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8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4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2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64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9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2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96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BBCEDF-CD70-4787-99EC-A5503FFE8F1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A795D6-3A3E-49B2-9D76-CD9177EEA5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9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18A1-1263-C287-8811-8646F986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JNI, framework e 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07EED4-989B-9F22-3D79-59D2B1B97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Reconhecer o papel de </a:t>
            </a:r>
            <a:r>
              <a:rPr lang="pt-BR" i="1" dirty="0"/>
              <a:t>framework</a:t>
            </a:r>
            <a:r>
              <a:rPr lang="pt-BR" dirty="0"/>
              <a:t> e Apis no desenvolvimento e aplicativos.</a:t>
            </a:r>
          </a:p>
          <a:p>
            <a:r>
              <a:rPr lang="pt-BR" dirty="0"/>
              <a:t>Identificar o uso da </a:t>
            </a:r>
            <a:r>
              <a:rPr lang="pt-BR" dirty="0" err="1"/>
              <a:t>jni</a:t>
            </a:r>
            <a:r>
              <a:rPr lang="pt-BR" dirty="0"/>
              <a:t> no acesso a código nativo.</a:t>
            </a:r>
          </a:p>
          <a:p>
            <a:r>
              <a:rPr lang="pt-BR" dirty="0"/>
              <a:t>Ilustrar o consumo de </a:t>
            </a:r>
            <a:r>
              <a:rPr lang="pt-BR" i="1" dirty="0"/>
              <a:t>framework</a:t>
            </a:r>
            <a:r>
              <a:rPr lang="pt-BR" dirty="0"/>
              <a:t>, apis e </a:t>
            </a:r>
            <a:r>
              <a:rPr lang="pt-BR" dirty="0" err="1"/>
              <a:t>jni</a:t>
            </a:r>
            <a:r>
              <a:rPr lang="pt-BR" dirty="0"/>
              <a:t> em uma aplicação </a:t>
            </a:r>
            <a:r>
              <a:rPr lang="pt-BR" i="1" dirty="0"/>
              <a:t>mobile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6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Java </a:t>
            </a:r>
            <a:r>
              <a:rPr lang="pt-BR" dirty="0" err="1"/>
              <a:t>Native</a:t>
            </a:r>
            <a:r>
              <a:rPr lang="pt-BR" dirty="0"/>
              <a:t>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56832" cy="4463626"/>
          </a:xfrm>
        </p:spPr>
        <p:txBody>
          <a:bodyPr>
            <a:normAutofit/>
          </a:bodyPr>
          <a:lstStyle/>
          <a:p>
            <a:r>
              <a:rPr lang="pt-BR" dirty="0"/>
              <a:t>O código Java é executado na maquina virtual, enquanto o código nativo se comunica diretamente no sistema operacional.</a:t>
            </a:r>
          </a:p>
          <a:p>
            <a:r>
              <a:rPr lang="pt-BR" dirty="0"/>
              <a:t>O código Java precisa passar pelo JNI para conversar com o código nativo, já que o JNI é uma ponte entre a maquina virtual e o código nativo, permitindo que o código Java invoque métodos nativos.</a:t>
            </a:r>
          </a:p>
          <a:p>
            <a:endParaRPr lang="pt-BR" dirty="0"/>
          </a:p>
        </p:txBody>
      </p:sp>
      <p:grpSp>
        <p:nvGrpSpPr>
          <p:cNvPr id="4" name="Group 12244">
            <a:extLst>
              <a:ext uri="{FF2B5EF4-FFF2-40B4-BE49-F238E27FC236}">
                <a16:creationId xmlns:a16="http://schemas.microsoft.com/office/drawing/2014/main" id="{726461C7-1AF0-7104-D1C8-518800D64B5E}"/>
              </a:ext>
            </a:extLst>
          </p:cNvPr>
          <p:cNvGrpSpPr/>
          <p:nvPr/>
        </p:nvGrpSpPr>
        <p:grpSpPr>
          <a:xfrm>
            <a:off x="7754112" y="2426909"/>
            <a:ext cx="4709002" cy="3301276"/>
            <a:chOff x="-45591" y="0"/>
            <a:chExt cx="3337815" cy="2184949"/>
          </a:xfrm>
        </p:grpSpPr>
        <p:sp>
          <p:nvSpPr>
            <p:cNvPr id="5" name="Shape 349">
              <a:extLst>
                <a:ext uri="{FF2B5EF4-FFF2-40B4-BE49-F238E27FC236}">
                  <a16:creationId xmlns:a16="http://schemas.microsoft.com/office/drawing/2014/main" id="{1E211FD9-A3BA-0136-024A-3C913562DE5A}"/>
                </a:ext>
              </a:extLst>
            </p:cNvPr>
            <p:cNvSpPr/>
            <p:nvPr/>
          </p:nvSpPr>
          <p:spPr>
            <a:xfrm>
              <a:off x="0" y="0"/>
              <a:ext cx="2892689" cy="2161515"/>
            </a:xfrm>
            <a:custGeom>
              <a:avLst/>
              <a:gdLst/>
              <a:ahLst/>
              <a:cxnLst/>
              <a:rect l="0" t="0" r="0" b="0"/>
              <a:pathLst>
                <a:path w="2433650" h="216151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53514"/>
                  </a:lnTo>
                  <a:cubicBezTo>
                    <a:pt x="0" y="2053514"/>
                    <a:pt x="0" y="2161515"/>
                    <a:pt x="108001" y="2161515"/>
                  </a:cubicBezTo>
                  <a:lnTo>
                    <a:pt x="2325650" y="2161515"/>
                  </a:lnTo>
                  <a:cubicBezTo>
                    <a:pt x="2325650" y="2161515"/>
                    <a:pt x="2433650" y="2161515"/>
                    <a:pt x="2433650" y="2053514"/>
                  </a:cubicBezTo>
                  <a:lnTo>
                    <a:pt x="2433650" y="108001"/>
                  </a:lnTo>
                  <a:cubicBezTo>
                    <a:pt x="2433650" y="108001"/>
                    <a:pt x="2433650" y="0"/>
                    <a:pt x="2325650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350">
              <a:extLst>
                <a:ext uri="{FF2B5EF4-FFF2-40B4-BE49-F238E27FC236}">
                  <a16:creationId xmlns:a16="http://schemas.microsoft.com/office/drawing/2014/main" id="{2B67FF48-CFB8-8F53-5211-265E65AAB9C4}"/>
                </a:ext>
              </a:extLst>
            </p:cNvPr>
            <p:cNvSpPr/>
            <p:nvPr/>
          </p:nvSpPr>
          <p:spPr>
            <a:xfrm>
              <a:off x="-45591" y="1800380"/>
              <a:ext cx="740528" cy="165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spc="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3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spc="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120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351">
              <a:extLst>
                <a:ext uri="{FF2B5EF4-FFF2-40B4-BE49-F238E27FC236}">
                  <a16:creationId xmlns:a16="http://schemas.microsoft.com/office/drawing/2014/main" id="{78697091-C160-647A-2A47-5048D31F8A6B}"/>
                </a:ext>
              </a:extLst>
            </p:cNvPr>
            <p:cNvSpPr/>
            <p:nvPr/>
          </p:nvSpPr>
          <p:spPr>
            <a:xfrm>
              <a:off x="399535" y="1793275"/>
              <a:ext cx="2892689" cy="1601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Relacionamento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entre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código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Java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 código</a:t>
              </a:r>
              <a:r>
                <a:rPr lang="pt-BR" sz="1200" kern="100" spc="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nativo.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352">
              <a:extLst>
                <a:ext uri="{FF2B5EF4-FFF2-40B4-BE49-F238E27FC236}">
                  <a16:creationId xmlns:a16="http://schemas.microsoft.com/office/drawing/2014/main" id="{0F289CA0-2BA1-4242-7509-E3AC1C8A430B}"/>
                </a:ext>
              </a:extLst>
            </p:cNvPr>
            <p:cNvSpPr/>
            <p:nvPr/>
          </p:nvSpPr>
          <p:spPr>
            <a:xfrm>
              <a:off x="135891" y="1798592"/>
              <a:ext cx="809363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353">
              <a:extLst>
                <a:ext uri="{FF2B5EF4-FFF2-40B4-BE49-F238E27FC236}">
                  <a16:creationId xmlns:a16="http://schemas.microsoft.com/office/drawing/2014/main" id="{56148410-C98D-B874-1945-8F92D83C0F86}"/>
                </a:ext>
              </a:extLst>
            </p:cNvPr>
            <p:cNvSpPr/>
            <p:nvPr/>
          </p:nvSpPr>
          <p:spPr>
            <a:xfrm>
              <a:off x="-45591" y="1983283"/>
              <a:ext cx="562605" cy="2016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354">
              <a:extLst>
                <a:ext uri="{FF2B5EF4-FFF2-40B4-BE49-F238E27FC236}">
                  <a16:creationId xmlns:a16="http://schemas.microsoft.com/office/drawing/2014/main" id="{C64E8AFA-EB83-CCD8-CEE0-485E48A71655}"/>
                </a:ext>
              </a:extLst>
            </p:cNvPr>
            <p:cNvSpPr/>
            <p:nvPr/>
          </p:nvSpPr>
          <p:spPr>
            <a:xfrm>
              <a:off x="303302" y="1975181"/>
              <a:ext cx="1448657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Liu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p.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39).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" name="Picture 356">
              <a:extLst>
                <a:ext uri="{FF2B5EF4-FFF2-40B4-BE49-F238E27FC236}">
                  <a16:creationId xmlns:a16="http://schemas.microsoft.com/office/drawing/2014/main" id="{07CE3AD2-2302-EDF0-4DA2-E6042395AEE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7741" y="147609"/>
              <a:ext cx="2616676" cy="1437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Framework</a:t>
            </a:r>
            <a:r>
              <a:rPr lang="pt-BR" dirty="0"/>
              <a:t>, APIs e JNI em aplicações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pt-BR" dirty="0"/>
              <a:t>O IONIC é um </a:t>
            </a:r>
            <a:r>
              <a:rPr lang="pt-BR" i="1" dirty="0"/>
              <a:t>framework</a:t>
            </a:r>
            <a:r>
              <a:rPr lang="pt-BR" dirty="0"/>
              <a:t> de código aberto utilizado para criar aplicativos híbridos com HTML5, CSS e </a:t>
            </a:r>
            <a:r>
              <a:rPr lang="pt-BR" dirty="0" err="1"/>
              <a:t>JavaScript</a:t>
            </a:r>
            <a:r>
              <a:rPr lang="pt-BR" dirty="0"/>
              <a:t> para iOS6+ e Android 4.0+.</a:t>
            </a:r>
          </a:p>
          <a:p>
            <a:r>
              <a:rPr lang="pt-BR" dirty="0"/>
              <a:t>Em vez de desenvolver aplicações para sistemas operacionais diferentes, podemos apenas fazer isso uma vez e economizar em mão de obra e tempo.</a:t>
            </a:r>
          </a:p>
          <a:p>
            <a:r>
              <a:rPr lang="pt-BR" dirty="0"/>
              <a:t>Com o comando </a:t>
            </a:r>
            <a:r>
              <a:rPr lang="pt-BR" i="1" dirty="0" err="1"/>
              <a:t>npm</a:t>
            </a:r>
            <a:r>
              <a:rPr lang="pt-BR" i="1" dirty="0"/>
              <a:t> </a:t>
            </a:r>
            <a:r>
              <a:rPr lang="pt-BR" i="1" dirty="0" err="1"/>
              <a:t>install</a:t>
            </a:r>
            <a:r>
              <a:rPr lang="pt-BR" i="1" dirty="0"/>
              <a:t> –g @ionic/cli</a:t>
            </a:r>
            <a:r>
              <a:rPr lang="pt-BR" dirty="0"/>
              <a:t>, podemos instalar o IONIC.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7A18919-2878-5237-7CBC-951AAF7B0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0" t="10914" r="24700" b="53602"/>
          <a:stretch/>
        </p:blipFill>
        <p:spPr>
          <a:xfrm>
            <a:off x="1920240" y="3721608"/>
            <a:ext cx="8412480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Framework</a:t>
            </a:r>
            <a:r>
              <a:rPr lang="pt-BR" dirty="0"/>
              <a:t>, APIs e JNI em aplicações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pt-BR" dirty="0"/>
              <a:t>Para criar um projeto, use o seguinte comando:</a:t>
            </a:r>
          </a:p>
          <a:p>
            <a:pPr algn="ctr"/>
            <a:r>
              <a:rPr lang="pt-BR" i="1" dirty="0" err="1"/>
              <a:t>ionic</a:t>
            </a:r>
            <a:r>
              <a:rPr lang="pt-BR" i="1" dirty="0"/>
              <a:t> start &lt;nome do aplicativo&gt; &lt;modelo&gt;</a:t>
            </a:r>
          </a:p>
          <a:p>
            <a:r>
              <a:rPr lang="pt-BR" dirty="0"/>
              <a:t>O nome do projeto em nosso exemplo é </a:t>
            </a:r>
            <a:r>
              <a:rPr lang="pt-BR" i="1" dirty="0" err="1"/>
              <a:t>MeuApp</a:t>
            </a:r>
            <a:r>
              <a:rPr lang="pt-BR" dirty="0"/>
              <a:t>, e o modelo é </a:t>
            </a:r>
            <a:r>
              <a:rPr lang="pt-BR" i="1" dirty="0" err="1"/>
              <a:t>sidemenu</a:t>
            </a:r>
            <a:r>
              <a:rPr lang="pt-BR" dirty="0"/>
              <a:t>.</a:t>
            </a:r>
            <a:endParaRPr lang="pt-BR" i="1" dirty="0"/>
          </a:p>
          <a:p>
            <a:r>
              <a:rPr lang="pt-BR" dirty="0"/>
              <a:t>Usaremos o </a:t>
            </a:r>
            <a:r>
              <a:rPr lang="pt-BR" i="1" dirty="0"/>
              <a:t>framework</a:t>
            </a:r>
            <a:r>
              <a:rPr lang="pt-BR" dirty="0"/>
              <a:t> Angular em nossa aplicação, então escolha essa opção.</a:t>
            </a:r>
          </a:p>
          <a:p>
            <a:r>
              <a:rPr lang="pt-BR" dirty="0"/>
              <a:t>Após as instalações feitas, diria a pasta usando o comando: </a:t>
            </a:r>
          </a:p>
          <a:p>
            <a:pPr algn="ctr"/>
            <a:r>
              <a:rPr lang="pt-BR" i="1" dirty="0" err="1"/>
              <a:t>cd</a:t>
            </a:r>
            <a:r>
              <a:rPr lang="pt-BR" i="1" dirty="0"/>
              <a:t> &lt;nome da pasta&gt;</a:t>
            </a:r>
            <a:endParaRPr lang="pt-BR" dirty="0"/>
          </a:p>
          <a:p>
            <a:r>
              <a:rPr lang="pt-BR" dirty="0"/>
              <a:t>Em seguida, execute o comando para a aplicação ser executada em um servidor: </a:t>
            </a:r>
          </a:p>
          <a:p>
            <a:pPr algn="ctr"/>
            <a:r>
              <a:rPr lang="pt-BR" i="1" dirty="0" err="1"/>
              <a:t>ionic</a:t>
            </a:r>
            <a:r>
              <a:rPr lang="pt-BR" i="1" dirty="0"/>
              <a:t> serve</a:t>
            </a:r>
          </a:p>
          <a:p>
            <a:r>
              <a:rPr lang="pt-BR" dirty="0"/>
              <a:t>Para executar em um emulador Android: </a:t>
            </a:r>
            <a:r>
              <a:rPr lang="pt-BR" i="1" dirty="0" err="1"/>
              <a:t>ionic</a:t>
            </a:r>
            <a:r>
              <a:rPr lang="pt-BR" i="1" dirty="0"/>
              <a:t> </a:t>
            </a:r>
            <a:r>
              <a:rPr lang="pt-BR" i="1" dirty="0" err="1"/>
              <a:t>emulate</a:t>
            </a:r>
            <a:r>
              <a:rPr lang="pt-BR" i="1" dirty="0"/>
              <a:t> </a:t>
            </a:r>
            <a:r>
              <a:rPr lang="pt-BR" i="1" dirty="0" err="1"/>
              <a:t>android</a:t>
            </a:r>
            <a:r>
              <a:rPr lang="pt-BR" i="1" dirty="0"/>
              <a:t>.</a:t>
            </a:r>
          </a:p>
          <a:p>
            <a:r>
              <a:rPr lang="pt-BR" dirty="0"/>
              <a:t>Para executar em um dispositivo: </a:t>
            </a:r>
            <a:r>
              <a:rPr lang="pt-BR" i="1" dirty="0" err="1"/>
              <a:t>ionic</a:t>
            </a:r>
            <a:r>
              <a:rPr lang="pt-BR" i="1" dirty="0"/>
              <a:t> </a:t>
            </a:r>
            <a:r>
              <a:rPr lang="pt-BR" i="1" dirty="0" err="1"/>
              <a:t>run</a:t>
            </a:r>
            <a:r>
              <a:rPr lang="pt-BR" i="1" dirty="0"/>
              <a:t> </a:t>
            </a:r>
            <a:r>
              <a:rPr lang="pt-BR" i="1" dirty="0" err="1"/>
              <a:t>android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005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Framework</a:t>
            </a:r>
            <a:r>
              <a:rPr lang="pt-BR" dirty="0"/>
              <a:t>, APIs e JNI em aplicações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431" cy="4463626"/>
          </a:xfrm>
        </p:spPr>
        <p:txBody>
          <a:bodyPr>
            <a:normAutofit/>
          </a:bodyPr>
          <a:lstStyle/>
          <a:p>
            <a:r>
              <a:rPr lang="pt-BR" dirty="0"/>
              <a:t>Na saída </a:t>
            </a:r>
            <a:r>
              <a:rPr lang="pt-BR" i="1" dirty="0"/>
              <a:t>http://localhost:8100</a:t>
            </a:r>
            <a:r>
              <a:rPr lang="pt-BR" dirty="0"/>
              <a:t>, veja como estará o seu projeto.</a:t>
            </a:r>
          </a:p>
          <a:p>
            <a:r>
              <a:rPr lang="pt-BR" dirty="0"/>
              <a:t>Assim, conseguimos criar nossa aplicação com base nesse modelo.</a:t>
            </a:r>
          </a:p>
          <a:p>
            <a:r>
              <a:rPr lang="pt-BR" dirty="0"/>
              <a:t>Para compilar o aplicativo para Android:</a:t>
            </a:r>
          </a:p>
          <a:p>
            <a:pPr algn="ctr"/>
            <a:r>
              <a:rPr lang="pt-BR" i="1" dirty="0" err="1"/>
              <a:t>ionic</a:t>
            </a:r>
            <a:r>
              <a:rPr lang="pt-BR" i="1" dirty="0"/>
              <a:t> build </a:t>
            </a:r>
            <a:r>
              <a:rPr lang="pt-BR" i="1" dirty="0" err="1"/>
              <a:t>android</a:t>
            </a:r>
            <a:endParaRPr lang="pt-BR" i="1" dirty="0"/>
          </a:p>
          <a:p>
            <a:r>
              <a:rPr lang="pt-BR" dirty="0"/>
              <a:t>Para compilar o aplicativo para iOS:</a:t>
            </a:r>
          </a:p>
          <a:p>
            <a:pPr algn="ctr"/>
            <a:r>
              <a:rPr lang="pt-BR" i="1" dirty="0" err="1"/>
              <a:t>ionic</a:t>
            </a:r>
            <a:r>
              <a:rPr lang="pt-BR" i="1" dirty="0"/>
              <a:t> </a:t>
            </a:r>
            <a:r>
              <a:rPr lang="pt-BR" i="1" dirty="0" err="1"/>
              <a:t>buid</a:t>
            </a:r>
            <a:r>
              <a:rPr lang="pt-BR" i="1" dirty="0"/>
              <a:t> </a:t>
            </a:r>
            <a:r>
              <a:rPr lang="pt-BR" i="1" dirty="0" err="1"/>
              <a:t>ios</a:t>
            </a:r>
            <a:endParaRPr lang="pt-BR" i="1" dirty="0"/>
          </a:p>
          <a:p>
            <a:endParaRPr lang="pt-BR" dirty="0"/>
          </a:p>
        </p:txBody>
      </p:sp>
      <p:grpSp>
        <p:nvGrpSpPr>
          <p:cNvPr id="4" name="Group 11725">
            <a:extLst>
              <a:ext uri="{FF2B5EF4-FFF2-40B4-BE49-F238E27FC236}">
                <a16:creationId xmlns:a16="http://schemas.microsoft.com/office/drawing/2014/main" id="{213A5BA8-AAA5-3DA1-6609-97B455913B24}"/>
              </a:ext>
            </a:extLst>
          </p:cNvPr>
          <p:cNvGrpSpPr/>
          <p:nvPr/>
        </p:nvGrpSpPr>
        <p:grpSpPr>
          <a:xfrm>
            <a:off x="6096000" y="1845734"/>
            <a:ext cx="4495800" cy="4463626"/>
            <a:chOff x="0" y="0"/>
            <a:chExt cx="3977854" cy="3883749"/>
          </a:xfrm>
        </p:grpSpPr>
        <p:sp>
          <p:nvSpPr>
            <p:cNvPr id="5" name="Shape 601">
              <a:extLst>
                <a:ext uri="{FF2B5EF4-FFF2-40B4-BE49-F238E27FC236}">
                  <a16:creationId xmlns:a16="http://schemas.microsoft.com/office/drawing/2014/main" id="{5F3E52E4-891A-6D3A-911C-BA601E44D454}"/>
                </a:ext>
              </a:extLst>
            </p:cNvPr>
            <p:cNvSpPr/>
            <p:nvPr/>
          </p:nvSpPr>
          <p:spPr>
            <a:xfrm>
              <a:off x="0" y="0"/>
              <a:ext cx="3894252" cy="3883749"/>
            </a:xfrm>
            <a:custGeom>
              <a:avLst/>
              <a:gdLst/>
              <a:ahLst/>
              <a:cxnLst/>
              <a:rect l="0" t="0" r="0" b="0"/>
              <a:pathLst>
                <a:path w="3894252" h="388374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775748"/>
                  </a:lnTo>
                  <a:cubicBezTo>
                    <a:pt x="0" y="3775748"/>
                    <a:pt x="0" y="3883749"/>
                    <a:pt x="108001" y="3883749"/>
                  </a:cubicBezTo>
                  <a:lnTo>
                    <a:pt x="3786251" y="3883749"/>
                  </a:lnTo>
                  <a:cubicBezTo>
                    <a:pt x="3786251" y="3883749"/>
                    <a:pt x="3894252" y="3883749"/>
                    <a:pt x="3894252" y="3775748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602">
              <a:extLst>
                <a:ext uri="{FF2B5EF4-FFF2-40B4-BE49-F238E27FC236}">
                  <a16:creationId xmlns:a16="http://schemas.microsoft.com/office/drawing/2014/main" id="{84A425CC-7F86-3CDF-E141-AE436BBBB143}"/>
                </a:ext>
              </a:extLst>
            </p:cNvPr>
            <p:cNvSpPr/>
            <p:nvPr/>
          </p:nvSpPr>
          <p:spPr>
            <a:xfrm>
              <a:off x="0" y="3670563"/>
              <a:ext cx="805832" cy="1103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1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7.</a:t>
              </a:r>
              <a:r>
                <a:rPr lang="pt-BR" sz="11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03">
              <a:extLst>
                <a:ext uri="{FF2B5EF4-FFF2-40B4-BE49-F238E27FC236}">
                  <a16:creationId xmlns:a16="http://schemas.microsoft.com/office/drawing/2014/main" id="{40E614BD-2D09-CE3F-FA64-7709D3B158E9}"/>
                </a:ext>
              </a:extLst>
            </p:cNvPr>
            <p:cNvSpPr/>
            <p:nvPr/>
          </p:nvSpPr>
          <p:spPr>
            <a:xfrm>
              <a:off x="530483" y="3673233"/>
              <a:ext cx="3447371" cy="1077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Resultado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aplicação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i="1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mobile 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utilizando o </a:t>
              </a:r>
              <a:r>
                <a:rPr lang="pt-BR" sz="1100" i="1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framework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spc="-5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Ionic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609">
              <a:extLst>
                <a:ext uri="{FF2B5EF4-FFF2-40B4-BE49-F238E27FC236}">
                  <a16:creationId xmlns:a16="http://schemas.microsoft.com/office/drawing/2014/main" id="{55B26254-59FC-9F6C-9C78-2392528C0EF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3422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Google Maps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pt-BR" dirty="0"/>
              <a:t>Ao invés de implementar um novo mapa, podemos consumir uma API de mapa fornecida pelo Google.</a:t>
            </a:r>
          </a:p>
          <a:p>
            <a:r>
              <a:rPr lang="pt-BR" dirty="0"/>
              <a:t>Usaremos o link (</a:t>
            </a:r>
            <a:r>
              <a:rPr lang="pt-BR" i="1" dirty="0"/>
              <a:t>https:// console.developers.google.com/cloud-</a:t>
            </a:r>
            <a:r>
              <a:rPr lang="pt-BR" i="1" dirty="0" err="1"/>
              <a:t>resource</a:t>
            </a:r>
            <a:r>
              <a:rPr lang="pt-BR" i="1" dirty="0"/>
              <a:t>-manager</a:t>
            </a:r>
            <a:r>
              <a:rPr lang="pt-BR" dirty="0"/>
              <a:t>) para criar um projeto que receberá a API do Google.</a:t>
            </a:r>
          </a:p>
          <a:p>
            <a:r>
              <a:rPr lang="pt-BR" dirty="0"/>
              <a:t>Neste link (</a:t>
            </a:r>
            <a:r>
              <a:rPr lang="en-US" i="1" dirty="0"/>
              <a:t>https://console.developers.google.com/ </a:t>
            </a:r>
            <a:r>
              <a:rPr lang="en-US" i="1" dirty="0" err="1"/>
              <a:t>apis</a:t>
            </a:r>
            <a:r>
              <a:rPr lang="en-US" i="1" dirty="0"/>
              <a:t>/library</a:t>
            </a:r>
            <a:r>
              <a:rPr lang="pt-BR" dirty="0"/>
              <a:t>) conseguimos observar quais são as APIs disponíveis pole Google.</a:t>
            </a:r>
          </a:p>
          <a:p>
            <a:r>
              <a:rPr lang="pt-BR" dirty="0"/>
              <a:t>A API que utilizaremos é a </a:t>
            </a:r>
            <a:r>
              <a:rPr lang="pt-BR" i="1" dirty="0"/>
              <a:t>Maps SDK for Android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790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Google Maps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353375" cy="446362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Ao encontrar a API </a:t>
            </a:r>
            <a:r>
              <a:rPr lang="pt-BR" i="1" dirty="0"/>
              <a:t>Maps SDK for Android</a:t>
            </a:r>
            <a:r>
              <a:rPr lang="pt-BR" dirty="0"/>
              <a:t>, clique em “ativar”, depois de ativa.</a:t>
            </a:r>
          </a:p>
          <a:p>
            <a:r>
              <a:rPr lang="pt-BR" dirty="0"/>
              <a:t>Para gerar a credencial, vamos no </a:t>
            </a:r>
            <a:r>
              <a:rPr lang="pt-BR" i="1" dirty="0"/>
              <a:t>menu</a:t>
            </a:r>
            <a:r>
              <a:rPr lang="pt-BR" dirty="0"/>
              <a:t> &gt;APIs e serviços&gt;credenciais&gt;criar credenciais&gt;chave de API.</a:t>
            </a:r>
          </a:p>
          <a:p>
            <a:r>
              <a:rPr lang="pt-BR" dirty="0"/>
              <a:t>Será gerado uma credencial que será utilizada na em nosso aplicativo para consumir a API do Google.</a:t>
            </a:r>
          </a:p>
          <a:p>
            <a:r>
              <a:rPr lang="pt-BR" dirty="0"/>
              <a:t>A comunicação entre APIs e aplicações são autenticadas por </a:t>
            </a:r>
            <a:r>
              <a:rPr lang="pt-BR" i="1" dirty="0"/>
              <a:t>token</a:t>
            </a:r>
            <a:r>
              <a:rPr lang="pt-BR" dirty="0"/>
              <a:t>.</a:t>
            </a:r>
          </a:p>
        </p:txBody>
      </p:sp>
      <p:grpSp>
        <p:nvGrpSpPr>
          <p:cNvPr id="4" name="Group 11914">
            <a:extLst>
              <a:ext uri="{FF2B5EF4-FFF2-40B4-BE49-F238E27FC236}">
                <a16:creationId xmlns:a16="http://schemas.microsoft.com/office/drawing/2014/main" id="{E0BBC8FF-2FD9-8DAB-EA4E-83D0B7ED68FA}"/>
              </a:ext>
            </a:extLst>
          </p:cNvPr>
          <p:cNvGrpSpPr/>
          <p:nvPr/>
        </p:nvGrpSpPr>
        <p:grpSpPr>
          <a:xfrm>
            <a:off x="4476566" y="1845734"/>
            <a:ext cx="7288714" cy="4463626"/>
            <a:chOff x="0" y="0"/>
            <a:chExt cx="3894252" cy="2091525"/>
          </a:xfrm>
        </p:grpSpPr>
        <p:sp>
          <p:nvSpPr>
            <p:cNvPr id="5" name="Shape 644">
              <a:extLst>
                <a:ext uri="{FF2B5EF4-FFF2-40B4-BE49-F238E27FC236}">
                  <a16:creationId xmlns:a16="http://schemas.microsoft.com/office/drawing/2014/main" id="{9FE91922-8819-8425-E7DA-4A45DB61AED3}"/>
                </a:ext>
              </a:extLst>
            </p:cNvPr>
            <p:cNvSpPr/>
            <p:nvPr/>
          </p:nvSpPr>
          <p:spPr>
            <a:xfrm>
              <a:off x="0" y="0"/>
              <a:ext cx="3894252" cy="2091525"/>
            </a:xfrm>
            <a:custGeom>
              <a:avLst/>
              <a:gdLst/>
              <a:ahLst/>
              <a:cxnLst/>
              <a:rect l="0" t="0" r="0" b="0"/>
              <a:pathLst>
                <a:path w="3894252" h="209152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983524"/>
                  </a:lnTo>
                  <a:cubicBezTo>
                    <a:pt x="0" y="1983524"/>
                    <a:pt x="0" y="2091525"/>
                    <a:pt x="108001" y="2091525"/>
                  </a:cubicBezTo>
                  <a:lnTo>
                    <a:pt x="3786251" y="2091525"/>
                  </a:lnTo>
                  <a:cubicBezTo>
                    <a:pt x="3786251" y="2091525"/>
                    <a:pt x="3894252" y="2091525"/>
                    <a:pt x="3894252" y="1983524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645">
              <a:extLst>
                <a:ext uri="{FF2B5EF4-FFF2-40B4-BE49-F238E27FC236}">
                  <a16:creationId xmlns:a16="http://schemas.microsoft.com/office/drawing/2014/main" id="{62E647A6-EE4A-008D-3FD6-3A81F44F95D7}"/>
                </a:ext>
              </a:extLst>
            </p:cNvPr>
            <p:cNvSpPr/>
            <p:nvPr/>
          </p:nvSpPr>
          <p:spPr>
            <a:xfrm>
              <a:off x="133349" y="1877249"/>
              <a:ext cx="541674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8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8.</a:t>
              </a:r>
              <a:r>
                <a:rPr lang="pt-BR" sz="8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46">
              <a:extLst>
                <a:ext uri="{FF2B5EF4-FFF2-40B4-BE49-F238E27FC236}">
                  <a16:creationId xmlns:a16="http://schemas.microsoft.com/office/drawing/2014/main" id="{4CBB93D0-346D-64B4-E475-F28389BEC467}"/>
                </a:ext>
              </a:extLst>
            </p:cNvPr>
            <p:cNvSpPr/>
            <p:nvPr/>
          </p:nvSpPr>
          <p:spPr>
            <a:xfrm>
              <a:off x="540622" y="1881009"/>
              <a:ext cx="2983667" cy="160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Geração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credencial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acessar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API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Google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Maps.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648">
              <a:extLst>
                <a:ext uri="{FF2B5EF4-FFF2-40B4-BE49-F238E27FC236}">
                  <a16:creationId xmlns:a16="http://schemas.microsoft.com/office/drawing/2014/main" id="{FA7C4EAC-BC52-8FD2-E236-3E23C29FAD1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1630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57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Google Maps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63626"/>
          </a:xfrm>
        </p:spPr>
        <p:txBody>
          <a:bodyPr>
            <a:normAutofit/>
          </a:bodyPr>
          <a:lstStyle/>
          <a:p>
            <a:r>
              <a:rPr lang="pt-BR" dirty="0"/>
              <a:t>Você precisará do </a:t>
            </a:r>
            <a:r>
              <a:rPr lang="pt-BR" i="1" dirty="0"/>
              <a:t>token</a:t>
            </a:r>
            <a:r>
              <a:rPr lang="pt-BR" dirty="0"/>
              <a:t>, onde você apresentará no campo “API Key”. Nesta API Key, será inserida no arquivo </a:t>
            </a:r>
            <a:r>
              <a:rPr lang="pt-BR" i="1" dirty="0"/>
              <a:t>string.xml</a:t>
            </a:r>
            <a:r>
              <a:rPr lang="pt-BR" dirty="0"/>
              <a:t>, conforme apresentado na figura.</a:t>
            </a:r>
          </a:p>
        </p:txBody>
      </p:sp>
      <p:grpSp>
        <p:nvGrpSpPr>
          <p:cNvPr id="9" name="Group 12075">
            <a:extLst>
              <a:ext uri="{FF2B5EF4-FFF2-40B4-BE49-F238E27FC236}">
                <a16:creationId xmlns:a16="http://schemas.microsoft.com/office/drawing/2014/main" id="{636F135F-5936-2D34-B1CE-477502907780}"/>
              </a:ext>
            </a:extLst>
          </p:cNvPr>
          <p:cNvGrpSpPr/>
          <p:nvPr/>
        </p:nvGrpSpPr>
        <p:grpSpPr>
          <a:xfrm>
            <a:off x="2145030" y="2684356"/>
            <a:ext cx="7901939" cy="3011593"/>
            <a:chOff x="0" y="0"/>
            <a:chExt cx="3894252" cy="1374470"/>
          </a:xfrm>
        </p:grpSpPr>
        <p:sp>
          <p:nvSpPr>
            <p:cNvPr id="10" name="Shape 679">
              <a:extLst>
                <a:ext uri="{FF2B5EF4-FFF2-40B4-BE49-F238E27FC236}">
                  <a16:creationId xmlns:a16="http://schemas.microsoft.com/office/drawing/2014/main" id="{CEF30BF4-D6C7-7FCB-06FF-4B546197AFF6}"/>
                </a:ext>
              </a:extLst>
            </p:cNvPr>
            <p:cNvSpPr/>
            <p:nvPr/>
          </p:nvSpPr>
          <p:spPr>
            <a:xfrm>
              <a:off x="0" y="0"/>
              <a:ext cx="3894252" cy="1374470"/>
            </a:xfrm>
            <a:custGeom>
              <a:avLst/>
              <a:gdLst/>
              <a:ahLst/>
              <a:cxnLst/>
              <a:rect l="0" t="0" r="0" b="0"/>
              <a:pathLst>
                <a:path w="3894252" h="1374470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66469"/>
                  </a:lnTo>
                  <a:cubicBezTo>
                    <a:pt x="0" y="1266469"/>
                    <a:pt x="0" y="1374470"/>
                    <a:pt x="108001" y="1374470"/>
                  </a:cubicBezTo>
                  <a:lnTo>
                    <a:pt x="3786251" y="1374470"/>
                  </a:lnTo>
                  <a:cubicBezTo>
                    <a:pt x="3786251" y="1374470"/>
                    <a:pt x="3894252" y="1374470"/>
                    <a:pt x="3894252" y="126646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ctangle 680">
              <a:extLst>
                <a:ext uri="{FF2B5EF4-FFF2-40B4-BE49-F238E27FC236}">
                  <a16:creationId xmlns:a16="http://schemas.microsoft.com/office/drawing/2014/main" id="{8871A6BD-3B93-A236-EF93-E11B8FE369DB}"/>
                </a:ext>
              </a:extLst>
            </p:cNvPr>
            <p:cNvSpPr/>
            <p:nvPr/>
          </p:nvSpPr>
          <p:spPr>
            <a:xfrm>
              <a:off x="133349" y="1160191"/>
              <a:ext cx="607765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10.</a:t>
              </a:r>
              <a:r>
                <a:rPr lang="pt-BR" sz="16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681">
              <a:extLst>
                <a:ext uri="{FF2B5EF4-FFF2-40B4-BE49-F238E27FC236}">
                  <a16:creationId xmlns:a16="http://schemas.microsoft.com/office/drawing/2014/main" id="{E3FF86E3-FE52-B562-4705-AB28EC80A1F1}"/>
                </a:ext>
              </a:extLst>
            </p:cNvPr>
            <p:cNvSpPr/>
            <p:nvPr/>
          </p:nvSpPr>
          <p:spPr>
            <a:xfrm>
              <a:off x="590315" y="1163950"/>
              <a:ext cx="2602160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Inserção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API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Key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Google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Maps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Picture 683">
              <a:extLst>
                <a:ext uri="{FF2B5EF4-FFF2-40B4-BE49-F238E27FC236}">
                  <a16:creationId xmlns:a16="http://schemas.microsoft.com/office/drawing/2014/main" id="{F80E6E56-AA3C-9447-FE7B-F4DA1D86811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940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11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Google Maps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63626"/>
          </a:xfrm>
        </p:spPr>
        <p:txBody>
          <a:bodyPr>
            <a:noAutofit/>
          </a:bodyPr>
          <a:lstStyle/>
          <a:p>
            <a:r>
              <a:rPr lang="pt-BR" sz="2200" dirty="0"/>
              <a:t>No arquivo </a:t>
            </a:r>
            <a:r>
              <a:rPr lang="pt-BR" sz="2200" i="1" dirty="0"/>
              <a:t>AndroidManifest.xml</a:t>
            </a:r>
            <a:r>
              <a:rPr lang="pt-BR" sz="2200" dirty="0"/>
              <a:t> adicione o código a seguir. Isso permitirá o acesso à rede externa.</a:t>
            </a: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&lt;uses-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permission</a:t>
            </a: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android:name</a:t>
            </a: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android.permission.INTERNET</a:t>
            </a: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" /&gt; </a:t>
            </a: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&lt;uses-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permission</a:t>
            </a: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android:name</a:t>
            </a: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android.permission</a:t>
            </a: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. ACCESS_FINE_LOCATION"/&gt;</a:t>
            </a:r>
            <a:endParaRPr lang="pt-BR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07000"/>
              </a:lnSpc>
              <a:spcAft>
                <a:spcPts val="300"/>
              </a:spcAft>
            </a:pP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&lt;uses-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permission</a:t>
            </a:r>
            <a:endParaRPr lang="pt-BR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20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android:name</a:t>
            </a:r>
            <a:r>
              <a:rPr lang="pt-BR" sz="20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</a:t>
            </a:r>
            <a:r>
              <a:rPr lang="pt-BR" sz="20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android.permission.WRITE_EXTERNAL_STORAGE</a:t>
            </a:r>
            <a:r>
              <a:rPr lang="pt-BR" sz="20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"     </a:t>
            </a:r>
            <a:r>
              <a:rPr lang="pt-BR" sz="20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android:maxSdkVersion</a:t>
            </a:r>
            <a:r>
              <a:rPr lang="pt-BR" sz="20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="22“</a:t>
            </a:r>
            <a:r>
              <a:rPr lang="pt-BR" sz="2000" kern="100" dirty="0">
                <a:solidFill>
                  <a:srgbClr val="181717"/>
                </a:solidFill>
                <a:ea typeface="Courier New" panose="02070309020205020404" pitchFamily="49" charset="0"/>
              </a:rPr>
              <a:t>	</a:t>
            </a:r>
            <a:r>
              <a:rPr lang="pt-BR" sz="20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/&gt;</a:t>
            </a:r>
          </a:p>
          <a:p>
            <a:pPr marR="21590" indent="-6350" algn="l">
              <a:lnSpc>
                <a:spcPct val="107000"/>
              </a:lnSpc>
              <a:spcAft>
                <a:spcPts val="300"/>
              </a:spcAft>
            </a:pPr>
            <a:r>
              <a:rPr lang="pt-BR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&lt;uses-</a:t>
            </a:r>
            <a:r>
              <a:rPr lang="pt-BR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permission</a:t>
            </a:r>
            <a:endParaRPr lang="pt-BR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20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android:name</a:t>
            </a:r>
            <a:r>
              <a:rPr lang="pt-BR" sz="20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</a:t>
            </a:r>
            <a:r>
              <a:rPr lang="pt-BR" sz="20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android.permission.READ_EXTERNAL_STORAGE</a:t>
            </a:r>
            <a:r>
              <a:rPr lang="pt-BR" sz="20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"     </a:t>
            </a:r>
            <a:r>
              <a:rPr lang="pt-BR" sz="20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android:maxSdkVersion</a:t>
            </a:r>
            <a:r>
              <a:rPr lang="pt-BR" sz="20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="22“	/&gt;</a:t>
            </a:r>
            <a:endParaRPr lang="pt-BR" sz="20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297986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Google Maps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63626"/>
          </a:xfrm>
        </p:spPr>
        <p:txBody>
          <a:bodyPr>
            <a:noAutofit/>
          </a:bodyPr>
          <a:lstStyle/>
          <a:p>
            <a:r>
              <a:rPr lang="pt-BR" sz="2200" dirty="0"/>
              <a:t>No arquivo </a:t>
            </a:r>
            <a:r>
              <a:rPr lang="pt-BR" sz="2200" i="1" dirty="0"/>
              <a:t>activity_main.xml</a:t>
            </a:r>
            <a:r>
              <a:rPr lang="pt-BR" sz="2200" dirty="0"/>
              <a:t>, insira o código abaixo, onde o Google Maps aparecerá na tela.</a:t>
            </a:r>
          </a:p>
          <a:p>
            <a:pPr marR="21590" indent="-6350" algn="l">
              <a:lnSpc>
                <a:spcPct val="107000"/>
              </a:lnSpc>
              <a:spcAft>
                <a:spcPts val="300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&lt;?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xml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version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="1.0" 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encoding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="utf-8"?&gt;</a:t>
            </a:r>
            <a:endParaRPr lang="pt-BR" sz="18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&lt;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fragment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xmlns:android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=“http://schemas.android.com/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apk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/res/ 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”</a:t>
            </a:r>
            <a:endParaRPr lang="pt-BR" sz="1800" kern="100" dirty="0">
              <a:solidFill>
                <a:srgbClr val="181717"/>
              </a:solidFill>
              <a:ea typeface="Courier New" panose="02070309020205020404" pitchFamily="49" charset="0"/>
            </a:endParaRPr>
          </a:p>
          <a:p>
            <a:pPr marL="377698" marR="21590" lvl="1" indent="0">
              <a:lnSpc>
                <a:spcPct val="136000"/>
              </a:lnSpc>
              <a:spcAft>
                <a:spcPts val="20"/>
              </a:spcAft>
              <a:buNone/>
            </a:pP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android:id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="@+id/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map</a:t>
            </a:r>
            <a:r>
              <a:rPr lang="pt-BR" sz="1600" kern="100" dirty="0">
                <a:solidFill>
                  <a:srgbClr val="181717"/>
                </a:solidFill>
                <a:ea typeface="Courier New" panose="02070309020205020404" pitchFamily="49" charset="0"/>
              </a:rPr>
              <a:t>”</a:t>
            </a:r>
          </a:p>
          <a:p>
            <a:pPr marL="377698" marR="21590" lvl="1" indent="0">
              <a:lnSpc>
                <a:spcPct val="136000"/>
              </a:lnSpc>
              <a:spcAft>
                <a:spcPts val="20"/>
              </a:spcAft>
              <a:buNone/>
            </a:pP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android:layout_width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match_parent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“</a:t>
            </a:r>
          </a:p>
          <a:p>
            <a:pPr marL="377698" marR="21590" lvl="1" indent="0">
              <a:lnSpc>
                <a:spcPct val="136000"/>
              </a:lnSpc>
              <a:spcAft>
                <a:spcPts val="20"/>
              </a:spcAft>
              <a:buNone/>
            </a:pP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android:layout_height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match_parent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"          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class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="</a:t>
            </a:r>
            <a:r>
              <a:rPr lang="pt-BR" sz="18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com.google.android.gms.maps.SupportMapFragment</a:t>
            </a: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" </a:t>
            </a:r>
          </a:p>
          <a:p>
            <a:pPr marR="21590" indent="-6350">
              <a:lnSpc>
                <a:spcPct val="136000"/>
              </a:lnSpc>
              <a:spcAft>
                <a:spcPts val="20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/&gt;</a:t>
            </a:r>
            <a:endParaRPr lang="pt-BR" sz="18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18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3653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Google Maps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63626"/>
          </a:xfrm>
        </p:spPr>
        <p:txBody>
          <a:bodyPr>
            <a:noAutofit/>
          </a:bodyPr>
          <a:lstStyle/>
          <a:p>
            <a:r>
              <a:rPr lang="pt-BR" sz="2200" dirty="0"/>
              <a:t>Na classe Java onde será carregado o mapa, vamos inserir o código:</a:t>
            </a:r>
          </a:p>
          <a:p>
            <a:pPr marR="21590" indent="-6350" algn="l">
              <a:lnSpc>
                <a:spcPct val="107000"/>
              </a:lnSpc>
              <a:spcAft>
                <a:spcPts val="300"/>
              </a:spcAft>
            </a:pP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@Override</a:t>
            </a:r>
            <a:endParaRPr lang="pt-BR" sz="1600" kern="100" dirty="0">
              <a:solidFill>
                <a:srgbClr val="181717"/>
              </a:solidFill>
              <a:ea typeface="Courier New" panose="02070309020205020404" pitchFamily="49" charset="0"/>
            </a:endParaRPr>
          </a:p>
          <a:p>
            <a:pPr marR="21590" indent="-6350" algn="l">
              <a:lnSpc>
                <a:spcPct val="107000"/>
              </a:lnSpc>
              <a:spcAft>
                <a:spcPts val="300"/>
              </a:spcAft>
            </a:pP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protected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void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onCreate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Bundle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savedInstanceState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) { </a:t>
            </a: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1600" kern="100" dirty="0">
                <a:solidFill>
                  <a:srgbClr val="181717"/>
                </a:solidFill>
                <a:ea typeface="Courier New" panose="02070309020205020404" pitchFamily="49" charset="0"/>
              </a:rPr>
              <a:t>	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super.onCreate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savedInstanceState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);     </a:t>
            </a: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	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setContentView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R.layout.activity_main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);</a:t>
            </a:r>
            <a:endParaRPr lang="pt-BR" sz="16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07000"/>
              </a:lnSpc>
              <a:spcAft>
                <a:spcPts val="300"/>
              </a:spcAft>
            </a:pP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   	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SupportMapFragment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mapFragment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=</a:t>
            </a:r>
            <a:endParaRPr lang="pt-BR" sz="1600" kern="100" dirty="0">
              <a:solidFill>
                <a:srgbClr val="181717"/>
              </a:solidFill>
              <a:ea typeface="Courier New" panose="02070309020205020404" pitchFamily="49" charset="0"/>
            </a:endParaRP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	</a:t>
            </a:r>
            <a:r>
              <a:rPr lang="pt-BR" sz="1600" kern="100" dirty="0">
                <a:solidFill>
                  <a:srgbClr val="181717"/>
                </a:solidFill>
                <a:ea typeface="Courier New" panose="02070309020205020404" pitchFamily="49" charset="0"/>
              </a:rPr>
              <a:t>	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SupportMapFragment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)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getSupportFragmentManager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().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findFragmentById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R.id.map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);    </a:t>
            </a: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1600" kern="100" dirty="0">
                <a:solidFill>
                  <a:srgbClr val="181717"/>
                </a:solidFill>
                <a:ea typeface="Courier New" panose="02070309020205020404" pitchFamily="49" charset="0"/>
              </a:rPr>
              <a:t>	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mapFragment.getMapAsync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this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);</a:t>
            </a:r>
            <a:r>
              <a:rPr lang="pt-BR" sz="1600" kern="100" dirty="0">
                <a:solidFill>
                  <a:srgbClr val="181717"/>
                </a:solidFill>
                <a:ea typeface="Courier New" panose="02070309020205020404" pitchFamily="49" charset="0"/>
              </a:rPr>
              <a:t>	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} </a:t>
            </a:r>
          </a:p>
          <a:p>
            <a:pPr marR="3287395" indent="-6350" algn="l">
              <a:lnSpc>
                <a:spcPct val="136000"/>
              </a:lnSpc>
              <a:spcAft>
                <a:spcPts val="20"/>
              </a:spcAft>
            </a:pP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@Override</a:t>
            </a:r>
            <a:endParaRPr lang="pt-BR" sz="16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07000"/>
              </a:lnSpc>
              <a:spcAft>
                <a:spcPts val="300"/>
              </a:spcAft>
            </a:pP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public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void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onMapReady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GoogleMap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map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) {2</a:t>
            </a:r>
            <a:endParaRPr lang="pt-BR" sz="1600" kern="100" dirty="0">
              <a:solidFill>
                <a:srgbClr val="181717"/>
              </a:solidFill>
              <a:ea typeface="Courier New" panose="02070309020205020404" pitchFamily="49" charset="0"/>
            </a:endParaRP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map.addMarker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(new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MarkerOptions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().position(</a:t>
            </a:r>
          </a:p>
          <a:p>
            <a:pPr marL="377698" marR="21590" lvl="1" indent="0">
              <a:lnSpc>
                <a:spcPct val="107000"/>
              </a:lnSpc>
              <a:spcAft>
                <a:spcPts val="300"/>
              </a:spcAft>
              <a:buNone/>
            </a:pPr>
            <a:r>
              <a:rPr lang="pt-BR" sz="1600" kern="100" dirty="0">
                <a:solidFill>
                  <a:srgbClr val="181717"/>
                </a:solidFill>
                <a:ea typeface="Courier New" panose="02070309020205020404" pitchFamily="49" charset="0"/>
              </a:rPr>
              <a:t>	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new 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LatLng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(-25.443150, -49.238243)).</a:t>
            </a:r>
            <a:r>
              <a:rPr lang="pt-BR" sz="1600" kern="100" dirty="0" err="1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title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("Jardim Botânico")	);</a:t>
            </a:r>
            <a:r>
              <a:rPr lang="pt-BR" sz="1600" kern="100" dirty="0">
                <a:solidFill>
                  <a:srgbClr val="181717"/>
                </a:solidFill>
                <a:ea typeface="Courier New" panose="02070309020205020404" pitchFamily="49" charset="0"/>
              </a:rPr>
              <a:t>	</a:t>
            </a:r>
            <a:r>
              <a:rPr lang="pt-BR" sz="16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}</a:t>
            </a:r>
            <a:endParaRPr lang="pt-BR" sz="16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endParaRPr lang="pt-BR" sz="22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22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6245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C109F-953E-E5C9-8D42-3CC0D16D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9DCDB-98DD-6C79-667B-A5580FFD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passo que os dias avançam, o mercado exige o desenvolvimento de aplicações que funcionam em diversos dispositivos.</a:t>
            </a:r>
          </a:p>
          <a:p>
            <a:r>
              <a:rPr lang="pt-BR" dirty="0"/>
              <a:t>Para que as empresas consigam fornecer aplicativos, elas utilizam os </a:t>
            </a:r>
            <a:r>
              <a:rPr lang="pt-BR" i="1" dirty="0"/>
              <a:t>frameworks</a:t>
            </a:r>
            <a:r>
              <a:rPr lang="pt-BR" dirty="0"/>
              <a:t> e APIs, onde é possível reutilizar códigos.</a:t>
            </a:r>
          </a:p>
          <a:p>
            <a:r>
              <a:rPr lang="pt-BR" dirty="0"/>
              <a:t>Veremos qual é a diferença entre </a:t>
            </a:r>
            <a:r>
              <a:rPr lang="pt-BR" i="1" dirty="0"/>
              <a:t>frameworks</a:t>
            </a:r>
            <a:r>
              <a:rPr lang="pt-BR" dirty="0"/>
              <a:t>, APIs e alguns exemplos.</a:t>
            </a:r>
          </a:p>
        </p:txBody>
      </p:sp>
    </p:spTree>
    <p:extLst>
      <p:ext uri="{BB962C8B-B14F-4D97-AF65-F5344CB8AC3E}">
        <p14:creationId xmlns:p14="http://schemas.microsoft.com/office/powerpoint/2010/main" val="1115131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– Google Maps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63626"/>
          </a:xfrm>
        </p:spPr>
        <p:txBody>
          <a:bodyPr>
            <a:noAutofit/>
          </a:bodyPr>
          <a:lstStyle/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O resultado deve ser similar ao da imagem.</a:t>
            </a: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22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  <p:grpSp>
        <p:nvGrpSpPr>
          <p:cNvPr id="4" name="Group 12698">
            <a:extLst>
              <a:ext uri="{FF2B5EF4-FFF2-40B4-BE49-F238E27FC236}">
                <a16:creationId xmlns:a16="http://schemas.microsoft.com/office/drawing/2014/main" id="{7BD66680-3E6F-A5DB-8483-E8B1291E29A3}"/>
              </a:ext>
            </a:extLst>
          </p:cNvPr>
          <p:cNvGrpSpPr/>
          <p:nvPr/>
        </p:nvGrpSpPr>
        <p:grpSpPr>
          <a:xfrm>
            <a:off x="7510780" y="0"/>
            <a:ext cx="3862069" cy="6309360"/>
            <a:chOff x="0" y="0"/>
            <a:chExt cx="2794330" cy="4941850"/>
          </a:xfrm>
        </p:grpSpPr>
        <p:sp>
          <p:nvSpPr>
            <p:cNvPr id="5" name="Shape 763">
              <a:extLst>
                <a:ext uri="{FF2B5EF4-FFF2-40B4-BE49-F238E27FC236}">
                  <a16:creationId xmlns:a16="http://schemas.microsoft.com/office/drawing/2014/main" id="{C5ED3256-DBA9-E555-9145-5B3A6181B4A5}"/>
                </a:ext>
              </a:extLst>
            </p:cNvPr>
            <p:cNvSpPr/>
            <p:nvPr/>
          </p:nvSpPr>
          <p:spPr>
            <a:xfrm>
              <a:off x="0" y="0"/>
              <a:ext cx="2794330" cy="4941850"/>
            </a:xfrm>
            <a:custGeom>
              <a:avLst/>
              <a:gdLst/>
              <a:ahLst/>
              <a:cxnLst/>
              <a:rect l="0" t="0" r="0" b="0"/>
              <a:pathLst>
                <a:path w="2794330" h="4941850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4833849"/>
                  </a:lnTo>
                  <a:cubicBezTo>
                    <a:pt x="0" y="4833849"/>
                    <a:pt x="0" y="4941850"/>
                    <a:pt x="108001" y="4941850"/>
                  </a:cubicBezTo>
                  <a:lnTo>
                    <a:pt x="2686330" y="4941850"/>
                  </a:lnTo>
                  <a:cubicBezTo>
                    <a:pt x="2686330" y="4941850"/>
                    <a:pt x="2794330" y="4941850"/>
                    <a:pt x="2794330" y="4833849"/>
                  </a:cubicBezTo>
                  <a:lnTo>
                    <a:pt x="2794330" y="108001"/>
                  </a:lnTo>
                  <a:cubicBezTo>
                    <a:pt x="2794330" y="108001"/>
                    <a:pt x="2794330" y="0"/>
                    <a:pt x="2686330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764">
              <a:extLst>
                <a:ext uri="{FF2B5EF4-FFF2-40B4-BE49-F238E27FC236}">
                  <a16:creationId xmlns:a16="http://schemas.microsoft.com/office/drawing/2014/main" id="{0758BB05-8BF8-126D-3B0D-6DE17BEF5369}"/>
                </a:ext>
              </a:extLst>
            </p:cNvPr>
            <p:cNvSpPr/>
            <p:nvPr/>
          </p:nvSpPr>
          <p:spPr>
            <a:xfrm>
              <a:off x="143891" y="4727564"/>
              <a:ext cx="1055245" cy="1251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11.</a:t>
              </a:r>
              <a:r>
                <a:rPr lang="pt-BR" sz="16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65">
              <a:extLst>
                <a:ext uri="{FF2B5EF4-FFF2-40B4-BE49-F238E27FC236}">
                  <a16:creationId xmlns:a16="http://schemas.microsoft.com/office/drawing/2014/main" id="{57DE7ACB-37C1-5E33-C56F-AEB175B09051}"/>
                </a:ext>
              </a:extLst>
            </p:cNvPr>
            <p:cNvSpPr/>
            <p:nvPr/>
          </p:nvSpPr>
          <p:spPr>
            <a:xfrm>
              <a:off x="870955" y="4731323"/>
              <a:ext cx="1691925" cy="1213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API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Google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Maps.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767">
              <a:extLst>
                <a:ext uri="{FF2B5EF4-FFF2-40B4-BE49-F238E27FC236}">
                  <a16:creationId xmlns:a16="http://schemas.microsoft.com/office/drawing/2014/main" id="{E08DABB1-5A7C-945B-FDA5-BA8B93ADB24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6471" y="147609"/>
              <a:ext cx="2521132" cy="4480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42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63626"/>
          </a:xfrm>
        </p:spPr>
        <p:txBody>
          <a:bodyPr>
            <a:noAutofit/>
          </a:bodyPr>
          <a:lstStyle/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Vamos construir um exemplo simples, criando um “Olá Mundo” no terminal.</a:t>
            </a:r>
          </a:p>
          <a:p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Neste exemplo será utilizado o sistema operacional Ubuntu 18.04.4 LTS e o JDK 1.8.0.</a:t>
            </a:r>
          </a:p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Vamos começar definindo onde será o local para guardar os nossos arquivos, e dentro dela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crie um arquivo com a extensão 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java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 Neste arquivo, crie a código conforme a imagem.</a:t>
            </a:r>
            <a:endParaRPr lang="pt-BR" sz="2200" i="1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22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  <p:grpSp>
        <p:nvGrpSpPr>
          <p:cNvPr id="9" name="Group 12893">
            <a:extLst>
              <a:ext uri="{FF2B5EF4-FFF2-40B4-BE49-F238E27FC236}">
                <a16:creationId xmlns:a16="http://schemas.microsoft.com/office/drawing/2014/main" id="{FD8C74D3-EE5E-B0D3-3D47-004BD91AB7C1}"/>
              </a:ext>
            </a:extLst>
          </p:cNvPr>
          <p:cNvGrpSpPr/>
          <p:nvPr/>
        </p:nvGrpSpPr>
        <p:grpSpPr>
          <a:xfrm>
            <a:off x="3591877" y="3429002"/>
            <a:ext cx="5514023" cy="2912532"/>
            <a:chOff x="0" y="1"/>
            <a:chExt cx="3141650" cy="1574607"/>
          </a:xfrm>
        </p:grpSpPr>
        <p:sp>
          <p:nvSpPr>
            <p:cNvPr id="10" name="Shape 788">
              <a:extLst>
                <a:ext uri="{FF2B5EF4-FFF2-40B4-BE49-F238E27FC236}">
                  <a16:creationId xmlns:a16="http://schemas.microsoft.com/office/drawing/2014/main" id="{4D1A8D6B-218E-C049-C9E3-E45788D081F9}"/>
                </a:ext>
              </a:extLst>
            </p:cNvPr>
            <p:cNvSpPr/>
            <p:nvPr/>
          </p:nvSpPr>
          <p:spPr>
            <a:xfrm>
              <a:off x="0" y="1"/>
              <a:ext cx="3141650" cy="1543352"/>
            </a:xfrm>
            <a:custGeom>
              <a:avLst/>
              <a:gdLst/>
              <a:ahLst/>
              <a:cxnLst/>
              <a:rect l="0" t="0" r="0" b="0"/>
              <a:pathLst>
                <a:path w="3141650" h="175014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642148"/>
                  </a:lnTo>
                  <a:cubicBezTo>
                    <a:pt x="0" y="1642148"/>
                    <a:pt x="0" y="1750149"/>
                    <a:pt x="108001" y="1750149"/>
                  </a:cubicBezTo>
                  <a:lnTo>
                    <a:pt x="3033649" y="1750149"/>
                  </a:lnTo>
                  <a:cubicBezTo>
                    <a:pt x="3033649" y="1750149"/>
                    <a:pt x="3141650" y="1750149"/>
                    <a:pt x="3141650" y="1642148"/>
                  </a:cubicBezTo>
                  <a:lnTo>
                    <a:pt x="3141650" y="108001"/>
                  </a:lnTo>
                  <a:cubicBezTo>
                    <a:pt x="3141650" y="108001"/>
                    <a:pt x="3141650" y="0"/>
                    <a:pt x="3033649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ctangle 789">
              <a:extLst>
                <a:ext uri="{FF2B5EF4-FFF2-40B4-BE49-F238E27FC236}">
                  <a16:creationId xmlns:a16="http://schemas.microsoft.com/office/drawing/2014/main" id="{60862B18-1E3C-A98F-1B16-D466A68E784A}"/>
                </a:ext>
              </a:extLst>
            </p:cNvPr>
            <p:cNvSpPr/>
            <p:nvPr/>
          </p:nvSpPr>
          <p:spPr>
            <a:xfrm>
              <a:off x="46323" y="1290782"/>
              <a:ext cx="1415727" cy="1609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12.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790">
              <a:extLst>
                <a:ext uri="{FF2B5EF4-FFF2-40B4-BE49-F238E27FC236}">
                  <a16:creationId xmlns:a16="http://schemas.microsoft.com/office/drawing/2014/main" id="{0E15898B-DD4D-D5B0-8374-C1FE8CE13B85}"/>
                </a:ext>
              </a:extLst>
            </p:cNvPr>
            <p:cNvSpPr/>
            <p:nvPr/>
          </p:nvSpPr>
          <p:spPr>
            <a:xfrm>
              <a:off x="633761" y="1284242"/>
              <a:ext cx="2430731" cy="156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Código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arquivo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792">
              <a:extLst>
                <a:ext uri="{FF2B5EF4-FFF2-40B4-BE49-F238E27FC236}">
                  <a16:creationId xmlns:a16="http://schemas.microsoft.com/office/drawing/2014/main" id="{8F08C195-CB12-07F8-A40D-9C7A0E46C69B}"/>
                </a:ext>
              </a:extLst>
            </p:cNvPr>
            <p:cNvSpPr/>
            <p:nvPr/>
          </p:nvSpPr>
          <p:spPr>
            <a:xfrm>
              <a:off x="2278964" y="1387232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793">
              <a:extLst>
                <a:ext uri="{FF2B5EF4-FFF2-40B4-BE49-F238E27FC236}">
                  <a16:creationId xmlns:a16="http://schemas.microsoft.com/office/drawing/2014/main" id="{7273A27B-8CC0-ACAA-DE33-9F872287E404}"/>
                </a:ext>
              </a:extLst>
            </p:cNvPr>
            <p:cNvSpPr/>
            <p:nvPr/>
          </p:nvSpPr>
          <p:spPr>
            <a:xfrm>
              <a:off x="41912" y="1417121"/>
              <a:ext cx="570141" cy="157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794">
              <a:extLst>
                <a:ext uri="{FF2B5EF4-FFF2-40B4-BE49-F238E27FC236}">
                  <a16:creationId xmlns:a16="http://schemas.microsoft.com/office/drawing/2014/main" id="{FD1CA216-89A1-1CC8-4575-71DB5A2A6CFD}"/>
                </a:ext>
              </a:extLst>
            </p:cNvPr>
            <p:cNvSpPr/>
            <p:nvPr/>
          </p:nvSpPr>
          <p:spPr>
            <a:xfrm>
              <a:off x="327707" y="1417211"/>
              <a:ext cx="1112635" cy="1465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Liu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p.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39).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796">
              <a:extLst>
                <a:ext uri="{FF2B5EF4-FFF2-40B4-BE49-F238E27FC236}">
                  <a16:creationId xmlns:a16="http://schemas.microsoft.com/office/drawing/2014/main" id="{703803B7-90AE-7433-1507-17738555958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1169" y="147610"/>
              <a:ext cx="2879054" cy="1136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08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63626"/>
          </a:xfrm>
        </p:spPr>
        <p:txBody>
          <a:bodyPr>
            <a:noAutofit/>
          </a:bodyPr>
          <a:lstStyle/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Criamos uma classe chamada </a:t>
            </a:r>
            <a:r>
              <a:rPr lang="pt-BR" sz="2200" i="1" kern="100" dirty="0" err="1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HelloWord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 {}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 e declaramos um método nativo 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print()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No método 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main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()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chamamos o método 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print()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da nossa classe atual.</a:t>
            </a:r>
          </a:p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Dentro de </a:t>
            </a:r>
            <a:r>
              <a:rPr lang="pt-BR" sz="2200" i="1" kern="100" dirty="0" err="1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static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chamamos o método </a:t>
            </a:r>
            <a:r>
              <a:rPr lang="pt-BR" sz="2200" i="1" kern="100" dirty="0" err="1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loadLibrary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()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 e passamos por parâmetro o nome de nossa classe “</a:t>
            </a:r>
            <a:r>
              <a:rPr lang="pt-BR" sz="2200" kern="100" dirty="0" err="1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HelloWorld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”.</a:t>
            </a:r>
          </a:p>
          <a:p>
            <a:endParaRPr lang="pt-BR" sz="2200" i="1" kern="100" dirty="0">
              <a:solidFill>
                <a:srgbClr val="181717"/>
              </a:solidFill>
              <a:ea typeface="Times New Roman" panose="02020603050405020304" pitchFamily="18" charset="0"/>
            </a:endParaRPr>
          </a:p>
          <a:p>
            <a:endParaRPr lang="pt-BR" sz="2200" i="1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22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  <p:grpSp>
        <p:nvGrpSpPr>
          <p:cNvPr id="4" name="Group 12893">
            <a:extLst>
              <a:ext uri="{FF2B5EF4-FFF2-40B4-BE49-F238E27FC236}">
                <a16:creationId xmlns:a16="http://schemas.microsoft.com/office/drawing/2014/main" id="{D0CDD14E-0EF2-AC8B-26F6-DD1906A17A71}"/>
              </a:ext>
            </a:extLst>
          </p:cNvPr>
          <p:cNvGrpSpPr/>
          <p:nvPr/>
        </p:nvGrpSpPr>
        <p:grpSpPr>
          <a:xfrm>
            <a:off x="5580698" y="3429000"/>
            <a:ext cx="5514023" cy="2912532"/>
            <a:chOff x="0" y="1"/>
            <a:chExt cx="3141650" cy="1574607"/>
          </a:xfrm>
        </p:grpSpPr>
        <p:sp>
          <p:nvSpPr>
            <p:cNvPr id="5" name="Shape 788">
              <a:extLst>
                <a:ext uri="{FF2B5EF4-FFF2-40B4-BE49-F238E27FC236}">
                  <a16:creationId xmlns:a16="http://schemas.microsoft.com/office/drawing/2014/main" id="{09AD12E4-A6E8-3A34-4CBC-D148DE140F93}"/>
                </a:ext>
              </a:extLst>
            </p:cNvPr>
            <p:cNvSpPr/>
            <p:nvPr/>
          </p:nvSpPr>
          <p:spPr>
            <a:xfrm>
              <a:off x="0" y="1"/>
              <a:ext cx="3141650" cy="1543352"/>
            </a:xfrm>
            <a:custGeom>
              <a:avLst/>
              <a:gdLst/>
              <a:ahLst/>
              <a:cxnLst/>
              <a:rect l="0" t="0" r="0" b="0"/>
              <a:pathLst>
                <a:path w="3141650" h="175014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642148"/>
                  </a:lnTo>
                  <a:cubicBezTo>
                    <a:pt x="0" y="1642148"/>
                    <a:pt x="0" y="1750149"/>
                    <a:pt x="108001" y="1750149"/>
                  </a:cubicBezTo>
                  <a:lnTo>
                    <a:pt x="3033649" y="1750149"/>
                  </a:lnTo>
                  <a:cubicBezTo>
                    <a:pt x="3033649" y="1750149"/>
                    <a:pt x="3141650" y="1750149"/>
                    <a:pt x="3141650" y="1642148"/>
                  </a:cubicBezTo>
                  <a:lnTo>
                    <a:pt x="3141650" y="108001"/>
                  </a:lnTo>
                  <a:cubicBezTo>
                    <a:pt x="3141650" y="108001"/>
                    <a:pt x="3141650" y="0"/>
                    <a:pt x="3033649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789">
              <a:extLst>
                <a:ext uri="{FF2B5EF4-FFF2-40B4-BE49-F238E27FC236}">
                  <a16:creationId xmlns:a16="http://schemas.microsoft.com/office/drawing/2014/main" id="{DB4D5995-1B14-3442-1E0F-CB57E244ADD6}"/>
                </a:ext>
              </a:extLst>
            </p:cNvPr>
            <p:cNvSpPr/>
            <p:nvPr/>
          </p:nvSpPr>
          <p:spPr>
            <a:xfrm>
              <a:off x="46323" y="1290782"/>
              <a:ext cx="1415727" cy="1609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12.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90">
              <a:extLst>
                <a:ext uri="{FF2B5EF4-FFF2-40B4-BE49-F238E27FC236}">
                  <a16:creationId xmlns:a16="http://schemas.microsoft.com/office/drawing/2014/main" id="{F4F116DB-5429-4B30-C330-8F4FB8750533}"/>
                </a:ext>
              </a:extLst>
            </p:cNvPr>
            <p:cNvSpPr/>
            <p:nvPr/>
          </p:nvSpPr>
          <p:spPr>
            <a:xfrm>
              <a:off x="633761" y="1284242"/>
              <a:ext cx="2430731" cy="156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Código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arquivo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792">
              <a:extLst>
                <a:ext uri="{FF2B5EF4-FFF2-40B4-BE49-F238E27FC236}">
                  <a16:creationId xmlns:a16="http://schemas.microsoft.com/office/drawing/2014/main" id="{27910C98-19DF-23D7-090D-EA93CD97E000}"/>
                </a:ext>
              </a:extLst>
            </p:cNvPr>
            <p:cNvSpPr/>
            <p:nvPr/>
          </p:nvSpPr>
          <p:spPr>
            <a:xfrm>
              <a:off x="2278964" y="1387232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793">
              <a:extLst>
                <a:ext uri="{FF2B5EF4-FFF2-40B4-BE49-F238E27FC236}">
                  <a16:creationId xmlns:a16="http://schemas.microsoft.com/office/drawing/2014/main" id="{FC8358D9-23D5-7334-4A08-7EB3B97CE423}"/>
                </a:ext>
              </a:extLst>
            </p:cNvPr>
            <p:cNvSpPr/>
            <p:nvPr/>
          </p:nvSpPr>
          <p:spPr>
            <a:xfrm>
              <a:off x="41912" y="1417121"/>
              <a:ext cx="570141" cy="157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794">
              <a:extLst>
                <a:ext uri="{FF2B5EF4-FFF2-40B4-BE49-F238E27FC236}">
                  <a16:creationId xmlns:a16="http://schemas.microsoft.com/office/drawing/2014/main" id="{AFEA1529-9627-EF86-2D3F-D950FFD7192A}"/>
                </a:ext>
              </a:extLst>
            </p:cNvPr>
            <p:cNvSpPr/>
            <p:nvPr/>
          </p:nvSpPr>
          <p:spPr>
            <a:xfrm>
              <a:off x="327707" y="1417211"/>
              <a:ext cx="1112635" cy="1465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Liu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p.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39).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9" name="Picture 796">
              <a:extLst>
                <a:ext uri="{FF2B5EF4-FFF2-40B4-BE49-F238E27FC236}">
                  <a16:creationId xmlns:a16="http://schemas.microsoft.com/office/drawing/2014/main" id="{8624E047-4656-D3D7-446F-9AB1EFC0D01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1169" y="147610"/>
              <a:ext cx="2879054" cy="1136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7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63626"/>
          </a:xfrm>
        </p:spPr>
        <p:txBody>
          <a:bodyPr>
            <a:noAutofit/>
          </a:bodyPr>
          <a:lstStyle/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No terminal, utilize o comando </a:t>
            </a:r>
            <a:r>
              <a:rPr lang="pt-BR" sz="2200" i="1" kern="100" dirty="0" err="1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javac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 HelloWorld.java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e veja que foi criado um arquivo com o mesmo nome, mas agora com a extensão .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class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</a:t>
            </a:r>
          </a:p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Utilizando o coma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ndo 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javah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–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jni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HelloWorld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criaremos um arquivo com a extensão 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.h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 O</a:t>
            </a:r>
            <a:endParaRPr lang="pt-BR" sz="2200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comando 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javah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cria um arquivo 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.h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em linguagem C a partir da classe 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java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, permitindo que ambas as línguas se comuniquem.</a:t>
            </a:r>
            <a:endParaRPr lang="pt-BR" sz="2200" i="1" kern="100" dirty="0">
              <a:solidFill>
                <a:srgbClr val="181717"/>
              </a:solidFill>
              <a:ea typeface="Times New Roman" panose="02020603050405020304" pitchFamily="18" charset="0"/>
            </a:endParaRPr>
          </a:p>
          <a:p>
            <a:endParaRPr lang="pt-BR" sz="2200" i="1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22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0589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443757" cy="4463626"/>
          </a:xfrm>
        </p:spPr>
        <p:txBody>
          <a:bodyPr>
            <a:noAutofit/>
          </a:bodyPr>
          <a:lstStyle/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Em seguida, criaremos um arquivo com extensão 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.c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, chamado </a:t>
            </a:r>
            <a:r>
              <a:rPr lang="pt-BR" sz="2200" i="1" kern="100" dirty="0" err="1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Hello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-World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Este código imprime o texto “Olá Mundo” na tela.</a:t>
            </a:r>
          </a:p>
          <a:p>
            <a:endParaRPr lang="pt-BR" sz="2200" i="1" kern="100" dirty="0">
              <a:solidFill>
                <a:srgbClr val="181717"/>
              </a:solidFill>
              <a:effectLst/>
              <a:ea typeface="Times New Roman" panose="02020603050405020304" pitchFamily="18" charset="0"/>
            </a:endParaRP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22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  <p:grpSp>
        <p:nvGrpSpPr>
          <p:cNvPr id="4" name="Group 13044">
            <a:extLst>
              <a:ext uri="{FF2B5EF4-FFF2-40B4-BE49-F238E27FC236}">
                <a16:creationId xmlns:a16="http://schemas.microsoft.com/office/drawing/2014/main" id="{9023CA8E-0306-F167-70FB-20F0D6B211C0}"/>
              </a:ext>
            </a:extLst>
          </p:cNvPr>
          <p:cNvGrpSpPr/>
          <p:nvPr/>
        </p:nvGrpSpPr>
        <p:grpSpPr>
          <a:xfrm>
            <a:off x="4541520" y="2257425"/>
            <a:ext cx="6614160" cy="3640244"/>
            <a:chOff x="0" y="0"/>
            <a:chExt cx="3513150" cy="1760601"/>
          </a:xfrm>
        </p:grpSpPr>
        <p:sp>
          <p:nvSpPr>
            <p:cNvPr id="5" name="Shape 857">
              <a:extLst>
                <a:ext uri="{FF2B5EF4-FFF2-40B4-BE49-F238E27FC236}">
                  <a16:creationId xmlns:a16="http://schemas.microsoft.com/office/drawing/2014/main" id="{2BE224C4-88B1-B329-CC35-F3DE3EB32FD7}"/>
                </a:ext>
              </a:extLst>
            </p:cNvPr>
            <p:cNvSpPr/>
            <p:nvPr/>
          </p:nvSpPr>
          <p:spPr>
            <a:xfrm>
              <a:off x="0" y="0"/>
              <a:ext cx="3513150" cy="1760601"/>
            </a:xfrm>
            <a:custGeom>
              <a:avLst/>
              <a:gdLst/>
              <a:ahLst/>
              <a:cxnLst/>
              <a:rect l="0" t="0" r="0" b="0"/>
              <a:pathLst>
                <a:path w="3513150" h="176060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652600"/>
                  </a:lnTo>
                  <a:cubicBezTo>
                    <a:pt x="0" y="1652600"/>
                    <a:pt x="0" y="1760601"/>
                    <a:pt x="108001" y="1760601"/>
                  </a:cubicBezTo>
                  <a:lnTo>
                    <a:pt x="3405150" y="1760601"/>
                  </a:lnTo>
                  <a:cubicBezTo>
                    <a:pt x="3405150" y="1760601"/>
                    <a:pt x="3513150" y="1760601"/>
                    <a:pt x="3513150" y="1652600"/>
                  </a:cubicBezTo>
                  <a:lnTo>
                    <a:pt x="3513150" y="108001"/>
                  </a:lnTo>
                  <a:cubicBezTo>
                    <a:pt x="3513150" y="108001"/>
                    <a:pt x="3513150" y="0"/>
                    <a:pt x="3405150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858">
              <a:extLst>
                <a:ext uri="{FF2B5EF4-FFF2-40B4-BE49-F238E27FC236}">
                  <a16:creationId xmlns:a16="http://schemas.microsoft.com/office/drawing/2014/main" id="{20E659F6-9CCF-CCDC-554F-50CFAC3879FE}"/>
                </a:ext>
              </a:extLst>
            </p:cNvPr>
            <p:cNvSpPr/>
            <p:nvPr/>
          </p:nvSpPr>
          <p:spPr>
            <a:xfrm>
              <a:off x="65700" y="1347853"/>
              <a:ext cx="605576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13.</a:t>
              </a:r>
              <a:r>
                <a:rPr lang="pt-BR" sz="14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859">
              <a:extLst>
                <a:ext uri="{FF2B5EF4-FFF2-40B4-BE49-F238E27FC236}">
                  <a16:creationId xmlns:a16="http://schemas.microsoft.com/office/drawing/2014/main" id="{2A4A6AEC-FE05-64DE-B2CD-FE14A19B1F34}"/>
                </a:ext>
              </a:extLst>
            </p:cNvPr>
            <p:cNvSpPr/>
            <p:nvPr/>
          </p:nvSpPr>
          <p:spPr>
            <a:xfrm>
              <a:off x="521018" y="1351612"/>
              <a:ext cx="1731365" cy="16374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Código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do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arquivo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 </a:t>
              </a:r>
              <a:r>
                <a:rPr lang="pt-BR" sz="1400" kern="100" dirty="0" err="1">
                  <a:solidFill>
                    <a:srgbClr val="181717"/>
                  </a:solidFill>
                  <a:effectLst/>
                  <a:ea typeface="Courier New" panose="02070309020205020404" pitchFamily="49" charset="0"/>
                </a:rPr>
                <a:t>HelloWorld.c</a:t>
              </a:r>
              <a:endParaRPr lang="pt-BR" sz="14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endParaRPr>
            </a:p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4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61">
              <a:extLst>
                <a:ext uri="{FF2B5EF4-FFF2-40B4-BE49-F238E27FC236}">
                  <a16:creationId xmlns:a16="http://schemas.microsoft.com/office/drawing/2014/main" id="{52EABCB7-703D-8DBD-6C88-8E641996C779}"/>
                </a:ext>
              </a:extLst>
            </p:cNvPr>
            <p:cNvSpPr/>
            <p:nvPr/>
          </p:nvSpPr>
          <p:spPr>
            <a:xfrm>
              <a:off x="2108379" y="1397682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862">
              <a:extLst>
                <a:ext uri="{FF2B5EF4-FFF2-40B4-BE49-F238E27FC236}">
                  <a16:creationId xmlns:a16="http://schemas.microsoft.com/office/drawing/2014/main" id="{4285CEAA-4F73-4418-CDB1-04315F512C1F}"/>
                </a:ext>
              </a:extLst>
            </p:cNvPr>
            <p:cNvSpPr/>
            <p:nvPr/>
          </p:nvSpPr>
          <p:spPr>
            <a:xfrm>
              <a:off x="75818" y="1495865"/>
              <a:ext cx="499109" cy="1524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863">
              <a:extLst>
                <a:ext uri="{FF2B5EF4-FFF2-40B4-BE49-F238E27FC236}">
                  <a16:creationId xmlns:a16="http://schemas.microsoft.com/office/drawing/2014/main" id="{44B114A5-8682-6508-CBC4-648D05802F83}"/>
                </a:ext>
              </a:extLst>
            </p:cNvPr>
            <p:cNvSpPr/>
            <p:nvPr/>
          </p:nvSpPr>
          <p:spPr>
            <a:xfrm>
              <a:off x="299398" y="1497462"/>
              <a:ext cx="1285161" cy="1501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Liu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p.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39).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865">
              <a:extLst>
                <a:ext uri="{FF2B5EF4-FFF2-40B4-BE49-F238E27FC236}">
                  <a16:creationId xmlns:a16="http://schemas.microsoft.com/office/drawing/2014/main" id="{DE889103-0625-ABDB-0DD5-F29BE55BF15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6652" y="147610"/>
              <a:ext cx="3239589" cy="1146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237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63626"/>
          </a:xfrm>
        </p:spPr>
        <p:txBody>
          <a:bodyPr>
            <a:noAutofit/>
          </a:bodyPr>
          <a:lstStyle/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Após escrever o código em linguagem C, basta compilar para construir uma biblioteca nativa executável no 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J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ava, com o seguinte comando:</a:t>
            </a:r>
          </a:p>
          <a:p>
            <a:r>
              <a:rPr lang="pt-BR" sz="2200" i="1" dirty="0" err="1"/>
              <a:t>gcc</a:t>
            </a:r>
            <a:r>
              <a:rPr lang="pt-BR" sz="2200" i="1" dirty="0"/>
              <a:t> -</a:t>
            </a:r>
            <a:r>
              <a:rPr lang="pt-BR" sz="2200" i="1" dirty="0" err="1"/>
              <a:t>shared</a:t>
            </a:r>
            <a:r>
              <a:rPr lang="pt-BR" sz="2200" i="1" dirty="0"/>
              <a:t> -</a:t>
            </a:r>
            <a:r>
              <a:rPr lang="pt-BR" sz="2200" i="1" dirty="0" err="1"/>
              <a:t>fpic</a:t>
            </a:r>
            <a:r>
              <a:rPr lang="pt-BR" sz="2200" i="1" dirty="0"/>
              <a:t> -o libHelloWorld.so -I/</a:t>
            </a:r>
            <a:r>
              <a:rPr lang="pt-BR" sz="2200" i="1" dirty="0" err="1"/>
              <a:t>usr</a:t>
            </a:r>
            <a:r>
              <a:rPr lang="pt-BR" sz="2200" i="1" dirty="0"/>
              <a:t>/</a:t>
            </a:r>
            <a:r>
              <a:rPr lang="pt-BR" sz="2200" i="1" dirty="0" err="1"/>
              <a:t>lib</a:t>
            </a:r>
            <a:r>
              <a:rPr lang="pt-BR" sz="2200" i="1" dirty="0"/>
              <a:t>/</a:t>
            </a:r>
            <a:r>
              <a:rPr lang="pt-BR" sz="2200" i="1" dirty="0" err="1"/>
              <a:t>jvm</a:t>
            </a:r>
            <a:r>
              <a:rPr lang="pt-BR" sz="2200" i="1" dirty="0"/>
              <a:t>/jdk1.8.0 _ 241/ include -I/</a:t>
            </a:r>
            <a:r>
              <a:rPr lang="pt-BR" sz="2200" i="1" dirty="0" err="1"/>
              <a:t>usr</a:t>
            </a:r>
            <a:r>
              <a:rPr lang="pt-BR" sz="2200" i="1" dirty="0"/>
              <a:t>/</a:t>
            </a:r>
            <a:r>
              <a:rPr lang="pt-BR" sz="2200" i="1" dirty="0" err="1"/>
              <a:t>lib</a:t>
            </a:r>
            <a:r>
              <a:rPr lang="pt-BR" sz="2200" i="1" dirty="0"/>
              <a:t>/</a:t>
            </a:r>
            <a:r>
              <a:rPr lang="pt-BR" sz="2200" i="1" dirty="0" err="1"/>
              <a:t>jvm</a:t>
            </a:r>
            <a:r>
              <a:rPr lang="pt-BR" sz="2200" i="1" dirty="0"/>
              <a:t>/jdk1.8.0 _ 241/include/</a:t>
            </a:r>
            <a:r>
              <a:rPr lang="pt-BR" sz="2200" i="1" dirty="0" err="1"/>
              <a:t>linux</a:t>
            </a:r>
            <a:r>
              <a:rPr lang="pt-BR" sz="2200" i="1" dirty="0"/>
              <a:t> </a:t>
            </a:r>
            <a:r>
              <a:rPr lang="pt-BR" sz="2200" i="1" dirty="0" err="1"/>
              <a:t>HelloWorld.c</a:t>
            </a:r>
            <a:endParaRPr lang="pt-BR" sz="2200" i="1" kern="100" dirty="0">
              <a:solidFill>
                <a:srgbClr val="181717"/>
              </a:solidFill>
              <a:ea typeface="Times New Roman" panose="02020603050405020304" pitchFamily="18" charset="0"/>
            </a:endParaRPr>
          </a:p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Este comando criará na pasta um arquivo 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.</a:t>
            </a:r>
            <a:r>
              <a:rPr lang="pt-BR" sz="2200" i="1" kern="100" dirty="0" err="1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so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 </a:t>
            </a:r>
          </a:p>
          <a:p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O comando GCC (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GNU 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Compiler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Collection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) é um compilador para linguagem de programação C/C++.</a:t>
            </a:r>
          </a:p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As 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fla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gs -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shared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-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fpic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são utilizadas para evitar a realocação de texto em arquiteturas que suportam bibliotecas compartilhadas dependentes da posição.</a:t>
            </a:r>
          </a:p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A 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flag 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-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o </a:t>
            </a:r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é utilizada para escrever a saída de um código compilado para um arquivo executável.</a:t>
            </a:r>
          </a:p>
          <a:p>
            <a:pPr marR="21590" indent="-6350" algn="l">
              <a:lnSpc>
                <a:spcPct val="136000"/>
              </a:lnSpc>
              <a:spcAft>
                <a:spcPts val="20"/>
              </a:spcAft>
            </a:pPr>
            <a:endParaRPr lang="pt-BR" sz="2200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4020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63626"/>
          </a:xfrm>
        </p:spPr>
        <p:txBody>
          <a:bodyPr>
            <a:noAutofit/>
          </a:bodyPr>
          <a:lstStyle/>
          <a:p>
            <a:r>
              <a:rPr lang="pt-BR" sz="22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Arquivos com extensão </a:t>
            </a:r>
            <a:r>
              <a:rPr lang="pt-BR" sz="2200" i="1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.</a:t>
            </a:r>
            <a:r>
              <a:rPr lang="pt-BR" sz="2200" i="1" kern="100" dirty="0" err="1">
                <a:solidFill>
                  <a:srgbClr val="181717"/>
                </a:solidFill>
                <a:ea typeface="Times New Roman" panose="02020603050405020304" pitchFamily="18" charset="0"/>
              </a:rPr>
              <a:t>so</a:t>
            </a:r>
            <a:r>
              <a:rPr lang="pt-BR" sz="2200" kern="100" dirty="0">
                <a:solidFill>
                  <a:srgbClr val="181717"/>
                </a:solidFill>
                <a:ea typeface="Times New Roman" panose="02020603050405020304" pitchFamily="18" charset="0"/>
              </a:rPr>
              <a:t> são bibliotecas que contam com outras bibliotecas compartilhadas carregadas dinamicamente para aplicativos Linux/Unix.</a:t>
            </a:r>
          </a:p>
          <a:p>
            <a:r>
              <a:rPr lang="pt-BR" sz="2200" kern="100" dirty="0">
                <a:solidFill>
                  <a:srgbClr val="181717"/>
                </a:solidFill>
                <a:ea typeface="Courier New" panose="02070309020205020404" pitchFamily="49" charset="0"/>
              </a:rPr>
              <a:t>Para executar nosso aplicativo em uma máquina Linux para teste, copie o arquivo 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libHelloWorld.so</a:t>
            </a:r>
            <a:r>
              <a:rPr lang="pt-BR" sz="2200" kern="100" dirty="0">
                <a:solidFill>
                  <a:srgbClr val="181717"/>
                </a:solidFill>
                <a:ea typeface="Courier New" panose="02070309020205020404" pitchFamily="49" charset="0"/>
              </a:rPr>
              <a:t> para o diretório 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/</a:t>
            </a:r>
            <a:r>
              <a:rPr lang="pt-BR" sz="2200" i="1" kern="100" dirty="0" err="1">
                <a:solidFill>
                  <a:srgbClr val="181717"/>
                </a:solidFill>
                <a:ea typeface="Courier New" panose="02070309020205020404" pitchFamily="49" charset="0"/>
              </a:rPr>
              <a:t>usr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/</a:t>
            </a:r>
            <a:r>
              <a:rPr lang="pt-BR" sz="2200" i="1" kern="100" dirty="0" err="1">
                <a:solidFill>
                  <a:srgbClr val="181717"/>
                </a:solidFill>
                <a:ea typeface="Courier New" panose="02070309020205020404" pitchFamily="49" charset="0"/>
              </a:rPr>
              <a:t>lib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/</a:t>
            </a:r>
            <a:r>
              <a:rPr lang="pt-BR" sz="2200" i="1" kern="100" dirty="0" err="1">
                <a:solidFill>
                  <a:srgbClr val="181717"/>
                </a:solidFill>
                <a:ea typeface="Courier New" panose="02070309020205020404" pitchFamily="49" charset="0"/>
              </a:rPr>
              <a:t>jvm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/jdkl.8.0_241/</a:t>
            </a:r>
            <a:r>
              <a:rPr lang="pt-BR" sz="2200" i="1" kern="100" dirty="0" err="1">
                <a:solidFill>
                  <a:srgbClr val="181717"/>
                </a:solidFill>
                <a:ea typeface="Courier New" panose="02070309020205020404" pitchFamily="49" charset="0"/>
              </a:rPr>
              <a:t>jre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/</a:t>
            </a:r>
            <a:r>
              <a:rPr lang="pt-BR" sz="2200" i="1" kern="100" dirty="0" err="1">
                <a:solidFill>
                  <a:srgbClr val="181717"/>
                </a:solidFill>
                <a:ea typeface="Courier New" panose="02070309020205020404" pitchFamily="49" charset="0"/>
              </a:rPr>
              <a:t>lib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/amd64/ </a:t>
            </a:r>
            <a:r>
              <a:rPr lang="pt-BR" sz="2200" kern="100" dirty="0">
                <a:solidFill>
                  <a:srgbClr val="181717"/>
                </a:solidFill>
                <a:ea typeface="Courier New" panose="02070309020205020404" pitchFamily="49" charset="0"/>
              </a:rPr>
              <a:t>.</a:t>
            </a:r>
          </a:p>
          <a:p>
            <a:r>
              <a:rPr lang="pt-BR" sz="22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Após adicionar a biblioteca na pasta JRE, execute o arquivo </a:t>
            </a:r>
            <a:r>
              <a:rPr lang="pt-BR" sz="2200" i="1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HelloWorld.java</a:t>
            </a:r>
            <a:r>
              <a:rPr lang="pt-BR" sz="2200" kern="100" dirty="0">
                <a:solidFill>
                  <a:srgbClr val="181717"/>
                </a:solidFill>
                <a:effectLst/>
                <a:ea typeface="Courier New" panose="02070309020205020404" pitchFamily="49" charset="0"/>
              </a:rPr>
              <a:t> usando o comando: 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Java </a:t>
            </a:r>
            <a:r>
              <a:rPr lang="pt-BR" sz="2200" i="1" kern="100" dirty="0" err="1">
                <a:solidFill>
                  <a:srgbClr val="181717"/>
                </a:solidFill>
                <a:ea typeface="Courier New" panose="02070309020205020404" pitchFamily="49" charset="0"/>
              </a:rPr>
              <a:t>HelloWorld</a:t>
            </a:r>
            <a:r>
              <a:rPr lang="pt-BR" sz="2200" i="1" kern="100" dirty="0">
                <a:solidFill>
                  <a:srgbClr val="181717"/>
                </a:solidFill>
                <a:ea typeface="Courier New" panose="02070309020205020404" pitchFamily="49" charset="0"/>
              </a:rPr>
              <a:t>.</a:t>
            </a:r>
            <a:endParaRPr lang="pt-BR" sz="2200" i="1" kern="100" dirty="0">
              <a:solidFill>
                <a:srgbClr val="181717"/>
              </a:solidFill>
              <a:effectLst/>
              <a:ea typeface="Courier New" panose="02070309020205020404" pitchFamily="49" charset="0"/>
            </a:endParaRPr>
          </a:p>
          <a:p>
            <a:endParaRPr lang="pt-BR" sz="2200" dirty="0"/>
          </a:p>
        </p:txBody>
      </p:sp>
      <p:grpSp>
        <p:nvGrpSpPr>
          <p:cNvPr id="4" name="Group 12930">
            <a:extLst>
              <a:ext uri="{FF2B5EF4-FFF2-40B4-BE49-F238E27FC236}">
                <a16:creationId xmlns:a16="http://schemas.microsoft.com/office/drawing/2014/main" id="{1F20514F-8E25-200D-AF14-846107E746A9}"/>
              </a:ext>
            </a:extLst>
          </p:cNvPr>
          <p:cNvGrpSpPr/>
          <p:nvPr/>
        </p:nvGrpSpPr>
        <p:grpSpPr>
          <a:xfrm>
            <a:off x="3350895" y="4077547"/>
            <a:ext cx="5490210" cy="2231813"/>
            <a:chOff x="0" y="0"/>
            <a:chExt cx="3894252" cy="1342593"/>
          </a:xfrm>
        </p:grpSpPr>
        <p:sp>
          <p:nvSpPr>
            <p:cNvPr id="5" name="Shape 924">
              <a:extLst>
                <a:ext uri="{FF2B5EF4-FFF2-40B4-BE49-F238E27FC236}">
                  <a16:creationId xmlns:a16="http://schemas.microsoft.com/office/drawing/2014/main" id="{805B0DE2-5F37-01F2-B60E-3757430B9C47}"/>
                </a:ext>
              </a:extLst>
            </p:cNvPr>
            <p:cNvSpPr/>
            <p:nvPr/>
          </p:nvSpPr>
          <p:spPr>
            <a:xfrm>
              <a:off x="0" y="0"/>
              <a:ext cx="3894252" cy="1342593"/>
            </a:xfrm>
            <a:custGeom>
              <a:avLst/>
              <a:gdLst/>
              <a:ahLst/>
              <a:cxnLst/>
              <a:rect l="0" t="0" r="0" b="0"/>
              <a:pathLst>
                <a:path w="3894252" h="13425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34593"/>
                  </a:lnTo>
                  <a:cubicBezTo>
                    <a:pt x="0" y="1234593"/>
                    <a:pt x="0" y="1342593"/>
                    <a:pt x="108001" y="1342593"/>
                  </a:cubicBezTo>
                  <a:lnTo>
                    <a:pt x="3786251" y="1342593"/>
                  </a:lnTo>
                  <a:cubicBezTo>
                    <a:pt x="3786251" y="1342593"/>
                    <a:pt x="3894252" y="1342593"/>
                    <a:pt x="3894252" y="1234593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925">
              <a:extLst>
                <a:ext uri="{FF2B5EF4-FFF2-40B4-BE49-F238E27FC236}">
                  <a16:creationId xmlns:a16="http://schemas.microsoft.com/office/drawing/2014/main" id="{446A7B65-7D1F-B64A-24A9-2105BC5B7CD8}"/>
                </a:ext>
              </a:extLst>
            </p:cNvPr>
            <p:cNvSpPr/>
            <p:nvPr/>
          </p:nvSpPr>
          <p:spPr>
            <a:xfrm>
              <a:off x="52276" y="975913"/>
              <a:ext cx="1055927" cy="1936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14.</a:t>
              </a:r>
              <a:r>
                <a:rPr lang="pt-BR" sz="14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926">
              <a:extLst>
                <a:ext uri="{FF2B5EF4-FFF2-40B4-BE49-F238E27FC236}">
                  <a16:creationId xmlns:a16="http://schemas.microsoft.com/office/drawing/2014/main" id="{41A45458-4B4D-0365-8829-91F1FBF218E5}"/>
                </a:ext>
              </a:extLst>
            </p:cNvPr>
            <p:cNvSpPr/>
            <p:nvPr/>
          </p:nvSpPr>
          <p:spPr>
            <a:xfrm>
              <a:off x="603326" y="968212"/>
              <a:ext cx="3157242" cy="1642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Execução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do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arquivo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ea typeface="Courier New" panose="02070309020205020404" pitchFamily="49" charset="0"/>
                </a:rPr>
                <a:t>HelloWorld.java</a:t>
              </a:r>
              <a:endParaRPr lang="pt-BR" sz="14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endParaRPr>
            </a:p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400" kern="100" dirty="0">
                <a:solidFill>
                  <a:srgbClr val="181717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928">
              <a:extLst>
                <a:ext uri="{FF2B5EF4-FFF2-40B4-BE49-F238E27FC236}">
                  <a16:creationId xmlns:a16="http://schemas.microsoft.com/office/drawing/2014/main" id="{B890318D-561C-1C82-8A3D-AAB97D2F898B}"/>
                </a:ext>
              </a:extLst>
            </p:cNvPr>
            <p:cNvSpPr/>
            <p:nvPr/>
          </p:nvSpPr>
          <p:spPr>
            <a:xfrm>
              <a:off x="2381554" y="979672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29">
              <a:extLst>
                <a:ext uri="{FF2B5EF4-FFF2-40B4-BE49-F238E27FC236}">
                  <a16:creationId xmlns:a16="http://schemas.microsoft.com/office/drawing/2014/main" id="{D72D6D2E-E443-1ED2-CFC8-3B3C775C19EA}"/>
                </a:ext>
              </a:extLst>
            </p:cNvPr>
            <p:cNvSpPr/>
            <p:nvPr/>
          </p:nvSpPr>
          <p:spPr>
            <a:xfrm>
              <a:off x="52276" y="1142347"/>
              <a:ext cx="912568" cy="1667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930">
              <a:extLst>
                <a:ext uri="{FF2B5EF4-FFF2-40B4-BE49-F238E27FC236}">
                  <a16:creationId xmlns:a16="http://schemas.microsoft.com/office/drawing/2014/main" id="{9869776B-1D46-CE7F-6D14-C7B03B8D00ED}"/>
                </a:ext>
              </a:extLst>
            </p:cNvPr>
            <p:cNvSpPr/>
            <p:nvPr/>
          </p:nvSpPr>
          <p:spPr>
            <a:xfrm>
              <a:off x="397468" y="1143947"/>
              <a:ext cx="2349780" cy="1642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Liu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p.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39).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932">
              <a:extLst>
                <a:ext uri="{FF2B5EF4-FFF2-40B4-BE49-F238E27FC236}">
                  <a16:creationId xmlns:a16="http://schemas.microsoft.com/office/drawing/2014/main" id="{09537E2B-7E93-BA63-C1DA-0B9F28EA50E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728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4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Finalizando a nossa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63626"/>
          </a:xfrm>
        </p:spPr>
        <p:txBody>
          <a:bodyPr>
            <a:noAutofit/>
          </a:bodyPr>
          <a:lstStyle/>
          <a:p>
            <a:r>
              <a:rPr lang="pt-BR" sz="2200" dirty="0"/>
              <a:t>Lembrete:</a:t>
            </a:r>
          </a:p>
          <a:p>
            <a:pPr lvl="1"/>
            <a:r>
              <a:rPr lang="pt-BR" sz="2000" dirty="0"/>
              <a:t>Aproveite bem o seu tempo, não deixe para fazer os exercícios para depois;</a:t>
            </a:r>
          </a:p>
          <a:p>
            <a:pPr lvl="1"/>
            <a:r>
              <a:rPr lang="pt-BR" sz="2000" dirty="0"/>
              <a:t>Se surgir algum erro, fale com o professor para te auxiliar;</a:t>
            </a:r>
          </a:p>
          <a:p>
            <a:pPr lvl="1"/>
            <a:r>
              <a:rPr lang="pt-BR" sz="2000" dirty="0"/>
              <a:t>Dependendo do erro, seria bom você pesquisar e aprender por conta própria. Isso te ajudará a ganhar experiência e saber resolver o problema mais rápido do que pedir ajuda.</a:t>
            </a:r>
          </a:p>
        </p:txBody>
      </p:sp>
    </p:spTree>
    <p:extLst>
      <p:ext uri="{BB962C8B-B14F-4D97-AF65-F5344CB8AC3E}">
        <p14:creationId xmlns:p14="http://schemas.microsoft.com/office/powerpoint/2010/main" val="18412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e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1970 tivemos a “crise do software”, onde a demanda era grande, mas o desenvolvimento era lento e os problemas no desenvolvimento era mais complexos.</a:t>
            </a:r>
          </a:p>
          <a:p>
            <a:r>
              <a:rPr lang="pt-BR" dirty="0"/>
              <a:t>Nesta década, houve problemas com relação a prazos e custos no desenvolvimento de </a:t>
            </a:r>
            <a:r>
              <a:rPr lang="pt-BR" i="1" dirty="0"/>
              <a:t>software</a:t>
            </a:r>
            <a:r>
              <a:rPr lang="pt-BR" dirty="0"/>
              <a:t>, ocorrido pela baixa produtividade e manutenção.</a:t>
            </a:r>
          </a:p>
          <a:p>
            <a:r>
              <a:rPr lang="pt-BR" dirty="0"/>
              <a:t>Um exemplo de uma crise foi no projeto Ariane 5. segundo Matsubara (1997), este projeto custou aproximadamente 88 Bilhões de dólares, e foi desenvolvido por 10 anos. Depois da decolagem, levou 40 segundos para  explodir e gerar um prejuízo de 500 milhões de dólares. Um erro na conversão de bits.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5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e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área de estudo Engenharia de </a:t>
            </a:r>
            <a:r>
              <a:rPr lang="pt-BR" i="1" dirty="0"/>
              <a:t>Software</a:t>
            </a:r>
            <a:r>
              <a:rPr lang="pt-BR" dirty="0"/>
              <a:t>, busca melhorar metodologias e ferramentas para o desenvolvimento de </a:t>
            </a:r>
            <a:r>
              <a:rPr lang="pt-BR" i="1" dirty="0"/>
              <a:t>software</a:t>
            </a:r>
            <a:r>
              <a:rPr lang="pt-BR" dirty="0"/>
              <a:t>. Segundo Pressman e Maxim (2016), essa área tem ajudado a linguagem de programação e a sistematização e automação da documentação do programa de testes.</a:t>
            </a:r>
            <a:endParaRPr lang="pt-BR" i="1" dirty="0"/>
          </a:p>
          <a:p>
            <a:r>
              <a:rPr lang="pt-BR" dirty="0"/>
              <a:t>Depois das melhorias, hoje temos as </a:t>
            </a:r>
            <a:r>
              <a:rPr lang="pt-BR" dirty="0" err="1"/>
              <a:t>IDEs</a:t>
            </a:r>
            <a:r>
              <a:rPr lang="pt-BR" dirty="0"/>
              <a:t>, </a:t>
            </a:r>
            <a:r>
              <a:rPr lang="pt-BR" i="1" dirty="0"/>
              <a:t>frameworks</a:t>
            </a:r>
            <a:r>
              <a:rPr lang="pt-BR" dirty="0"/>
              <a:t>, APIs, bibliotecas e outras ferramentas e funcionalidades que ajudam a otimizar e padronizar processos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6391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e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API (</a:t>
            </a:r>
            <a:r>
              <a:rPr lang="pt-BR" i="1" dirty="0" err="1"/>
              <a:t>Application</a:t>
            </a:r>
            <a:r>
              <a:rPr lang="pt-BR" i="1" dirty="0"/>
              <a:t> </a:t>
            </a:r>
            <a:r>
              <a:rPr lang="pt-BR" i="1" dirty="0" err="1"/>
              <a:t>Programming</a:t>
            </a:r>
            <a:r>
              <a:rPr lang="pt-BR" i="1" dirty="0"/>
              <a:t> Interface</a:t>
            </a:r>
            <a:r>
              <a:rPr lang="pt-BR" dirty="0"/>
              <a:t>) é uma maneira de fazer sistemas interagir, trocando dados entre sistemas mesmo que um sistema utilize linguagem diferente de outro sistema.</a:t>
            </a:r>
          </a:p>
          <a:p>
            <a:r>
              <a:rPr lang="pt-BR" dirty="0"/>
              <a:t>Segundo RED HAT (2020),, a API é um conjunto de definições e protocolos usado no desenvolvimento de integração de </a:t>
            </a:r>
            <a:r>
              <a:rPr lang="pt-BR" i="1" dirty="0"/>
              <a:t>software</a:t>
            </a:r>
            <a:r>
              <a:rPr lang="pt-BR" dirty="0"/>
              <a:t>.</a:t>
            </a:r>
          </a:p>
          <a:p>
            <a:r>
              <a:rPr lang="pt-BR" dirty="0"/>
              <a:t>Exemplo: você está desenvolvendo um sistema de monitoramento e apresentação de sua localidade. Para não criar um sistema do zero, você pode utilizar a API do Google Maps, que simplificará o desenvolvimento de aplicações. Não é necessário saber como essa API foi implementada, e isso economiza uma grande porção de tempo, dinheiro e mão de obra. </a:t>
            </a:r>
          </a:p>
        </p:txBody>
      </p:sp>
    </p:spTree>
    <p:extLst>
      <p:ext uri="{BB962C8B-B14F-4D97-AF65-F5344CB8AC3E}">
        <p14:creationId xmlns:p14="http://schemas.microsoft.com/office/powerpoint/2010/main" val="22518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e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077481" cy="4023360"/>
          </a:xfrm>
        </p:spPr>
        <p:txBody>
          <a:bodyPr/>
          <a:lstStyle/>
          <a:p>
            <a:r>
              <a:rPr lang="pt-BR" dirty="0"/>
              <a:t>As APIs são como contratos, e as documentações representam acordos entre as partes interessadas, ou o </a:t>
            </a:r>
            <a:r>
              <a:rPr lang="pt-BR" i="1" dirty="0"/>
              <a:t>software</a:t>
            </a:r>
            <a:r>
              <a:rPr lang="pt-BR" dirty="0"/>
              <a:t>. Se o </a:t>
            </a:r>
            <a:r>
              <a:rPr lang="pt-BR" i="1" dirty="0"/>
              <a:t>software</a:t>
            </a:r>
            <a:r>
              <a:rPr lang="pt-BR" dirty="0"/>
              <a:t> A solicitar ao </a:t>
            </a:r>
            <a:r>
              <a:rPr lang="pt-BR" i="1" dirty="0"/>
              <a:t>software </a:t>
            </a:r>
            <a:r>
              <a:rPr lang="pt-BR" dirty="0"/>
              <a:t>B, o </a:t>
            </a:r>
            <a:r>
              <a:rPr lang="pt-BR" i="1" dirty="0"/>
              <a:t>software </a:t>
            </a:r>
            <a:r>
              <a:rPr lang="pt-BR" dirty="0"/>
              <a:t>B deverá seguir o combinado e entregar esse serviço.</a:t>
            </a:r>
          </a:p>
          <a:p>
            <a:r>
              <a:rPr lang="pt-BR" dirty="0"/>
              <a:t>No exemplo temos uma API que retorna o endereço conforme solicitação do CEP. </a:t>
            </a:r>
          </a:p>
          <a:p>
            <a:r>
              <a:rPr lang="pt-BR" dirty="0"/>
              <a:t>Temos a um retorno no formato JSON com as informações solicitadas.</a:t>
            </a:r>
          </a:p>
        </p:txBody>
      </p:sp>
      <p:grpSp>
        <p:nvGrpSpPr>
          <p:cNvPr id="4" name="Group 12515">
            <a:extLst>
              <a:ext uri="{FF2B5EF4-FFF2-40B4-BE49-F238E27FC236}">
                <a16:creationId xmlns:a16="http://schemas.microsoft.com/office/drawing/2014/main" id="{C8DBC491-711F-C3BB-BCD2-EFDBFA1DCF29}"/>
              </a:ext>
            </a:extLst>
          </p:cNvPr>
          <p:cNvGrpSpPr/>
          <p:nvPr/>
        </p:nvGrpSpPr>
        <p:grpSpPr>
          <a:xfrm>
            <a:off x="5202004" y="2107457"/>
            <a:ext cx="7160684" cy="3499914"/>
            <a:chOff x="0" y="0"/>
            <a:chExt cx="4858833" cy="1955486"/>
          </a:xfrm>
        </p:grpSpPr>
        <p:sp>
          <p:nvSpPr>
            <p:cNvPr id="5" name="Shape 177">
              <a:extLst>
                <a:ext uri="{FF2B5EF4-FFF2-40B4-BE49-F238E27FC236}">
                  <a16:creationId xmlns:a16="http://schemas.microsoft.com/office/drawing/2014/main" id="{A3EDB13B-DD0A-77B9-FB2F-58597FF42312}"/>
                </a:ext>
              </a:extLst>
            </p:cNvPr>
            <p:cNvSpPr/>
            <p:nvPr/>
          </p:nvSpPr>
          <p:spPr>
            <a:xfrm>
              <a:off x="0" y="0"/>
              <a:ext cx="4646237" cy="1943443"/>
            </a:xfrm>
            <a:custGeom>
              <a:avLst/>
              <a:gdLst/>
              <a:ahLst/>
              <a:cxnLst/>
              <a:rect l="0" t="0" r="0" b="0"/>
              <a:pathLst>
                <a:path w="3894252" h="194344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835442"/>
                  </a:lnTo>
                  <a:cubicBezTo>
                    <a:pt x="0" y="1835442"/>
                    <a:pt x="0" y="1943443"/>
                    <a:pt x="108001" y="1943443"/>
                  </a:cubicBezTo>
                  <a:lnTo>
                    <a:pt x="3786251" y="1943443"/>
                  </a:lnTo>
                  <a:cubicBezTo>
                    <a:pt x="3786251" y="1943443"/>
                    <a:pt x="3894252" y="1943443"/>
                    <a:pt x="3894252" y="183544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178">
              <a:extLst>
                <a:ext uri="{FF2B5EF4-FFF2-40B4-BE49-F238E27FC236}">
                  <a16:creationId xmlns:a16="http://schemas.microsoft.com/office/drawing/2014/main" id="{D2FEE0C9-CF6C-2A18-5FE2-F5B4736E170F}"/>
                </a:ext>
              </a:extLst>
            </p:cNvPr>
            <p:cNvSpPr/>
            <p:nvPr/>
          </p:nvSpPr>
          <p:spPr>
            <a:xfrm>
              <a:off x="133348" y="1686282"/>
              <a:ext cx="631109" cy="163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14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179">
              <a:extLst>
                <a:ext uri="{FF2B5EF4-FFF2-40B4-BE49-F238E27FC236}">
                  <a16:creationId xmlns:a16="http://schemas.microsoft.com/office/drawing/2014/main" id="{36BC1EA7-E26E-D3FB-FF31-BB9BB1D16D06}"/>
                </a:ext>
              </a:extLst>
            </p:cNvPr>
            <p:cNvSpPr/>
            <p:nvPr/>
          </p:nvSpPr>
          <p:spPr>
            <a:xfrm>
              <a:off x="601964" y="1692336"/>
              <a:ext cx="4044273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funcionamento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API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baseado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documentação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Widnet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180">
              <a:extLst>
                <a:ext uri="{FF2B5EF4-FFF2-40B4-BE49-F238E27FC236}">
                  <a16:creationId xmlns:a16="http://schemas.microsoft.com/office/drawing/2014/main" id="{22577439-A9EC-EE48-F85C-7AAAD5F317C9}"/>
                </a:ext>
              </a:extLst>
            </p:cNvPr>
            <p:cNvSpPr/>
            <p:nvPr/>
          </p:nvSpPr>
          <p:spPr>
            <a:xfrm>
              <a:off x="133348" y="1803614"/>
              <a:ext cx="534985" cy="13123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181">
              <a:extLst>
                <a:ext uri="{FF2B5EF4-FFF2-40B4-BE49-F238E27FC236}">
                  <a16:creationId xmlns:a16="http://schemas.microsoft.com/office/drawing/2014/main" id="{C891E7F5-7141-7126-39A5-23623A1C6FBC}"/>
                </a:ext>
              </a:extLst>
            </p:cNvPr>
            <p:cNvSpPr/>
            <p:nvPr/>
          </p:nvSpPr>
          <p:spPr>
            <a:xfrm>
              <a:off x="430715" y="1815375"/>
              <a:ext cx="4428118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OpenClipart-Vectors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/Pixabay.com;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Api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Cep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([2020?]);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Samuel1983/Pixabay.com.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183">
              <a:extLst>
                <a:ext uri="{FF2B5EF4-FFF2-40B4-BE49-F238E27FC236}">
                  <a16:creationId xmlns:a16="http://schemas.microsoft.com/office/drawing/2014/main" id="{61889F42-AD8A-0D09-D9EE-690902975B0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97" y="124649"/>
              <a:ext cx="4347407" cy="135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8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e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81078" cy="4023360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i="1" dirty="0"/>
              <a:t>Frameworks</a:t>
            </a:r>
            <a:r>
              <a:rPr lang="pt-BR" dirty="0"/>
              <a:t> é um modelo de códigos á existentes para uma função especifica, sendo esta função necessária para o desenvolvimento de </a:t>
            </a:r>
            <a:r>
              <a:rPr lang="pt-BR" i="1" dirty="0"/>
              <a:t>software</a:t>
            </a:r>
            <a:r>
              <a:rPr lang="pt-BR" dirty="0"/>
              <a:t>. </a:t>
            </a:r>
          </a:p>
          <a:p>
            <a:r>
              <a:rPr lang="pt-BR" dirty="0"/>
              <a:t>O objetivo é oferecer determinadas funcionalidades prontas, otimizando tempo. As funcionalidades são utilizadas para o desenvolvimento de novos projetos e atingir mais produtividade e foco em questões importantes. </a:t>
            </a:r>
          </a:p>
          <a:p>
            <a:r>
              <a:rPr lang="pt-BR" dirty="0"/>
              <a:t>Na figura temos o projeto de uma casa, onde a dono da casa define quais são os materiais da parede, telhado, decoração e móveis. Se outra pessoa desejar fazer uma casa, ela pode usar a estrutura do projeto para criar outra casa.</a:t>
            </a:r>
          </a:p>
          <a:p>
            <a:endParaRPr lang="pt-BR" dirty="0"/>
          </a:p>
        </p:txBody>
      </p:sp>
      <p:grpSp>
        <p:nvGrpSpPr>
          <p:cNvPr id="4" name="Group 12616">
            <a:extLst>
              <a:ext uri="{FF2B5EF4-FFF2-40B4-BE49-F238E27FC236}">
                <a16:creationId xmlns:a16="http://schemas.microsoft.com/office/drawing/2014/main" id="{05F85CB8-0C2E-7350-382C-61C7696C1A59}"/>
              </a:ext>
            </a:extLst>
          </p:cNvPr>
          <p:cNvGrpSpPr/>
          <p:nvPr/>
        </p:nvGrpSpPr>
        <p:grpSpPr>
          <a:xfrm>
            <a:off x="7562405" y="2142158"/>
            <a:ext cx="3738667" cy="3499869"/>
            <a:chOff x="0" y="0"/>
            <a:chExt cx="2885460" cy="2399236"/>
          </a:xfrm>
        </p:grpSpPr>
        <p:sp>
          <p:nvSpPr>
            <p:cNvPr id="5" name="Shape 233">
              <a:extLst>
                <a:ext uri="{FF2B5EF4-FFF2-40B4-BE49-F238E27FC236}">
                  <a16:creationId xmlns:a16="http://schemas.microsoft.com/office/drawing/2014/main" id="{2CD98FFE-49BA-A9C0-AC80-C919CF4AE6C6}"/>
                </a:ext>
              </a:extLst>
            </p:cNvPr>
            <p:cNvSpPr/>
            <p:nvPr/>
          </p:nvSpPr>
          <p:spPr>
            <a:xfrm>
              <a:off x="0" y="0"/>
              <a:ext cx="2773248" cy="2395461"/>
            </a:xfrm>
            <a:custGeom>
              <a:avLst/>
              <a:gdLst/>
              <a:ahLst/>
              <a:cxnLst/>
              <a:rect l="0" t="0" r="0" b="0"/>
              <a:pathLst>
                <a:path w="2773248" h="239546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287461"/>
                  </a:lnTo>
                  <a:cubicBezTo>
                    <a:pt x="0" y="2287461"/>
                    <a:pt x="0" y="2395461"/>
                    <a:pt x="108001" y="2395461"/>
                  </a:cubicBezTo>
                  <a:lnTo>
                    <a:pt x="2665248" y="2395461"/>
                  </a:lnTo>
                  <a:cubicBezTo>
                    <a:pt x="2665248" y="2395461"/>
                    <a:pt x="2773248" y="2395461"/>
                    <a:pt x="2773248" y="2287461"/>
                  </a:cubicBezTo>
                  <a:lnTo>
                    <a:pt x="2773248" y="108001"/>
                  </a:lnTo>
                  <a:cubicBezTo>
                    <a:pt x="2773248" y="108001"/>
                    <a:pt x="2773248" y="0"/>
                    <a:pt x="2665248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34">
              <a:extLst>
                <a:ext uri="{FF2B5EF4-FFF2-40B4-BE49-F238E27FC236}">
                  <a16:creationId xmlns:a16="http://schemas.microsoft.com/office/drawing/2014/main" id="{AAC04A41-E5EC-D9C9-BB8C-2414E83E3E95}"/>
                </a:ext>
              </a:extLst>
            </p:cNvPr>
            <p:cNvSpPr/>
            <p:nvPr/>
          </p:nvSpPr>
          <p:spPr>
            <a:xfrm>
              <a:off x="12312" y="2016226"/>
              <a:ext cx="880871" cy="1982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35">
              <a:extLst>
                <a:ext uri="{FF2B5EF4-FFF2-40B4-BE49-F238E27FC236}">
                  <a16:creationId xmlns:a16="http://schemas.microsoft.com/office/drawing/2014/main" id="{8001311B-EF4F-81C8-C877-37A0E3E88F23}"/>
                </a:ext>
              </a:extLst>
            </p:cNvPr>
            <p:cNvSpPr/>
            <p:nvPr/>
          </p:nvSpPr>
          <p:spPr>
            <a:xfrm>
              <a:off x="654299" y="2020001"/>
              <a:ext cx="1992762" cy="1922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Estrutura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casa.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36">
              <a:extLst>
                <a:ext uri="{FF2B5EF4-FFF2-40B4-BE49-F238E27FC236}">
                  <a16:creationId xmlns:a16="http://schemas.microsoft.com/office/drawing/2014/main" id="{542886CC-780C-4E23-DAA4-0F21AE051033}"/>
                </a:ext>
              </a:extLst>
            </p:cNvPr>
            <p:cNvSpPr/>
            <p:nvPr/>
          </p:nvSpPr>
          <p:spPr>
            <a:xfrm>
              <a:off x="13410" y="2212257"/>
              <a:ext cx="744598" cy="1869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37">
              <a:extLst>
                <a:ext uri="{FF2B5EF4-FFF2-40B4-BE49-F238E27FC236}">
                  <a16:creationId xmlns:a16="http://schemas.microsoft.com/office/drawing/2014/main" id="{2A69F867-BB83-EAC1-2179-B461169FFE48}"/>
                </a:ext>
              </a:extLst>
            </p:cNvPr>
            <p:cNvSpPr/>
            <p:nvPr/>
          </p:nvSpPr>
          <p:spPr>
            <a:xfrm>
              <a:off x="406367" y="2213857"/>
              <a:ext cx="2479093" cy="1743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Globalplac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(2019,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 on-line).</a:t>
              </a:r>
              <a:r>
                <a:rPr lang="pt-BR" sz="14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241">
              <a:extLst>
                <a:ext uri="{FF2B5EF4-FFF2-40B4-BE49-F238E27FC236}">
                  <a16:creationId xmlns:a16="http://schemas.microsoft.com/office/drawing/2014/main" id="{2D8AC77C-43A9-F884-2699-E0DCB3D84C4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5930" y="147609"/>
              <a:ext cx="2521132" cy="1781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3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e APIs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As Bibliotecas são coleções de implementação de comportamento escritos em uma linguagem e importada ao código.</a:t>
            </a:r>
          </a:p>
          <a:p>
            <a:r>
              <a:rPr lang="pt-BR" dirty="0"/>
              <a:t>Exemplo: em Java, podemos importar a biblioteca </a:t>
            </a:r>
            <a:r>
              <a:rPr lang="pt-BR" i="1" dirty="0" err="1"/>
              <a:t>Java.lang.Math</a:t>
            </a:r>
            <a:r>
              <a:rPr lang="pt-BR" dirty="0"/>
              <a:t> para realizar operações matemáticas básicas. Para fazer uma raiz quadrada, talvez sea necessário usar o </a:t>
            </a:r>
            <a:r>
              <a:rPr lang="pt-BR" i="1" dirty="0" err="1"/>
              <a:t>Java.lang.Math.sqrt</a:t>
            </a:r>
            <a:r>
              <a:rPr lang="pt-BR" dirty="0"/>
              <a:t>.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48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2FA2-AA99-8ED1-C3BB-D8A960D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JNI – Java </a:t>
            </a:r>
            <a:r>
              <a:rPr lang="pt-BR" dirty="0" err="1"/>
              <a:t>Native</a:t>
            </a:r>
            <a:r>
              <a:rPr lang="pt-BR" dirty="0"/>
              <a:t>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FEB6-2F6D-8203-D8AD-95EB079D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56832" cy="4463626"/>
          </a:xfrm>
        </p:spPr>
        <p:txBody>
          <a:bodyPr>
            <a:normAutofit/>
          </a:bodyPr>
          <a:lstStyle/>
          <a:p>
            <a:r>
              <a:rPr lang="pt-BR" dirty="0"/>
              <a:t>No desenvolvimento de aplicações Android, é utilizado o </a:t>
            </a:r>
            <a:r>
              <a:rPr lang="pt-BR" i="1" dirty="0" err="1"/>
              <a:t>Native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Kit</a:t>
            </a:r>
            <a:r>
              <a:rPr lang="pt-BR" dirty="0"/>
              <a:t> (NDK), que é um conjunto de ferramentas que permite incorporar códigos em C ou C++ em aplicações Android e a reutilização dos códigos.</a:t>
            </a:r>
          </a:p>
          <a:p>
            <a:r>
              <a:rPr lang="pt-BR" dirty="0"/>
              <a:t>Dentro do NDK, temos o componente </a:t>
            </a:r>
            <a:r>
              <a:rPr lang="pt-BR" i="1" dirty="0"/>
              <a:t>Java </a:t>
            </a:r>
            <a:r>
              <a:rPr lang="pt-BR" i="1" dirty="0" err="1"/>
              <a:t>Native</a:t>
            </a:r>
            <a:r>
              <a:rPr lang="pt-BR" i="1" dirty="0"/>
              <a:t> Interface </a:t>
            </a:r>
            <a:r>
              <a:rPr lang="pt-BR" dirty="0"/>
              <a:t>(JNI), que é uma interface de comunicação entre componentes Java e C++.</a:t>
            </a:r>
          </a:p>
          <a:p>
            <a:r>
              <a:rPr lang="pt-BR" dirty="0"/>
              <a:t>Temos a compilação de dois tipos de aplicação Android e Android Java, onde o Java é executado em uma </a:t>
            </a:r>
            <a:r>
              <a:rPr lang="pt-BR" dirty="0" err="1"/>
              <a:t>Dalvik</a:t>
            </a:r>
            <a:r>
              <a:rPr lang="pt-BR" dirty="0"/>
              <a:t> Virtual Machine, enquanto o código nativo é compilado em código binário diretamente no sistema operacional. </a:t>
            </a:r>
          </a:p>
          <a:p>
            <a:r>
              <a:rPr lang="pt-BR" dirty="0"/>
              <a:t>Na imagem observamos que o JNI é utilizado como uma interface entre os “dois mundos”.</a:t>
            </a:r>
          </a:p>
          <a:p>
            <a:endParaRPr lang="pt-BR" dirty="0"/>
          </a:p>
        </p:txBody>
      </p:sp>
      <p:grpSp>
        <p:nvGrpSpPr>
          <p:cNvPr id="4" name="Group 12244">
            <a:extLst>
              <a:ext uri="{FF2B5EF4-FFF2-40B4-BE49-F238E27FC236}">
                <a16:creationId xmlns:a16="http://schemas.microsoft.com/office/drawing/2014/main" id="{726461C7-1AF0-7104-D1C8-518800D64B5E}"/>
              </a:ext>
            </a:extLst>
          </p:cNvPr>
          <p:cNvGrpSpPr/>
          <p:nvPr/>
        </p:nvGrpSpPr>
        <p:grpSpPr>
          <a:xfrm>
            <a:off x="7754112" y="2426909"/>
            <a:ext cx="4709002" cy="3301276"/>
            <a:chOff x="-45591" y="0"/>
            <a:chExt cx="3337815" cy="2184949"/>
          </a:xfrm>
        </p:grpSpPr>
        <p:sp>
          <p:nvSpPr>
            <p:cNvPr id="5" name="Shape 349">
              <a:extLst>
                <a:ext uri="{FF2B5EF4-FFF2-40B4-BE49-F238E27FC236}">
                  <a16:creationId xmlns:a16="http://schemas.microsoft.com/office/drawing/2014/main" id="{1E211FD9-A3BA-0136-024A-3C913562DE5A}"/>
                </a:ext>
              </a:extLst>
            </p:cNvPr>
            <p:cNvSpPr/>
            <p:nvPr/>
          </p:nvSpPr>
          <p:spPr>
            <a:xfrm>
              <a:off x="0" y="0"/>
              <a:ext cx="2892689" cy="2161515"/>
            </a:xfrm>
            <a:custGeom>
              <a:avLst/>
              <a:gdLst/>
              <a:ahLst/>
              <a:cxnLst/>
              <a:rect l="0" t="0" r="0" b="0"/>
              <a:pathLst>
                <a:path w="2433650" h="216151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53514"/>
                  </a:lnTo>
                  <a:cubicBezTo>
                    <a:pt x="0" y="2053514"/>
                    <a:pt x="0" y="2161515"/>
                    <a:pt x="108001" y="2161515"/>
                  </a:cubicBezTo>
                  <a:lnTo>
                    <a:pt x="2325650" y="2161515"/>
                  </a:lnTo>
                  <a:cubicBezTo>
                    <a:pt x="2325650" y="2161515"/>
                    <a:pt x="2433650" y="2161515"/>
                    <a:pt x="2433650" y="2053514"/>
                  </a:cubicBezTo>
                  <a:lnTo>
                    <a:pt x="2433650" y="108001"/>
                  </a:lnTo>
                  <a:cubicBezTo>
                    <a:pt x="2433650" y="108001"/>
                    <a:pt x="2433650" y="0"/>
                    <a:pt x="2325650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350">
              <a:extLst>
                <a:ext uri="{FF2B5EF4-FFF2-40B4-BE49-F238E27FC236}">
                  <a16:creationId xmlns:a16="http://schemas.microsoft.com/office/drawing/2014/main" id="{2B67FF48-CFB8-8F53-5211-265E65AAB9C4}"/>
                </a:ext>
              </a:extLst>
            </p:cNvPr>
            <p:cNvSpPr/>
            <p:nvPr/>
          </p:nvSpPr>
          <p:spPr>
            <a:xfrm>
              <a:off x="-45591" y="1800380"/>
              <a:ext cx="740528" cy="165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spc="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3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spc="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120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351">
              <a:extLst>
                <a:ext uri="{FF2B5EF4-FFF2-40B4-BE49-F238E27FC236}">
                  <a16:creationId xmlns:a16="http://schemas.microsoft.com/office/drawing/2014/main" id="{78697091-C160-647A-2A47-5048D31F8A6B}"/>
                </a:ext>
              </a:extLst>
            </p:cNvPr>
            <p:cNvSpPr/>
            <p:nvPr/>
          </p:nvSpPr>
          <p:spPr>
            <a:xfrm>
              <a:off x="399535" y="1793275"/>
              <a:ext cx="2892689" cy="1601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Relacionamento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entre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código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Java</a:t>
              </a:r>
              <a:r>
                <a:rPr lang="pt-BR" sz="1200" kern="100" spc="7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 código</a:t>
              </a:r>
              <a:r>
                <a:rPr lang="pt-BR" sz="1200" kern="100" spc="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nativo.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352">
              <a:extLst>
                <a:ext uri="{FF2B5EF4-FFF2-40B4-BE49-F238E27FC236}">
                  <a16:creationId xmlns:a16="http://schemas.microsoft.com/office/drawing/2014/main" id="{0F289CA0-2BA1-4242-7509-E3AC1C8A430B}"/>
                </a:ext>
              </a:extLst>
            </p:cNvPr>
            <p:cNvSpPr/>
            <p:nvPr/>
          </p:nvSpPr>
          <p:spPr>
            <a:xfrm>
              <a:off x="135891" y="1798592"/>
              <a:ext cx="809363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353">
              <a:extLst>
                <a:ext uri="{FF2B5EF4-FFF2-40B4-BE49-F238E27FC236}">
                  <a16:creationId xmlns:a16="http://schemas.microsoft.com/office/drawing/2014/main" id="{56148410-C98D-B874-1945-8F92D83C0F86}"/>
                </a:ext>
              </a:extLst>
            </p:cNvPr>
            <p:cNvSpPr/>
            <p:nvPr/>
          </p:nvSpPr>
          <p:spPr>
            <a:xfrm>
              <a:off x="-45591" y="1983283"/>
              <a:ext cx="562605" cy="2016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354">
              <a:extLst>
                <a:ext uri="{FF2B5EF4-FFF2-40B4-BE49-F238E27FC236}">
                  <a16:creationId xmlns:a16="http://schemas.microsoft.com/office/drawing/2014/main" id="{C64E8AFA-EB83-CCD8-CEE0-485E48A71655}"/>
                </a:ext>
              </a:extLst>
            </p:cNvPr>
            <p:cNvSpPr/>
            <p:nvPr/>
          </p:nvSpPr>
          <p:spPr>
            <a:xfrm>
              <a:off x="303302" y="1975181"/>
              <a:ext cx="1448657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635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Liu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(2013,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p.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39).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" name="Picture 356">
              <a:extLst>
                <a:ext uri="{FF2B5EF4-FFF2-40B4-BE49-F238E27FC236}">
                  <a16:creationId xmlns:a16="http://schemas.microsoft.com/office/drawing/2014/main" id="{07CE3AD2-2302-EDF0-4DA2-E6042395AEE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7741" y="147609"/>
              <a:ext cx="2616676" cy="1437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568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2334</Words>
  <Application>Microsoft Office PowerPoint</Application>
  <PresentationFormat>Widescreen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Courier New</vt:lpstr>
      <vt:lpstr>Times New Roman</vt:lpstr>
      <vt:lpstr>Retrospectiva</vt:lpstr>
      <vt:lpstr>JNI, framework e APIs</vt:lpstr>
      <vt:lpstr>INTRODUÇÃO</vt:lpstr>
      <vt:lpstr>Frameworks e APIs</vt:lpstr>
      <vt:lpstr>Frameworks e APIs</vt:lpstr>
      <vt:lpstr>Frameworks e APIs</vt:lpstr>
      <vt:lpstr>Frameworks e APIs</vt:lpstr>
      <vt:lpstr>Frameworks e APIs</vt:lpstr>
      <vt:lpstr>Frameworks e APIs</vt:lpstr>
      <vt:lpstr>JNI – Java Native Interface</vt:lpstr>
      <vt:lpstr>JNI – Java Native Interface</vt:lpstr>
      <vt:lpstr>Framework, APIs e JNI em aplicações Android</vt:lpstr>
      <vt:lpstr>Framework, APIs e JNI em aplicações Android</vt:lpstr>
      <vt:lpstr>Framework, APIs e JNI em aplicações Android</vt:lpstr>
      <vt:lpstr>API – Google Maps</vt:lpstr>
      <vt:lpstr>API – Google Maps</vt:lpstr>
      <vt:lpstr>API – Google Maps</vt:lpstr>
      <vt:lpstr>API – Google Maps</vt:lpstr>
      <vt:lpstr>API – Google Maps</vt:lpstr>
      <vt:lpstr>API – Google Maps</vt:lpstr>
      <vt:lpstr>API – Google Maps</vt:lpstr>
      <vt:lpstr>JNI – Hello World</vt:lpstr>
      <vt:lpstr>JNI – Hello World</vt:lpstr>
      <vt:lpstr>JNI – Hello World</vt:lpstr>
      <vt:lpstr>JNI – Hello World</vt:lpstr>
      <vt:lpstr>JNI – Hello World</vt:lpstr>
      <vt:lpstr>JNI – Hello World</vt:lpstr>
      <vt:lpstr>Finalizando a nossa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JNI, framework e APIs</dc:title>
  <dc:creator>Lucas Amaro</dc:creator>
  <cp:lastModifiedBy>Lucas Amaro</cp:lastModifiedBy>
  <cp:revision>1</cp:revision>
  <dcterms:created xsi:type="dcterms:W3CDTF">2024-04-24T00:47:17Z</dcterms:created>
  <dcterms:modified xsi:type="dcterms:W3CDTF">2024-04-24T05:12:10Z</dcterms:modified>
</cp:coreProperties>
</file>