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38D"/>
    <a:srgbClr val="DA83E1"/>
    <a:srgbClr val="B18C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17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2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464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35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10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42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27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34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466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2F39DC-7B80-4172-ABD1-2F1DD52FB1D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95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F39DC-7B80-4172-ABD1-2F1DD52FB1D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99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2F39DC-7B80-4172-ABD1-2F1DD52FB1DC}" type="datetimeFigureOut">
              <a:rPr lang="pt-BR" smtClean="0"/>
              <a:t>29/04/2024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BE4E15-A7C0-468A-A174-89099ED917C1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90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F8E60-4CF3-C0F7-AF8F-ED3E0EAB49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30464A-8EE6-4EBD-3EA9-5153F899E5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Objetos.</a:t>
            </a:r>
          </a:p>
          <a:p>
            <a:r>
              <a:rPr lang="pt-BR" dirty="0"/>
              <a:t>Classes.</a:t>
            </a:r>
          </a:p>
        </p:txBody>
      </p:sp>
    </p:spTree>
    <p:extLst>
      <p:ext uri="{BB962C8B-B14F-4D97-AF65-F5344CB8AC3E}">
        <p14:creationId xmlns:p14="http://schemas.microsoft.com/office/powerpoint/2010/main" val="33064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8498682" cy="4023360"/>
          </a:xfrm>
        </p:spPr>
        <p:txBody>
          <a:bodyPr>
            <a:normAutofit/>
          </a:bodyPr>
          <a:lstStyle/>
          <a:p>
            <a:r>
              <a:rPr lang="pt-BR" dirty="0"/>
              <a:t>Podemos representar uma classe com gráficos, chamado de </a:t>
            </a:r>
            <a:r>
              <a:rPr lang="pt-BR" b="1" dirty="0"/>
              <a:t>Diagrama de Classe</a:t>
            </a:r>
            <a:r>
              <a:rPr lang="pt-BR" dirty="0"/>
              <a:t>, uma Linguagem de Modelagem Unificada para sistemas orientados a Objetos (UML – </a:t>
            </a:r>
            <a:r>
              <a:rPr lang="pt-BR" dirty="0" err="1"/>
              <a:t>Unified</a:t>
            </a:r>
            <a:r>
              <a:rPr lang="pt-BR" dirty="0"/>
              <a:t> Model </a:t>
            </a:r>
            <a:r>
              <a:rPr lang="pt-BR" dirty="0" err="1"/>
              <a:t>Language</a:t>
            </a:r>
            <a:r>
              <a:rPr lang="pt-BR" dirty="0"/>
              <a:t>).</a:t>
            </a:r>
          </a:p>
          <a:p>
            <a:r>
              <a:rPr lang="pt-BR" dirty="0"/>
              <a:t>No Diagrama de Classe, precisamos adicionar:</a:t>
            </a:r>
          </a:p>
          <a:p>
            <a:pPr lvl="1"/>
            <a:r>
              <a:rPr lang="pt-BR" dirty="0"/>
              <a:t>Nome: nome da classe.</a:t>
            </a:r>
          </a:p>
          <a:p>
            <a:pPr lvl="1"/>
            <a:r>
              <a:rPr lang="pt-BR" dirty="0"/>
              <a:t>Atributos: variáveis da classe e o seu tipo;</a:t>
            </a:r>
          </a:p>
          <a:p>
            <a:pPr lvl="1"/>
            <a:r>
              <a:rPr lang="pt-BR" dirty="0"/>
              <a:t>Métodos: as ações da classe. </a:t>
            </a:r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BB7CE81-3FA8-FB07-B539-A22F39B12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377200"/>
              </p:ext>
            </p:extLst>
          </p:nvPr>
        </p:nvGraphicFramePr>
        <p:xfrm>
          <a:off x="9595961" y="382694"/>
          <a:ext cx="2379536" cy="54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9536">
                  <a:extLst>
                    <a:ext uri="{9D8B030D-6E8A-4147-A177-3AD203B41FA5}">
                      <a16:colId xmlns:a16="http://schemas.microsoft.com/office/drawing/2014/main" val="923123641"/>
                    </a:ext>
                  </a:extLst>
                </a:gridCol>
              </a:tblGrid>
              <a:tr h="230434"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Conta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634420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- numero 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808236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- agencia 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8737746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- tipo 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164086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- titular : String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55049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- saldo : float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850276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+int </a:t>
                      </a:r>
                      <a:r>
                        <a:rPr lang="pt-BR" sz="1400" dirty="0" err="1"/>
                        <a:t>getNumero</a:t>
                      </a:r>
                      <a:r>
                        <a:rPr lang="pt-BR" sz="14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847982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+int </a:t>
                      </a:r>
                      <a:r>
                        <a:rPr lang="pt-BR" sz="1400" dirty="0" err="1"/>
                        <a:t>getAgencia</a:t>
                      </a:r>
                      <a:r>
                        <a:rPr lang="pt-BR" sz="14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6554916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+int </a:t>
                      </a:r>
                      <a:r>
                        <a:rPr lang="pt-BR" sz="1400" dirty="0" err="1"/>
                        <a:t>getTipo</a:t>
                      </a:r>
                      <a:r>
                        <a:rPr lang="pt-BR" sz="14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042478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+String </a:t>
                      </a:r>
                      <a:r>
                        <a:rPr lang="pt-BR" sz="1400" dirty="0" err="1"/>
                        <a:t>getTitular</a:t>
                      </a:r>
                      <a:r>
                        <a:rPr lang="pt-BR" sz="14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16185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+float </a:t>
                      </a:r>
                      <a:r>
                        <a:rPr lang="pt-BR" sz="1400" dirty="0" err="1"/>
                        <a:t>getSaldo</a:t>
                      </a:r>
                      <a:r>
                        <a:rPr lang="pt-BR" sz="14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303751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+void </a:t>
                      </a:r>
                      <a:r>
                        <a:rPr lang="pt-BR" sz="1400" dirty="0" err="1"/>
                        <a:t>setNumero</a:t>
                      </a:r>
                      <a:r>
                        <a:rPr lang="pt-BR" sz="1400" dirty="0"/>
                        <a:t>(int numero)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765273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+void </a:t>
                      </a:r>
                      <a:r>
                        <a:rPr lang="pt-BR" sz="1400" dirty="0" err="1"/>
                        <a:t>setAgencia</a:t>
                      </a:r>
                      <a:r>
                        <a:rPr lang="pt-BR" sz="1400" dirty="0"/>
                        <a:t>(int agencia)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268689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+void </a:t>
                      </a:r>
                      <a:r>
                        <a:rPr lang="pt-BR" sz="1400" dirty="0" err="1"/>
                        <a:t>setTipo</a:t>
                      </a:r>
                      <a:r>
                        <a:rPr lang="pt-BR" sz="1400" dirty="0"/>
                        <a:t>(int tipo)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496527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+void </a:t>
                      </a:r>
                      <a:r>
                        <a:rPr lang="pt-BR" sz="1400" dirty="0" err="1"/>
                        <a:t>setTitular</a:t>
                      </a:r>
                      <a:r>
                        <a:rPr lang="pt-BR" sz="1400" dirty="0"/>
                        <a:t>(String titular)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460841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+void </a:t>
                      </a:r>
                      <a:r>
                        <a:rPr lang="pt-BR" sz="1400" dirty="0" err="1"/>
                        <a:t>setSaldo</a:t>
                      </a:r>
                      <a:r>
                        <a:rPr lang="pt-BR" sz="1400" dirty="0"/>
                        <a:t>(float saldo)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883953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</a:t>
                      </a:r>
                      <a:r>
                        <a:rPr lang="pt-BR" sz="1400" dirty="0" err="1"/>
                        <a:t>boolean</a:t>
                      </a:r>
                      <a:r>
                        <a:rPr lang="pt-BR" sz="1400" dirty="0"/>
                        <a:t> saque(float valor)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9584102"/>
                  </a:ext>
                </a:extLst>
              </a:tr>
              <a:tr h="258374">
                <a:tc>
                  <a:txBody>
                    <a:bodyPr/>
                    <a:lstStyle/>
                    <a:p>
                      <a:r>
                        <a:rPr lang="pt-BR" sz="1400" dirty="0"/>
                        <a:t>+void visualizar()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83362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9EFE0FD-3B69-8BD3-2373-F3542538A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680589"/>
              </p:ext>
            </p:extLst>
          </p:nvPr>
        </p:nvGraphicFramePr>
        <p:xfrm>
          <a:off x="4613156" y="3828197"/>
          <a:ext cx="165998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9988">
                  <a:extLst>
                    <a:ext uri="{9D8B030D-6E8A-4147-A177-3AD203B41FA5}">
                      <a16:colId xmlns:a16="http://schemas.microsoft.com/office/drawing/2014/main" val="1891446650"/>
                    </a:ext>
                  </a:extLst>
                </a:gridCol>
              </a:tblGrid>
              <a:tr h="222543">
                <a:tc>
                  <a:txBody>
                    <a:bodyPr/>
                    <a:lstStyle/>
                    <a:p>
                      <a:r>
                        <a:rPr lang="pt-BR" sz="1200" dirty="0"/>
                        <a:t>Gato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390596"/>
                  </a:ext>
                </a:extLst>
              </a:tr>
              <a:tr h="222543">
                <a:tc>
                  <a:txBody>
                    <a:bodyPr/>
                    <a:lstStyle/>
                    <a:p>
                      <a:r>
                        <a:rPr lang="pt-BR" sz="1200" dirty="0"/>
                        <a:t>-id 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753626"/>
                  </a:ext>
                </a:extLst>
              </a:tr>
              <a:tr h="222543">
                <a:tc>
                  <a:txBody>
                    <a:bodyPr/>
                    <a:lstStyle/>
                    <a:p>
                      <a:r>
                        <a:rPr lang="pt-BR" sz="1200" dirty="0"/>
                        <a:t>-nome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114936"/>
                  </a:ext>
                </a:extLst>
              </a:tr>
              <a:tr h="222543">
                <a:tc>
                  <a:txBody>
                    <a:bodyPr/>
                    <a:lstStyle/>
                    <a:p>
                      <a:r>
                        <a:rPr lang="pt-BR" sz="1200" dirty="0"/>
                        <a:t>-</a:t>
                      </a:r>
                      <a:r>
                        <a:rPr lang="pt-BR" sz="1200" dirty="0" err="1"/>
                        <a:t>raca</a:t>
                      </a:r>
                      <a:r>
                        <a:rPr lang="pt-BR" sz="1200" dirty="0"/>
                        <a:t> 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92515"/>
                  </a:ext>
                </a:extLst>
              </a:tr>
              <a:tr h="222543">
                <a:tc>
                  <a:txBody>
                    <a:bodyPr/>
                    <a:lstStyle/>
                    <a:p>
                      <a:r>
                        <a:rPr lang="pt-BR" sz="1200" dirty="0"/>
                        <a:t>-idade : 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512360"/>
                  </a:ext>
                </a:extLst>
              </a:tr>
              <a:tr h="222543">
                <a:tc>
                  <a:txBody>
                    <a:bodyPr/>
                    <a:lstStyle/>
                    <a:p>
                      <a:r>
                        <a:rPr lang="pt-BR" sz="1200" dirty="0"/>
                        <a:t>-peso : 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198018"/>
                  </a:ext>
                </a:extLst>
              </a:tr>
              <a:tr h="222543">
                <a:tc>
                  <a:txBody>
                    <a:bodyPr/>
                    <a:lstStyle/>
                    <a:p>
                      <a:r>
                        <a:rPr lang="pt-BR" sz="1200" dirty="0"/>
                        <a:t>#miar() 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684564"/>
                  </a:ext>
                </a:extLst>
              </a:tr>
              <a:tr h="222543">
                <a:tc>
                  <a:txBody>
                    <a:bodyPr/>
                    <a:lstStyle/>
                    <a:p>
                      <a:r>
                        <a:rPr lang="pt-BR" sz="1200" dirty="0"/>
                        <a:t>+comer() 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189085"/>
                  </a:ext>
                </a:extLst>
              </a:tr>
              <a:tr h="222543">
                <a:tc>
                  <a:txBody>
                    <a:bodyPr/>
                    <a:lstStyle/>
                    <a:p>
                      <a:r>
                        <a:rPr lang="pt-BR" sz="1200" dirty="0"/>
                        <a:t>+dormir() : void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6830580"/>
                  </a:ext>
                </a:extLst>
              </a:tr>
            </a:tbl>
          </a:graphicData>
        </a:graphic>
      </p:graphicFrame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1D45EC1-9C6C-3DB7-3955-4C452E37A1CB}"/>
              </a:ext>
            </a:extLst>
          </p:cNvPr>
          <p:cNvSpPr/>
          <p:nvPr/>
        </p:nvSpPr>
        <p:spPr>
          <a:xfrm>
            <a:off x="2448826" y="4294189"/>
            <a:ext cx="1448973" cy="20028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Visibilidade</a:t>
            </a:r>
          </a:p>
          <a:p>
            <a:pPr algn="ctr"/>
            <a:endParaRPr lang="pt-BR" sz="1400" dirty="0"/>
          </a:p>
          <a:p>
            <a:pPr algn="ctr"/>
            <a:r>
              <a:rPr lang="pt-BR" sz="1400" dirty="0"/>
              <a:t>+ Public</a:t>
            </a:r>
          </a:p>
          <a:p>
            <a:pPr algn="ctr"/>
            <a:r>
              <a:rPr lang="pt-BR" sz="1400" dirty="0" err="1"/>
              <a:t>Friendly</a:t>
            </a:r>
            <a:endParaRPr lang="pt-BR" sz="1400" dirty="0"/>
          </a:p>
          <a:p>
            <a:pPr algn="ctr"/>
            <a:r>
              <a:rPr lang="pt-BR" sz="1400" dirty="0"/>
              <a:t>#protected</a:t>
            </a:r>
          </a:p>
          <a:p>
            <a:pPr algn="ctr"/>
            <a:r>
              <a:rPr lang="pt-BR" sz="1400" dirty="0"/>
              <a:t>- Private</a:t>
            </a:r>
          </a:p>
        </p:txBody>
      </p:sp>
    </p:spTree>
    <p:extLst>
      <p:ext uri="{BB962C8B-B14F-4D97-AF65-F5344CB8AC3E}">
        <p14:creationId xmlns:p14="http://schemas.microsoft.com/office/powerpoint/2010/main" val="127669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5734"/>
            <a:ext cx="10058399" cy="4023360"/>
          </a:xfrm>
        </p:spPr>
        <p:txBody>
          <a:bodyPr>
            <a:normAutofit/>
          </a:bodyPr>
          <a:lstStyle/>
          <a:p>
            <a:r>
              <a:rPr lang="pt-BR" dirty="0"/>
              <a:t>Assim é a organização de um Diagrama de Classe: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9EFE0FD-3B69-8BD3-2373-F3542538A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82403"/>
              </p:ext>
            </p:extLst>
          </p:nvPr>
        </p:nvGraphicFramePr>
        <p:xfrm>
          <a:off x="4835895" y="2407920"/>
          <a:ext cx="2111200" cy="32918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11200">
                  <a:extLst>
                    <a:ext uri="{9D8B030D-6E8A-4147-A177-3AD203B41FA5}">
                      <a16:colId xmlns:a16="http://schemas.microsoft.com/office/drawing/2014/main" val="189144665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tx1"/>
                          </a:solidFill>
                        </a:rPr>
                        <a:t>Gato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3905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-id  int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27536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-nome : String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411493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</a:rPr>
                        <a:t>raca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 : String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70925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-idade : int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85123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-peso : float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81980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#miar() : void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56845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+comer() : void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6189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800" dirty="0">
                          <a:solidFill>
                            <a:schemeClr val="tx1"/>
                          </a:solidFill>
                        </a:rPr>
                        <a:t>+dormir() : void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6830580"/>
                  </a:ext>
                </a:extLst>
              </a:tr>
            </a:tbl>
          </a:graphicData>
        </a:graphic>
      </p:graphicFrame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41D45EC1-9C6C-3DB7-3955-4C452E37A1CB}"/>
              </a:ext>
            </a:extLst>
          </p:cNvPr>
          <p:cNvSpPr/>
          <p:nvPr/>
        </p:nvSpPr>
        <p:spPr>
          <a:xfrm>
            <a:off x="1811800" y="2407920"/>
            <a:ext cx="2110740" cy="3291839"/>
          </a:xfrm>
          <a:prstGeom prst="roundRect">
            <a:avLst/>
          </a:prstGeom>
          <a:solidFill>
            <a:srgbClr val="DA83E1"/>
          </a:solidFill>
          <a:ln>
            <a:solidFill>
              <a:srgbClr val="8A038D">
                <a:alpha val="9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Visibilidade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lvl="1"/>
            <a:r>
              <a:rPr lang="pt-BR" dirty="0">
                <a:solidFill>
                  <a:schemeClr val="tx1"/>
                </a:solidFill>
              </a:rPr>
              <a:t>+ Public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   Default</a:t>
            </a:r>
          </a:p>
          <a:p>
            <a:pPr lvl="1"/>
            <a:r>
              <a:rPr lang="pt-BR" dirty="0">
                <a:solidFill>
                  <a:schemeClr val="tx1"/>
                </a:solidFill>
              </a:rPr>
              <a:t># </a:t>
            </a:r>
            <a:r>
              <a:rPr lang="pt-BR" dirty="0" err="1">
                <a:solidFill>
                  <a:schemeClr val="tx1"/>
                </a:solidFill>
              </a:rPr>
              <a:t>Protected</a:t>
            </a:r>
            <a:endParaRPr lang="pt-BR" dirty="0">
              <a:solidFill>
                <a:schemeClr val="tx1"/>
              </a:solidFill>
            </a:endParaRPr>
          </a:p>
          <a:p>
            <a:pPr lvl="1"/>
            <a:r>
              <a:rPr lang="pt-BR" dirty="0">
                <a:solidFill>
                  <a:schemeClr val="tx1"/>
                </a:solidFill>
              </a:rPr>
              <a:t>- Private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89343CF-7A7A-3614-4817-408D55D81335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922540" y="4053840"/>
            <a:ext cx="913355" cy="0"/>
          </a:xfrm>
          <a:prstGeom prst="straightConnector1">
            <a:avLst/>
          </a:prstGeom>
          <a:ln w="25400">
            <a:solidFill>
              <a:srgbClr val="8A038D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E2EBBAA5-E0F8-8CE9-6D36-09708359671F}"/>
              </a:ext>
            </a:extLst>
          </p:cNvPr>
          <p:cNvSpPr/>
          <p:nvPr/>
        </p:nvSpPr>
        <p:spPr>
          <a:xfrm>
            <a:off x="8353865" y="2407920"/>
            <a:ext cx="1828800" cy="727149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Nome da Classe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F7E9D16-3760-B3FA-49CE-B021455AEA0B}"/>
              </a:ext>
            </a:extLst>
          </p:cNvPr>
          <p:cNvSpPr/>
          <p:nvPr/>
        </p:nvSpPr>
        <p:spPr>
          <a:xfrm>
            <a:off x="8353865" y="3695433"/>
            <a:ext cx="1828800" cy="727149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Atributos (características)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356D29A-F08E-98A1-DADD-92B66EDCE510}"/>
              </a:ext>
            </a:extLst>
          </p:cNvPr>
          <p:cNvSpPr/>
          <p:nvPr/>
        </p:nvSpPr>
        <p:spPr>
          <a:xfrm>
            <a:off x="8353865" y="4972610"/>
            <a:ext cx="1828800" cy="727149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Métodos (ações)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68C79822-8422-87CC-8174-0979D573F68A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947095" y="2771494"/>
            <a:ext cx="1406770" cy="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CAD80378-41F8-1F69-6ED1-E6068DBDEDB7}"/>
              </a:ext>
            </a:extLst>
          </p:cNvPr>
          <p:cNvCxnSpPr>
            <a:cxnSpLocks/>
          </p:cNvCxnSpPr>
          <p:nvPr/>
        </p:nvCxnSpPr>
        <p:spPr>
          <a:xfrm flipH="1" flipV="1">
            <a:off x="6947095" y="4124018"/>
            <a:ext cx="1406770" cy="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010D8850-FEC1-BB4B-D84A-D29801C99D94}"/>
              </a:ext>
            </a:extLst>
          </p:cNvPr>
          <p:cNvCxnSpPr>
            <a:cxnSpLocks/>
          </p:cNvCxnSpPr>
          <p:nvPr/>
        </p:nvCxnSpPr>
        <p:spPr>
          <a:xfrm flipH="1" flipV="1">
            <a:off x="6947095" y="5336183"/>
            <a:ext cx="1406770" cy="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aphicFrame>
        <p:nvGraphicFramePr>
          <p:cNvPr id="28" name="Tabela 27">
            <a:extLst>
              <a:ext uri="{FF2B5EF4-FFF2-40B4-BE49-F238E27FC236}">
                <a16:creationId xmlns:a16="http://schemas.microsoft.com/office/drawing/2014/main" id="{E1DA1975-1488-1700-44FE-5740FAE10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674467"/>
              </p:ext>
            </p:extLst>
          </p:nvPr>
        </p:nvGraphicFramePr>
        <p:xfrm>
          <a:off x="4840710" y="2392679"/>
          <a:ext cx="2103748" cy="3307080"/>
        </p:xfrm>
        <a:graphic>
          <a:graphicData uri="http://schemas.openxmlformats.org/drawingml/2006/table">
            <a:tbl>
              <a:tblPr/>
              <a:tblGrid>
                <a:gridCol w="2103748">
                  <a:extLst>
                    <a:ext uri="{9D8B030D-6E8A-4147-A177-3AD203B41FA5}">
                      <a16:colId xmlns:a16="http://schemas.microsoft.com/office/drawing/2014/main" val="108378011"/>
                    </a:ext>
                  </a:extLst>
                </a:gridCol>
              </a:tblGrid>
              <a:tr h="330708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L>
                    <a:lnR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R>
                    <a:lnT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T>
                    <a:lnB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867983"/>
                  </a:ext>
                </a:extLst>
              </a:tr>
            </a:tbl>
          </a:graphicData>
        </a:graphic>
      </p:graphicFrame>
      <p:graphicFrame>
        <p:nvGraphicFramePr>
          <p:cNvPr id="29" name="Tabela 28">
            <a:extLst>
              <a:ext uri="{FF2B5EF4-FFF2-40B4-BE49-F238E27FC236}">
                <a16:creationId xmlns:a16="http://schemas.microsoft.com/office/drawing/2014/main" id="{41A4448D-7016-2566-845E-E0818A22B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082319"/>
              </p:ext>
            </p:extLst>
          </p:nvPr>
        </p:nvGraphicFramePr>
        <p:xfrm>
          <a:off x="4831080" y="2407920"/>
          <a:ext cx="2110740" cy="365760"/>
        </p:xfrm>
        <a:graphic>
          <a:graphicData uri="http://schemas.openxmlformats.org/drawingml/2006/table">
            <a:tbl>
              <a:tblPr/>
              <a:tblGrid>
                <a:gridCol w="2110740">
                  <a:extLst>
                    <a:ext uri="{9D8B030D-6E8A-4147-A177-3AD203B41FA5}">
                      <a16:colId xmlns:a16="http://schemas.microsoft.com/office/drawing/2014/main" val="108378011"/>
                    </a:ext>
                  </a:extLst>
                </a:gridCol>
              </a:tblGrid>
              <a:tr h="36357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L>
                    <a:lnR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R>
                    <a:lnT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T>
                    <a:lnB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867983"/>
                  </a:ext>
                </a:extLst>
              </a:tr>
            </a:tbl>
          </a:graphicData>
        </a:graphic>
      </p:graphicFrame>
      <p:graphicFrame>
        <p:nvGraphicFramePr>
          <p:cNvPr id="30" name="Tabela 29">
            <a:extLst>
              <a:ext uri="{FF2B5EF4-FFF2-40B4-BE49-F238E27FC236}">
                <a16:creationId xmlns:a16="http://schemas.microsoft.com/office/drawing/2014/main" id="{72B413E5-6E17-58A0-E8C6-CFAEABA80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908628"/>
              </p:ext>
            </p:extLst>
          </p:nvPr>
        </p:nvGraphicFramePr>
        <p:xfrm>
          <a:off x="4838532" y="4606715"/>
          <a:ext cx="2095835" cy="1083732"/>
        </p:xfrm>
        <a:graphic>
          <a:graphicData uri="http://schemas.openxmlformats.org/drawingml/2006/table">
            <a:tbl>
              <a:tblPr/>
              <a:tblGrid>
                <a:gridCol w="2095835">
                  <a:extLst>
                    <a:ext uri="{9D8B030D-6E8A-4147-A177-3AD203B41FA5}">
                      <a16:colId xmlns:a16="http://schemas.microsoft.com/office/drawing/2014/main" val="108378011"/>
                    </a:ext>
                  </a:extLst>
                </a:gridCol>
              </a:tblGrid>
              <a:tr h="1083732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L>
                    <a:lnR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R>
                    <a:lnT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T>
                    <a:lnB w="38100" cmpd="sng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867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541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  <a:br>
              <a:rPr lang="pt-BR" dirty="0"/>
            </a:br>
            <a:r>
              <a:rPr lang="pt-BR" sz="2400" dirty="0"/>
              <a:t>MODIFICADORES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5734"/>
            <a:ext cx="10058399" cy="4023360"/>
          </a:xfrm>
        </p:spPr>
        <p:txBody>
          <a:bodyPr>
            <a:normAutofit/>
          </a:bodyPr>
          <a:lstStyle/>
          <a:p>
            <a:r>
              <a:rPr lang="pt-BR" dirty="0"/>
              <a:t>Os modificadores são palavras chaves usadas para controlar a visibilidade de membros de uma classe, como atributos e métodos.</a:t>
            </a:r>
          </a:p>
          <a:p>
            <a:r>
              <a:rPr lang="pt-BR" dirty="0"/>
              <a:t>Veremos o que significam os modificadores para as Classes, Métodos e Atributos.</a:t>
            </a:r>
          </a:p>
          <a:p>
            <a:r>
              <a:rPr lang="pt-BR" dirty="0"/>
              <a:t>Para as Classes, temos dois modificadores:</a:t>
            </a:r>
          </a:p>
          <a:p>
            <a:pPr lvl="1"/>
            <a:r>
              <a:rPr lang="pt-BR" b="1" dirty="0" err="1"/>
              <a:t>Friendly</a:t>
            </a:r>
            <a:r>
              <a:rPr lang="pt-BR" dirty="0"/>
              <a:t>: é um modificador padrão, identificado pela ausência de modificadores, e permite o acesso a outras Classes.</a:t>
            </a:r>
          </a:p>
          <a:p>
            <a:pPr lvl="1"/>
            <a:r>
              <a:rPr lang="pt-BR" b="1" dirty="0"/>
              <a:t>Public</a:t>
            </a:r>
            <a:r>
              <a:rPr lang="pt-BR" dirty="0"/>
              <a:t>: pode ser acessada por outras classes em qualquer pacote.</a:t>
            </a:r>
            <a:endParaRPr lang="pt-BR" b="1" dirty="0"/>
          </a:p>
          <a:p>
            <a:r>
              <a:rPr lang="pt-BR" b="1" dirty="0"/>
              <a:t>importante</a:t>
            </a:r>
            <a:r>
              <a:rPr lang="pt-BR" dirty="0"/>
              <a:t>: Os modificadores não podem ser combinados.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8260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  <a:br>
              <a:rPr lang="pt-BR" dirty="0"/>
            </a:br>
            <a:r>
              <a:rPr lang="pt-BR" sz="2400" dirty="0"/>
              <a:t>MODIFICADORES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5734"/>
            <a:ext cx="10058399" cy="4023360"/>
          </a:xfrm>
        </p:spPr>
        <p:txBody>
          <a:bodyPr>
            <a:normAutofit/>
          </a:bodyPr>
          <a:lstStyle/>
          <a:p>
            <a:r>
              <a:rPr lang="pt-BR" dirty="0"/>
              <a:t>Os métodos e atributos possuem 4 modificadores de acesso: Padrão, Public, </a:t>
            </a:r>
            <a:r>
              <a:rPr lang="pt-BR" dirty="0" err="1"/>
              <a:t>Protected</a:t>
            </a:r>
            <a:r>
              <a:rPr lang="pt-BR" dirty="0"/>
              <a:t>, Private.</a:t>
            </a:r>
          </a:p>
          <a:p>
            <a:r>
              <a:rPr lang="pt-BR" b="1" dirty="0"/>
              <a:t>Padrão</a:t>
            </a:r>
            <a:r>
              <a:rPr lang="pt-BR" dirty="0"/>
              <a:t>: permite o acesso das Classes que pertencem ao mesmo pacote, e é identificado pela ausência de modificadores.</a:t>
            </a:r>
            <a:endParaRPr lang="pt-BR" b="1" dirty="0"/>
          </a:p>
          <a:p>
            <a:r>
              <a:rPr lang="pt-BR" b="1" dirty="0"/>
              <a:t>Public</a:t>
            </a:r>
            <a:r>
              <a:rPr lang="pt-BR" dirty="0"/>
              <a:t>: permite o acesso de qualquer Classe dentro de qualquer pacote. Só é possível acessar um método se haver aceso a Classe Pulica. Sua UML é “+”</a:t>
            </a:r>
            <a:endParaRPr lang="pt-BR" b="1" dirty="0"/>
          </a:p>
          <a:p>
            <a:r>
              <a:rPr lang="pt-BR" b="1" dirty="0" err="1"/>
              <a:t>Protected</a:t>
            </a:r>
            <a:r>
              <a:rPr lang="pt-BR" dirty="0"/>
              <a:t>: pode ser chamado por todas as classes que compõem um pacote. Pode ser acessado por classes </a:t>
            </a:r>
            <a:r>
              <a:rPr lang="pt-BR" dirty="0" err="1"/>
              <a:t>decendentes</a:t>
            </a:r>
            <a:r>
              <a:rPr lang="pt-BR" dirty="0"/>
              <a:t>, por meio de pacotes e herança. Sua UML é “#”</a:t>
            </a:r>
          </a:p>
          <a:p>
            <a:r>
              <a:rPr lang="pt-BR" b="1" dirty="0"/>
              <a:t>Private</a:t>
            </a:r>
            <a:r>
              <a:rPr lang="pt-BR" dirty="0"/>
              <a:t>: possui acesso restrito, onde somente a classe que o definiu tem acesso. O método só pode ser acessado dentro da classe que o definiu. Sua UML é “-”.</a:t>
            </a:r>
            <a:endParaRPr lang="pt-BR" b="1" dirty="0"/>
          </a:p>
          <a:p>
            <a:r>
              <a:rPr lang="pt-BR" b="1" dirty="0"/>
              <a:t>Importante</a:t>
            </a:r>
            <a:r>
              <a:rPr lang="pt-BR" dirty="0"/>
              <a:t>: os modificadores não podem ser combinados.</a:t>
            </a:r>
            <a:endParaRPr lang="pt-BR" b="1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769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  <a:br>
              <a:rPr lang="pt-BR" dirty="0"/>
            </a:br>
            <a:r>
              <a:rPr lang="pt-BR" sz="2400" dirty="0"/>
              <a:t>MODIFICADORES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5734"/>
            <a:ext cx="10058399" cy="4023360"/>
          </a:xfrm>
        </p:spPr>
        <p:txBody>
          <a:bodyPr>
            <a:normAutofit/>
          </a:bodyPr>
          <a:lstStyle/>
          <a:p>
            <a:r>
              <a:rPr lang="pt-BR" dirty="0"/>
              <a:t>Exemplo:</a:t>
            </a:r>
          </a:p>
          <a:p>
            <a:r>
              <a:rPr lang="pt-BR" dirty="0"/>
              <a:t>Ao declarar um modificador, sempre lembre de seguir este exemplo:</a:t>
            </a:r>
          </a:p>
          <a:p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Modificador</a:t>
            </a:r>
            <a:r>
              <a:rPr lang="pt-BR" dirty="0"/>
              <a:t> </a:t>
            </a:r>
            <a:r>
              <a:rPr lang="pt-BR" dirty="0">
                <a:solidFill>
                  <a:srgbClr val="0070C0"/>
                </a:solidFill>
              </a:rPr>
              <a:t>class</a:t>
            </a:r>
            <a:r>
              <a:rPr lang="pt-BR" dirty="0"/>
              <a:t> </a:t>
            </a:r>
            <a:r>
              <a:rPr lang="pt-BR" dirty="0" err="1">
                <a:solidFill>
                  <a:srgbClr val="00B050"/>
                </a:solidFill>
              </a:rPr>
              <a:t>nomeClasse</a:t>
            </a:r>
            <a:r>
              <a:rPr lang="pt-BR" dirty="0"/>
              <a:t> { </a:t>
            </a:r>
          </a:p>
          <a:p>
            <a:pPr marL="201168" lvl="1" indent="0">
              <a:buNone/>
            </a:pPr>
            <a:r>
              <a:rPr lang="pt-BR" sz="2000" dirty="0">
                <a:solidFill>
                  <a:srgbClr val="7030A0"/>
                </a:solidFill>
              </a:rPr>
              <a:t>// código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6362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  <a:br>
              <a:rPr lang="pt-BR" dirty="0"/>
            </a:br>
            <a:r>
              <a:rPr lang="pt-BR" sz="2400" dirty="0"/>
              <a:t>MODIFICADORES 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5734"/>
            <a:ext cx="10058399" cy="4023360"/>
          </a:xfrm>
        </p:spPr>
        <p:txBody>
          <a:bodyPr>
            <a:normAutofit/>
          </a:bodyPr>
          <a:lstStyle/>
          <a:p>
            <a:r>
              <a:rPr lang="pt-BR" dirty="0"/>
              <a:t>Temos uma hierarquia de modificadores, onde temos do acesso restrito ao acesso irrestrito.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A5F3D2BE-6CA0-07EC-ABE5-62BB81E8D89C}"/>
              </a:ext>
            </a:extLst>
          </p:cNvPr>
          <p:cNvSpPr/>
          <p:nvPr/>
        </p:nvSpPr>
        <p:spPr>
          <a:xfrm>
            <a:off x="2344618" y="2458681"/>
            <a:ext cx="1688122" cy="97031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PRIVATED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81FF6E0D-EBC5-56FC-49CB-FA31711A1095}"/>
              </a:ext>
            </a:extLst>
          </p:cNvPr>
          <p:cNvSpPr/>
          <p:nvPr/>
        </p:nvSpPr>
        <p:spPr>
          <a:xfrm>
            <a:off x="6096000" y="2458681"/>
            <a:ext cx="1688122" cy="97031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PROTECTED</a:t>
            </a:r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E0FD0DE5-621E-D1E3-64E2-39E99742CFA9}"/>
              </a:ext>
            </a:extLst>
          </p:cNvPr>
          <p:cNvSpPr/>
          <p:nvPr/>
        </p:nvSpPr>
        <p:spPr>
          <a:xfrm>
            <a:off x="4220309" y="2458681"/>
            <a:ext cx="1688122" cy="97031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FRIENDLY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1B8B3DB7-BD81-D63A-8B67-B1DA1AF8901A}"/>
              </a:ext>
            </a:extLst>
          </p:cNvPr>
          <p:cNvSpPr/>
          <p:nvPr/>
        </p:nvSpPr>
        <p:spPr>
          <a:xfrm>
            <a:off x="7971691" y="2458681"/>
            <a:ext cx="1688122" cy="97031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PUBLIC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199B134B-06D8-9F9F-8CE3-C395D51B8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112533"/>
              </p:ext>
            </p:extLst>
          </p:nvPr>
        </p:nvGraphicFramePr>
        <p:xfrm>
          <a:off x="3154203" y="3860280"/>
          <a:ext cx="588359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1630">
                  <a:extLst>
                    <a:ext uri="{9D8B030D-6E8A-4147-A177-3AD203B41FA5}">
                      <a16:colId xmlns:a16="http://schemas.microsoft.com/office/drawing/2014/main" val="265408287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2380968845"/>
                    </a:ext>
                  </a:extLst>
                </a:gridCol>
                <a:gridCol w="953135">
                  <a:extLst>
                    <a:ext uri="{9D8B030D-6E8A-4147-A177-3AD203B41FA5}">
                      <a16:colId xmlns:a16="http://schemas.microsoft.com/office/drawing/2014/main" val="2480090339"/>
                    </a:ext>
                  </a:extLst>
                </a:gridCol>
                <a:gridCol w="1395730">
                  <a:extLst>
                    <a:ext uri="{9D8B030D-6E8A-4147-A177-3AD203B41FA5}">
                      <a16:colId xmlns:a16="http://schemas.microsoft.com/office/drawing/2014/main" val="3151802610"/>
                    </a:ext>
                  </a:extLst>
                </a:gridCol>
                <a:gridCol w="1016318">
                  <a:extLst>
                    <a:ext uri="{9D8B030D-6E8A-4147-A177-3AD203B41FA5}">
                      <a16:colId xmlns:a16="http://schemas.microsoft.com/office/drawing/2014/main" val="3490426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MODIFICADOR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CLASSE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PACOTE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SUB_CLASSE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MUNDO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57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90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55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FRIENDLY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336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143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879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  <a:br>
              <a:rPr lang="pt-BR" dirty="0"/>
            </a:br>
            <a:r>
              <a:rPr lang="pt-BR" sz="2400" dirty="0"/>
              <a:t>MODIFICADORES NON-ACESS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5734"/>
            <a:ext cx="10058399" cy="4023360"/>
          </a:xfrm>
        </p:spPr>
        <p:txBody>
          <a:bodyPr>
            <a:normAutofit/>
          </a:bodyPr>
          <a:lstStyle/>
          <a:p>
            <a:r>
              <a:rPr lang="pt-BR" dirty="0"/>
              <a:t>Permitem especificar algumas propriedades especificas de uma Classe, Método ou Atributo, determinando como as Classes (que herdarão uma Classe, Método ou Atributo) podem ou não instanciar uma Classe, redefinir e alterar um Método ou Atributo.</a:t>
            </a:r>
          </a:p>
          <a:p>
            <a:r>
              <a:rPr lang="pt-BR" dirty="0"/>
              <a:t>Para as Classes, temos dois modificadores:</a:t>
            </a:r>
          </a:p>
          <a:p>
            <a:r>
              <a:rPr lang="pt-BR" b="1" dirty="0"/>
              <a:t>Abstract</a:t>
            </a:r>
            <a:r>
              <a:rPr lang="pt-BR" dirty="0"/>
              <a:t>: não pode ser usado para criar (instanciar) objetos de forma direta. Para acessar uma Classe Abstrata, ela deve ser herdada por outra classe e instanciada por meio desta herança.</a:t>
            </a:r>
          </a:p>
          <a:p>
            <a:r>
              <a:rPr lang="pt-BR" b="1" dirty="0"/>
              <a:t>Final</a:t>
            </a:r>
            <a:r>
              <a:rPr lang="pt-BR" dirty="0"/>
              <a:t>: não pode ser herdada por outra Classe.</a:t>
            </a:r>
          </a:p>
          <a:p>
            <a:r>
              <a:rPr lang="pt-BR" b="1" dirty="0"/>
              <a:t>Importante</a:t>
            </a:r>
            <a:r>
              <a:rPr lang="pt-BR" dirty="0"/>
              <a:t>: os modificadores não podem ser combinados.</a:t>
            </a:r>
            <a:endParaRPr lang="pt-BR" b="1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0530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  <a:br>
              <a:rPr lang="pt-BR" dirty="0"/>
            </a:br>
            <a:r>
              <a:rPr lang="pt-BR" sz="2400" dirty="0"/>
              <a:t>MODIFICADORES NON-ACESS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5734"/>
            <a:ext cx="10058399" cy="402336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Para os Métodos, temos 3 modificadores:</a:t>
            </a:r>
          </a:p>
          <a:p>
            <a:r>
              <a:rPr lang="pt-BR" b="1" dirty="0"/>
              <a:t>Abstract</a:t>
            </a:r>
            <a:r>
              <a:rPr lang="pt-BR" dirty="0"/>
              <a:t>: não implementa nenhuma funcionalidade, apenas assina o método e faz com que a primeira subclasse concreta seja obrigada a implementar o método. Uma classe que contenha um método abstrato é obrigada a ser abstrata.</a:t>
            </a:r>
          </a:p>
          <a:p>
            <a:r>
              <a:rPr lang="pt-BR" b="1" dirty="0"/>
              <a:t>Final</a:t>
            </a:r>
            <a:r>
              <a:rPr lang="pt-BR" dirty="0"/>
              <a:t>: define que ele não pode ser sobrescrito ou modificado.</a:t>
            </a:r>
          </a:p>
          <a:p>
            <a:r>
              <a:rPr lang="pt-BR" b="1" dirty="0"/>
              <a:t>Static</a:t>
            </a:r>
            <a:r>
              <a:rPr lang="pt-BR" dirty="0"/>
              <a:t>: é um método da classe e não dependem de um objeto. Quando são chamados, executam funções sem a dependência de um objeto</a:t>
            </a:r>
            <a:endParaRPr lang="pt-BR" b="1" dirty="0"/>
          </a:p>
          <a:p>
            <a:r>
              <a:rPr lang="pt-BR" b="1" dirty="0"/>
              <a:t>Importante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os modificadores não podem ser combinados;</a:t>
            </a:r>
          </a:p>
          <a:p>
            <a:pPr lvl="1"/>
            <a:r>
              <a:rPr lang="pt-BR" dirty="0"/>
              <a:t>Um método não pode ser abstract e final, nem abstract e private;</a:t>
            </a:r>
          </a:p>
          <a:p>
            <a:pPr lvl="1"/>
            <a:r>
              <a:rPr lang="pt-BR" dirty="0"/>
              <a:t>Um método final não pode ser sobrescrito ou sobrecarregado;</a:t>
            </a:r>
          </a:p>
          <a:p>
            <a:pPr lvl="1"/>
            <a:r>
              <a:rPr lang="pt-BR" dirty="0"/>
              <a:t>Um método abstrato não pode ser implementado, e sua classe deve ser abstrata.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2890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  <a:br>
              <a:rPr lang="pt-BR" dirty="0"/>
            </a:br>
            <a:r>
              <a:rPr lang="pt-BR" sz="2400" dirty="0"/>
              <a:t>MODIFICADORES NON-ACESS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5734"/>
            <a:ext cx="10058399" cy="4023360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Para os Atributos temos dois modificadores:</a:t>
            </a:r>
          </a:p>
          <a:p>
            <a:r>
              <a:rPr lang="pt-BR" b="1" dirty="0"/>
              <a:t>Final</a:t>
            </a:r>
            <a:r>
              <a:rPr lang="pt-BR" dirty="0"/>
              <a:t>: não pode ser modificado.</a:t>
            </a:r>
          </a:p>
          <a:p>
            <a:r>
              <a:rPr lang="pt-BR" b="1" dirty="0"/>
              <a:t>Static</a:t>
            </a:r>
            <a:r>
              <a:rPr lang="pt-BR" dirty="0"/>
              <a:t>: é um atributo da Classe, não depende de um objeto ou instancia de uma classe.</a:t>
            </a:r>
            <a:endParaRPr lang="pt-BR" b="1" dirty="0"/>
          </a:p>
          <a:p>
            <a:r>
              <a:rPr lang="pt-BR" dirty="0"/>
              <a:t>Exemplo:</a:t>
            </a:r>
          </a:p>
          <a:p>
            <a:pPr marL="1317120" lvl="7" indent="0">
              <a:buNone/>
            </a:pPr>
            <a:r>
              <a:rPr lang="pt-BR" sz="2200" dirty="0">
                <a:solidFill>
                  <a:srgbClr val="FF0000"/>
                </a:solidFill>
              </a:rPr>
              <a:t>Public class </a:t>
            </a:r>
            <a:r>
              <a:rPr lang="pt-BR" sz="2200" dirty="0"/>
              <a:t>Conta {</a:t>
            </a:r>
          </a:p>
          <a:p>
            <a:pPr marL="1517120" lvl="8" indent="0">
              <a:buNone/>
            </a:pPr>
            <a:r>
              <a:rPr lang="pt-BR" sz="2200" dirty="0"/>
              <a:t>	</a:t>
            </a:r>
            <a:r>
              <a:rPr lang="pt-BR" sz="2200" dirty="0">
                <a:solidFill>
                  <a:srgbClr val="00B050"/>
                </a:solidFill>
              </a:rPr>
              <a:t>/*Atributos da Classe*/</a:t>
            </a:r>
          </a:p>
          <a:p>
            <a:pPr marL="1517120" lvl="8" indent="0">
              <a:buNone/>
            </a:pPr>
            <a:r>
              <a:rPr lang="pt-BR" sz="2200" dirty="0"/>
              <a:t>	</a:t>
            </a:r>
            <a:r>
              <a:rPr lang="pt-BR" sz="2200" dirty="0">
                <a:solidFill>
                  <a:srgbClr val="FF0000"/>
                </a:solidFill>
              </a:rPr>
              <a:t>private</a:t>
            </a:r>
            <a:r>
              <a:rPr lang="pt-BR" sz="2200" dirty="0"/>
              <a:t> int numero;</a:t>
            </a:r>
          </a:p>
          <a:p>
            <a:pPr marL="1517120" lvl="8" indent="0">
              <a:buNone/>
            </a:pPr>
            <a:r>
              <a:rPr lang="pt-BR" sz="2200" dirty="0"/>
              <a:t>	</a:t>
            </a:r>
            <a:r>
              <a:rPr lang="pt-BR" sz="2200" dirty="0">
                <a:solidFill>
                  <a:srgbClr val="FF0000"/>
                </a:solidFill>
              </a:rPr>
              <a:t>private</a:t>
            </a:r>
            <a:r>
              <a:rPr lang="pt-BR" sz="2200" dirty="0"/>
              <a:t> int agencia;</a:t>
            </a:r>
          </a:p>
          <a:p>
            <a:pPr marL="1517120" lvl="8" indent="0">
              <a:buNone/>
            </a:pPr>
            <a:r>
              <a:rPr lang="pt-BR" sz="2200" dirty="0"/>
              <a:t>	</a:t>
            </a:r>
            <a:r>
              <a:rPr lang="pt-BR" sz="2200" dirty="0">
                <a:solidFill>
                  <a:srgbClr val="FF0000"/>
                </a:solidFill>
              </a:rPr>
              <a:t>private</a:t>
            </a:r>
            <a:r>
              <a:rPr lang="pt-BR" sz="2200" dirty="0"/>
              <a:t> int tipo;</a:t>
            </a:r>
          </a:p>
          <a:p>
            <a:pPr marL="1517120" lvl="8" indent="0">
              <a:buNone/>
            </a:pPr>
            <a:r>
              <a:rPr lang="pt-BR" sz="2200" dirty="0"/>
              <a:t>	</a:t>
            </a:r>
            <a:r>
              <a:rPr lang="pt-BR" sz="2200" dirty="0">
                <a:solidFill>
                  <a:srgbClr val="FF0000"/>
                </a:solidFill>
              </a:rPr>
              <a:t>private</a:t>
            </a:r>
            <a:r>
              <a:rPr lang="pt-BR" sz="2200" dirty="0"/>
              <a:t> String titular;</a:t>
            </a:r>
          </a:p>
          <a:p>
            <a:pPr marL="1517120" lvl="8" indent="0">
              <a:buNone/>
            </a:pPr>
            <a:r>
              <a:rPr lang="pt-BR" sz="2200" dirty="0"/>
              <a:t>	</a:t>
            </a:r>
            <a:r>
              <a:rPr lang="pt-BR" sz="2200" dirty="0">
                <a:solidFill>
                  <a:srgbClr val="FF0000"/>
                </a:solidFill>
              </a:rPr>
              <a:t>private</a:t>
            </a:r>
            <a:r>
              <a:rPr lang="pt-BR" sz="2200" dirty="0"/>
              <a:t> float saldo;</a:t>
            </a:r>
          </a:p>
          <a:p>
            <a:pPr marL="1271400" lvl="7" indent="0">
              <a:buNone/>
            </a:pPr>
            <a:r>
              <a:rPr lang="pt-BR" sz="2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7372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6C375-068E-C004-D4FD-C526E495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ESPECIAIS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519FC-2B02-5BE1-482B-D3172B8F2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Após a construção de uma classe, precisamos implementar alguns métodos especiais: </a:t>
            </a:r>
          </a:p>
          <a:p>
            <a:pPr lvl="1"/>
            <a:r>
              <a:rPr lang="pt-BR" dirty="0"/>
              <a:t>Método Construtor;</a:t>
            </a:r>
          </a:p>
          <a:p>
            <a:pPr lvl="1"/>
            <a:r>
              <a:rPr lang="pt-BR" dirty="0"/>
              <a:t>Método </a:t>
            </a:r>
            <a:r>
              <a:rPr lang="pt-BR" dirty="0" err="1"/>
              <a:t>Get</a:t>
            </a:r>
            <a:r>
              <a:rPr lang="pt-BR" dirty="0"/>
              <a:t> e Set.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358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6C8FC-408C-81B2-69D9-FED2D897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E86A-08D4-4EB8-7713-9CCFEE39E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dividir as linguagens de programação em duas versões:</a:t>
            </a:r>
          </a:p>
          <a:p>
            <a:pPr lvl="1"/>
            <a:r>
              <a:rPr lang="pt-BR" dirty="0"/>
              <a:t>Linguagem Estruturadas;</a:t>
            </a:r>
          </a:p>
          <a:p>
            <a:pPr lvl="1"/>
            <a:r>
              <a:rPr lang="pt-BR" dirty="0"/>
              <a:t>Linguagem Orientada.</a:t>
            </a:r>
          </a:p>
          <a:p>
            <a:r>
              <a:rPr lang="pt-BR" dirty="0"/>
              <a:t>Qual é a diferença entre as linguagens?</a:t>
            </a:r>
          </a:p>
          <a:p>
            <a:r>
              <a:rPr lang="pt-BR" dirty="0"/>
              <a:t>Na linguagem estruturada, é possível perceber que a sua estrutura é formada por:</a:t>
            </a:r>
          </a:p>
          <a:p>
            <a:pPr lvl="1"/>
            <a:r>
              <a:rPr lang="pt-BR" dirty="0"/>
              <a:t>Sequências – são os comandos a serem executados;</a:t>
            </a:r>
          </a:p>
          <a:p>
            <a:pPr lvl="1"/>
            <a:r>
              <a:rPr lang="pt-BR" dirty="0"/>
              <a:t>Condições – sequências  executadas a partir de condições satisfeitas (IF, ELSE, SWITCH...);</a:t>
            </a:r>
          </a:p>
          <a:p>
            <a:pPr lvl="1"/>
            <a:r>
              <a:rPr lang="pt-BR" dirty="0"/>
              <a:t>Repetições – sequencias executadas até que uma condição for satisfeita (FOR, WHILE, DO...);</a:t>
            </a:r>
          </a:p>
          <a:p>
            <a:endParaRPr lang="pt-BR" dirty="0"/>
          </a:p>
          <a:p>
            <a:endParaRPr lang="pt-BR" dirty="0"/>
          </a:p>
          <a:p>
            <a:pPr marL="201168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609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6C375-068E-C004-D4FD-C526E495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ESPECIAIS</a:t>
            </a:r>
            <a:br>
              <a:rPr lang="pt-BR" dirty="0"/>
            </a:br>
            <a:r>
              <a:rPr lang="pt-BR" sz="2000" dirty="0"/>
              <a:t>MÉTODO CONSTRUTOR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519FC-2B02-5BE1-482B-D3172B8F2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Para instanciar um objeto em uma classe, precisamos implementar um método para gerar o novo objeto. O </a:t>
            </a:r>
            <a:r>
              <a:rPr lang="pt-BR" i="1" dirty="0"/>
              <a:t>método construtor</a:t>
            </a:r>
            <a:r>
              <a:rPr lang="pt-BR" dirty="0"/>
              <a:t> é responsável por essa tarefa. É um método especial criado automaticamente quando um objeto e classe é criado. </a:t>
            </a:r>
          </a:p>
          <a:p>
            <a:r>
              <a:rPr lang="pt-BR" dirty="0"/>
              <a:t>Este método possui algumas características:</a:t>
            </a:r>
          </a:p>
          <a:p>
            <a:pPr lvl="1"/>
            <a:r>
              <a:rPr lang="pt-BR" dirty="0"/>
              <a:t>Determina as ações referentes à inicialização de cada objeto criado;</a:t>
            </a:r>
          </a:p>
          <a:p>
            <a:pPr lvl="1"/>
            <a:r>
              <a:rPr lang="pt-BR" dirty="0"/>
              <a:t>Quando o programa instancia um objeto da classe, este método é chamado;</a:t>
            </a:r>
          </a:p>
          <a:p>
            <a:pPr lvl="1"/>
            <a:r>
              <a:rPr lang="pt-BR" dirty="0"/>
              <a:t>Este método não tem retorno, nem mesmo </a:t>
            </a:r>
            <a:r>
              <a:rPr lang="pt-BR" i="1" dirty="0"/>
              <a:t>void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O nome do método deve ser o mesmo nome da classe;</a:t>
            </a:r>
          </a:p>
          <a:p>
            <a:pPr lvl="1"/>
            <a:r>
              <a:rPr lang="pt-BR" dirty="0"/>
              <a:t>Embora pode receber alguns argumentos, iguais aos métodos, geralmente recebe variáveis com os mesmo nome dos atributos da classe;</a:t>
            </a:r>
          </a:p>
          <a:p>
            <a:pPr lvl="1"/>
            <a:r>
              <a:rPr lang="pt-BR" dirty="0"/>
              <a:t>Toda classe deve conter um método construtor definido;</a:t>
            </a:r>
          </a:p>
          <a:p>
            <a:pPr lvl="1"/>
            <a:r>
              <a:rPr lang="pt-BR" dirty="0"/>
              <a:t>Caso não haja um construtor definido na classe, um construtor </a:t>
            </a:r>
            <a:r>
              <a:rPr lang="pt-BR" i="1" dirty="0"/>
              <a:t>default</a:t>
            </a:r>
            <a:r>
              <a:rPr lang="pt-BR" dirty="0"/>
              <a:t> será criado pelo compilador. </a:t>
            </a:r>
          </a:p>
          <a:p>
            <a:pPr lvl="1"/>
            <a:r>
              <a:rPr lang="pt-BR" dirty="0"/>
              <a:t>Caso o desenvolvedor crie um construtor, o construtor </a:t>
            </a:r>
            <a:r>
              <a:rPr lang="pt-BR" i="1" dirty="0"/>
              <a:t>default</a:t>
            </a:r>
            <a:r>
              <a:rPr lang="pt-BR" dirty="0"/>
              <a:t> não será criado.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9278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6C375-068E-C004-D4FD-C526E495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ESPECIAIS</a:t>
            </a:r>
            <a:br>
              <a:rPr lang="pt-BR" dirty="0"/>
            </a:br>
            <a:r>
              <a:rPr lang="pt-BR" sz="2000" dirty="0"/>
              <a:t>MÉTODO CONSTRUTOR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519FC-2B02-5BE1-482B-D3172B8F2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1483" y="1737360"/>
            <a:ext cx="6480517" cy="4353951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r>
              <a:rPr lang="pt-BR" dirty="0"/>
              <a:t>Public class Conta {</a:t>
            </a:r>
          </a:p>
          <a:p>
            <a:pPr marL="201168" lvl="1" indent="0">
              <a:buNone/>
            </a:pPr>
            <a:r>
              <a:rPr lang="pt-BR" dirty="0"/>
              <a:t>	/*Atributos*/</a:t>
            </a:r>
          </a:p>
          <a:p>
            <a:pPr marL="201168" lvl="1" indent="0">
              <a:buNone/>
            </a:pPr>
            <a:r>
              <a:rPr lang="pt-BR" sz="1800" dirty="0">
                <a:solidFill>
                  <a:srgbClr val="FF0000"/>
                </a:solidFill>
              </a:rPr>
              <a:t>	private</a:t>
            </a:r>
            <a:r>
              <a:rPr lang="pt-BR" sz="1800" dirty="0"/>
              <a:t> int numero;</a:t>
            </a:r>
          </a:p>
          <a:p>
            <a:pPr marL="201168" lvl="1" indent="0">
              <a:buNone/>
            </a:pPr>
            <a:r>
              <a:rPr lang="pt-BR" sz="1800" dirty="0"/>
              <a:t>	</a:t>
            </a:r>
            <a:r>
              <a:rPr lang="pt-BR" sz="1800" dirty="0">
                <a:solidFill>
                  <a:srgbClr val="FF0000"/>
                </a:solidFill>
              </a:rPr>
              <a:t>private</a:t>
            </a:r>
            <a:r>
              <a:rPr lang="pt-BR" sz="1800" dirty="0"/>
              <a:t> int agencia;</a:t>
            </a:r>
          </a:p>
          <a:p>
            <a:pPr marL="201168" lvl="1" indent="0">
              <a:buNone/>
            </a:pPr>
            <a:r>
              <a:rPr lang="pt-BR" sz="1800" dirty="0"/>
              <a:t>	</a:t>
            </a:r>
            <a:r>
              <a:rPr lang="pt-BR" sz="1800" dirty="0">
                <a:solidFill>
                  <a:srgbClr val="FF0000"/>
                </a:solidFill>
              </a:rPr>
              <a:t>private</a:t>
            </a:r>
            <a:r>
              <a:rPr lang="pt-BR" sz="1800" dirty="0"/>
              <a:t> int tipo;</a:t>
            </a:r>
          </a:p>
          <a:p>
            <a:pPr marL="201168" lvl="1" indent="0">
              <a:buNone/>
            </a:pPr>
            <a:r>
              <a:rPr lang="pt-BR" sz="1800" dirty="0"/>
              <a:t>	</a:t>
            </a:r>
            <a:r>
              <a:rPr lang="pt-BR" sz="1800" dirty="0">
                <a:solidFill>
                  <a:srgbClr val="FF0000"/>
                </a:solidFill>
              </a:rPr>
              <a:t>private</a:t>
            </a:r>
            <a:r>
              <a:rPr lang="pt-BR" sz="1800" dirty="0"/>
              <a:t> String titular;</a:t>
            </a:r>
          </a:p>
          <a:p>
            <a:pPr marL="201168" lvl="1" indent="0">
              <a:buNone/>
            </a:pPr>
            <a:r>
              <a:rPr lang="pt-BR" sz="1800" dirty="0"/>
              <a:t>	</a:t>
            </a:r>
            <a:r>
              <a:rPr lang="pt-BR" sz="1800" dirty="0">
                <a:solidFill>
                  <a:srgbClr val="FF0000"/>
                </a:solidFill>
              </a:rPr>
              <a:t>private</a:t>
            </a:r>
            <a:r>
              <a:rPr lang="pt-BR" sz="1800" dirty="0"/>
              <a:t> float saldo;</a:t>
            </a:r>
          </a:p>
          <a:p>
            <a:pPr marL="201168" lvl="1" indent="0">
              <a:buNone/>
            </a:pPr>
            <a:endParaRPr lang="pt-BR" dirty="0"/>
          </a:p>
          <a:p>
            <a:pPr marL="201168" lvl="1" indent="0">
              <a:buNone/>
            </a:pPr>
            <a:r>
              <a:rPr lang="pt-BR" dirty="0"/>
              <a:t>	</a:t>
            </a:r>
            <a:r>
              <a:rPr lang="pt-BR" dirty="0">
                <a:solidFill>
                  <a:srgbClr val="FF0000"/>
                </a:solidFill>
              </a:rPr>
              <a:t>public</a:t>
            </a:r>
            <a:r>
              <a:rPr lang="pt-BR" dirty="0"/>
              <a:t> Conta(int numero, int agencia, int tipo, String titular, float saldo) {</a:t>
            </a:r>
          </a:p>
          <a:p>
            <a:pPr marL="201168" lvl="1" indent="0">
              <a:buNone/>
            </a:pPr>
            <a:r>
              <a:rPr lang="pt-BR" dirty="0"/>
              <a:t>		this.numero = numero;</a:t>
            </a:r>
          </a:p>
          <a:p>
            <a:pPr marL="201168" lvl="1" indent="0">
              <a:buNone/>
            </a:pPr>
            <a:r>
              <a:rPr lang="pt-BR" dirty="0"/>
              <a:t>		this.agencia = agencia;</a:t>
            </a:r>
          </a:p>
          <a:p>
            <a:pPr marL="201168" lvl="1" indent="0">
              <a:buNone/>
            </a:pPr>
            <a:r>
              <a:rPr lang="pt-BR" dirty="0"/>
              <a:t>		this.tipo = tipo;</a:t>
            </a:r>
          </a:p>
          <a:p>
            <a:pPr marL="201168" lvl="1" indent="0">
              <a:buNone/>
            </a:pPr>
            <a:r>
              <a:rPr lang="pt-BR" dirty="0"/>
              <a:t>		this.titular = titular;</a:t>
            </a:r>
          </a:p>
          <a:p>
            <a:pPr marL="201168" lvl="1" indent="0">
              <a:buNone/>
            </a:pPr>
            <a:r>
              <a:rPr lang="pt-BR" dirty="0"/>
              <a:t>		this.saldo = saldo;</a:t>
            </a:r>
          </a:p>
          <a:p>
            <a:pPr marL="201168" lvl="1" indent="0">
              <a:buNone/>
            </a:pPr>
            <a:r>
              <a:rPr lang="pt-BR" dirty="0"/>
              <a:t>	}</a:t>
            </a:r>
          </a:p>
          <a:p>
            <a:pPr marL="201168" lvl="1" indent="0">
              <a:buNone/>
            </a:pPr>
            <a:r>
              <a:rPr lang="pt-BR" dirty="0"/>
              <a:t>}</a:t>
            </a:r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FBA106C9-A0A0-F649-D83B-0D847F351552}"/>
              </a:ext>
            </a:extLst>
          </p:cNvPr>
          <p:cNvSpPr txBox="1">
            <a:spLocks/>
          </p:cNvSpPr>
          <p:nvPr/>
        </p:nvSpPr>
        <p:spPr>
          <a:xfrm>
            <a:off x="7709094" y="1954108"/>
            <a:ext cx="3950677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9B40BD10-B73A-1734-AF31-4BE4AEF5FECE}"/>
              </a:ext>
            </a:extLst>
          </p:cNvPr>
          <p:cNvSpPr txBox="1">
            <a:spLocks/>
          </p:cNvSpPr>
          <p:nvPr/>
        </p:nvSpPr>
        <p:spPr>
          <a:xfrm>
            <a:off x="147712" y="1737360"/>
            <a:ext cx="5432474" cy="42401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método construtor está definido como </a:t>
            </a:r>
            <a:r>
              <a:rPr lang="pt-BR" b="1" dirty="0"/>
              <a:t>public</a:t>
            </a:r>
            <a:r>
              <a:rPr lang="pt-BR" dirty="0"/>
              <a:t>, para que a classe tenha acesso ao Método, e assim, conseguir instanciar novos Objetos da Classe Conta.</a:t>
            </a:r>
          </a:p>
          <a:p>
            <a:r>
              <a:rPr lang="pt-BR" dirty="0"/>
              <a:t>Em cada atributo temos a palavra </a:t>
            </a:r>
            <a:r>
              <a:rPr lang="pt-BR" b="1" dirty="0"/>
              <a:t>this</a:t>
            </a:r>
            <a:r>
              <a:rPr lang="pt-BR" dirty="0"/>
              <a:t>. </a:t>
            </a:r>
          </a:p>
          <a:p>
            <a:r>
              <a:rPr lang="pt-BR" dirty="0"/>
              <a:t>Sempre que os nomes dos parâmetros forem iguais aos nomes dos atributos da classe, devemos usar a palavra reservada </a:t>
            </a:r>
            <a:r>
              <a:rPr lang="pt-BR" b="1" dirty="0"/>
              <a:t>this </a:t>
            </a:r>
            <a:r>
              <a:rPr lang="pt-BR" dirty="0"/>
              <a:t>para identificar quem é o atributo.</a:t>
            </a:r>
          </a:p>
        </p:txBody>
      </p:sp>
    </p:spTree>
    <p:extLst>
      <p:ext uri="{BB962C8B-B14F-4D97-AF65-F5344CB8AC3E}">
        <p14:creationId xmlns:p14="http://schemas.microsoft.com/office/powerpoint/2010/main" val="376680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6C375-068E-C004-D4FD-C526E495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ESPECIAIS</a:t>
            </a:r>
            <a:br>
              <a:rPr lang="pt-BR" dirty="0"/>
            </a:br>
            <a:r>
              <a:rPr lang="pt-BR" sz="2000" dirty="0"/>
              <a:t>MÉTODO GET E 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519FC-2B02-5BE1-482B-D3172B8F2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São técnicas para gerenciamento de acesso dos atributos., onde será determinado quando será o atributo e o acesso, tornando o controle e modificação mais pratico, sem alterar a estrutura do código.</a:t>
            </a:r>
          </a:p>
          <a:p>
            <a:r>
              <a:rPr lang="pt-BR" dirty="0"/>
              <a:t>Os atributos privados apenas podem ser modificados e manipulados por estes métodos.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2731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6C375-068E-C004-D4FD-C526E495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ESPECIAIS</a:t>
            </a:r>
            <a:br>
              <a:rPr lang="pt-BR" dirty="0"/>
            </a:br>
            <a:r>
              <a:rPr lang="pt-BR" sz="2000" dirty="0"/>
              <a:t>MÉTODO GET E 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519FC-2B02-5BE1-482B-D3172B8F2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método SET (</a:t>
            </a:r>
            <a:r>
              <a:rPr lang="pt-BR" dirty="0" err="1"/>
              <a:t>setters</a:t>
            </a:r>
            <a:r>
              <a:rPr lang="pt-BR" dirty="0"/>
              <a:t>) serve para modificar atributos.</a:t>
            </a:r>
          </a:p>
          <a:p>
            <a:r>
              <a:rPr lang="pt-BR" dirty="0"/>
              <a:t>Caso o nome do atributo seja </a:t>
            </a:r>
            <a:r>
              <a:rPr lang="pt-BR" b="1" dirty="0"/>
              <a:t>nome</a:t>
            </a:r>
            <a:r>
              <a:rPr lang="pt-BR" dirty="0"/>
              <a:t>, com o método ficará </a:t>
            </a:r>
            <a:r>
              <a:rPr lang="pt-BR" b="1" dirty="0"/>
              <a:t>setNome</a:t>
            </a:r>
            <a:r>
              <a:rPr lang="pt-BR" dirty="0"/>
              <a:t>.</a:t>
            </a:r>
          </a:p>
          <a:p>
            <a:r>
              <a:rPr lang="pt-BR" dirty="0"/>
              <a:t>Exemplo:</a:t>
            </a:r>
          </a:p>
          <a:p>
            <a:pPr marL="1117120" lvl="6" indent="0">
              <a:buNone/>
            </a:pPr>
            <a:r>
              <a:rPr lang="pt-BR" dirty="0">
                <a:solidFill>
                  <a:srgbClr val="FF0000"/>
                </a:solidFill>
              </a:rPr>
              <a:t>	</a:t>
            </a:r>
            <a:r>
              <a:rPr lang="pt-BR" sz="2000" dirty="0">
                <a:solidFill>
                  <a:srgbClr val="FF0000"/>
                </a:solidFill>
              </a:rPr>
              <a:t>public </a:t>
            </a:r>
            <a:r>
              <a:rPr lang="pt-BR" sz="2000" dirty="0">
                <a:solidFill>
                  <a:schemeClr val="tx1"/>
                </a:solidFill>
              </a:rPr>
              <a:t>void setNome(String nome) {</a:t>
            </a:r>
          </a:p>
          <a:p>
            <a:pPr marL="1117120" lvl="6" indent="0">
              <a:buNone/>
            </a:pPr>
            <a:r>
              <a:rPr lang="pt-BR" sz="2000" dirty="0">
                <a:solidFill>
                  <a:schemeClr val="tx1"/>
                </a:solidFill>
              </a:rPr>
              <a:t>		this.numero = numero;</a:t>
            </a:r>
          </a:p>
          <a:p>
            <a:pPr marL="871400" lvl="5" indent="0">
              <a:buNone/>
            </a:pPr>
            <a:r>
              <a:rPr lang="pt-BR" sz="2000" dirty="0">
                <a:solidFill>
                  <a:schemeClr val="tx1"/>
                </a:solidFill>
              </a:rPr>
              <a:t>		}</a:t>
            </a:r>
          </a:p>
          <a:p>
            <a:r>
              <a:rPr lang="pt-BR" dirty="0"/>
              <a:t>O atributo nome foi adicionado a palavra reservada </a:t>
            </a:r>
            <a:r>
              <a:rPr lang="pt-BR" b="1" dirty="0"/>
              <a:t>this</a:t>
            </a:r>
            <a:r>
              <a:rPr lang="pt-BR" dirty="0"/>
              <a:t> porque o nome é igual para a variável do método SET e o nome do atributo da classe.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30689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6C375-068E-C004-D4FD-C526E495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ESPECIAIS</a:t>
            </a:r>
            <a:br>
              <a:rPr lang="pt-BR" dirty="0"/>
            </a:br>
            <a:r>
              <a:rPr lang="pt-BR" sz="2000" dirty="0"/>
              <a:t>MÉTODO GET E 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519FC-2B02-5BE1-482B-D3172B8F2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método GET (getters) serve para ler os dados dos atributos.</a:t>
            </a:r>
          </a:p>
          <a:p>
            <a:r>
              <a:rPr lang="pt-BR" dirty="0"/>
              <a:t>Este método não recebe um parâmetro, diferente do método SET, e são conhecidos como métodos de consulta, porque ele tem acesso aos atributos do objeto.</a:t>
            </a:r>
          </a:p>
          <a:p>
            <a:r>
              <a:rPr lang="pt-BR" dirty="0"/>
              <a:t>Caso o nome do atributo seja </a:t>
            </a:r>
            <a:r>
              <a:rPr lang="pt-BR" b="1" dirty="0"/>
              <a:t>nome</a:t>
            </a:r>
            <a:r>
              <a:rPr lang="pt-BR" dirty="0"/>
              <a:t>, com o método ficará </a:t>
            </a:r>
            <a:r>
              <a:rPr lang="pt-BR" b="1" dirty="0"/>
              <a:t>getNome()</a:t>
            </a:r>
            <a:r>
              <a:rPr lang="pt-BR" dirty="0"/>
              <a:t>.</a:t>
            </a:r>
          </a:p>
          <a:p>
            <a:r>
              <a:rPr lang="pt-BR" dirty="0"/>
              <a:t>Exemplo:</a:t>
            </a:r>
          </a:p>
          <a:p>
            <a:pPr marL="1117120" lvl="6" indent="0">
              <a:buNone/>
            </a:pPr>
            <a:r>
              <a:rPr lang="pt-BR" dirty="0">
                <a:solidFill>
                  <a:srgbClr val="FF0000"/>
                </a:solidFill>
              </a:rPr>
              <a:t>	</a:t>
            </a:r>
            <a:r>
              <a:rPr lang="pt-BR" sz="2000" dirty="0">
                <a:solidFill>
                  <a:srgbClr val="FF0000"/>
                </a:solidFill>
              </a:rPr>
              <a:t>public </a:t>
            </a:r>
            <a:r>
              <a:rPr lang="pt-BR" sz="2000" dirty="0">
                <a:solidFill>
                  <a:schemeClr val="tx1"/>
                </a:solidFill>
              </a:rPr>
              <a:t>int getNome() {</a:t>
            </a:r>
          </a:p>
          <a:p>
            <a:pPr marL="1117120" lvl="6" indent="0">
              <a:buNone/>
            </a:pPr>
            <a:r>
              <a:rPr lang="pt-BR" sz="2000" dirty="0">
                <a:solidFill>
                  <a:schemeClr val="tx1"/>
                </a:solidFill>
              </a:rPr>
              <a:t>		</a:t>
            </a:r>
            <a:r>
              <a:rPr lang="pt-BR" sz="2000" dirty="0">
                <a:solidFill>
                  <a:srgbClr val="FF0000"/>
                </a:solidFill>
              </a:rPr>
              <a:t>return</a:t>
            </a:r>
            <a:r>
              <a:rPr lang="pt-BR" sz="2000" dirty="0">
                <a:solidFill>
                  <a:schemeClr val="tx1"/>
                </a:solidFill>
              </a:rPr>
              <a:t> numero;</a:t>
            </a:r>
          </a:p>
          <a:p>
            <a:pPr marL="871400" lvl="5" indent="0">
              <a:buNone/>
            </a:pPr>
            <a:r>
              <a:rPr lang="pt-BR" sz="2000" dirty="0">
                <a:solidFill>
                  <a:schemeClr val="tx1"/>
                </a:solidFill>
              </a:rPr>
              <a:t>		}</a:t>
            </a:r>
          </a:p>
          <a:p>
            <a:r>
              <a:rPr lang="pt-BR" dirty="0"/>
              <a:t>O método GET retorna o valor do atributo.</a:t>
            </a:r>
          </a:p>
          <a:p>
            <a:r>
              <a:rPr lang="pt-BR" dirty="0"/>
              <a:t>O método GET e SET podem fornecer acesso aos dados privados, mas o acesso é restringido pelo programador ao implementar os métodos.</a:t>
            </a:r>
          </a:p>
        </p:txBody>
      </p:sp>
    </p:spTree>
    <p:extLst>
      <p:ext uri="{BB962C8B-B14F-4D97-AF65-F5344CB8AC3E}">
        <p14:creationId xmlns:p14="http://schemas.microsoft.com/office/powerpoint/2010/main" val="93921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6C375-068E-C004-D4FD-C526E495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ESPECIAIS</a:t>
            </a:r>
            <a:br>
              <a:rPr lang="pt-BR" dirty="0"/>
            </a:br>
            <a:r>
              <a:rPr lang="pt-BR" sz="2000" dirty="0"/>
              <a:t>MÉTODO GET E SET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4519FC-2B02-5BE1-482B-D3172B8F2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dirty="0"/>
              <a:t>As vantagens de usar os métodos GETTERS e SETTERS são:</a:t>
            </a:r>
          </a:p>
          <a:p>
            <a:pPr lvl="1"/>
            <a:r>
              <a:rPr lang="pt-BR" dirty="0"/>
              <a:t>Remover o </a:t>
            </a:r>
            <a:r>
              <a:rPr lang="pt-BR" dirty="0" err="1"/>
              <a:t>setter</a:t>
            </a:r>
            <a:r>
              <a:rPr lang="pt-BR" dirty="0"/>
              <a:t> de um atributo fará ele não ser modificado por outras classes;</a:t>
            </a:r>
          </a:p>
          <a:p>
            <a:pPr lvl="1"/>
            <a:r>
              <a:rPr lang="pt-BR" dirty="0"/>
              <a:t>Remover o </a:t>
            </a:r>
            <a:r>
              <a:rPr lang="pt-BR" dirty="0" err="1"/>
              <a:t>getter</a:t>
            </a:r>
            <a:r>
              <a:rPr lang="pt-BR" dirty="0"/>
              <a:t> de um atributo fará ele não ser lido por outras classes;</a:t>
            </a:r>
          </a:p>
          <a:p>
            <a:pPr lvl="1"/>
            <a:r>
              <a:rPr lang="pt-BR" dirty="0"/>
              <a:t>O </a:t>
            </a:r>
            <a:r>
              <a:rPr lang="pt-BR" dirty="0" err="1"/>
              <a:t>setter</a:t>
            </a:r>
            <a:r>
              <a:rPr lang="pt-BR" dirty="0"/>
              <a:t> permite validar os dados, armazenando dados corretos ates de agregá-los aos atributos;</a:t>
            </a:r>
          </a:p>
          <a:p>
            <a:pPr lvl="1"/>
            <a:r>
              <a:rPr lang="pt-BR" dirty="0"/>
              <a:t>O </a:t>
            </a:r>
            <a:r>
              <a:rPr lang="pt-BR" dirty="0" err="1"/>
              <a:t>getter</a:t>
            </a:r>
            <a:r>
              <a:rPr lang="pt-BR" dirty="0"/>
              <a:t> permite esconder o tipo de dado que o atributo tem armazenado.</a:t>
            </a:r>
          </a:p>
        </p:txBody>
      </p:sp>
    </p:spTree>
    <p:extLst>
      <p:ext uri="{BB962C8B-B14F-4D97-AF65-F5344CB8AC3E}">
        <p14:creationId xmlns:p14="http://schemas.microsoft.com/office/powerpoint/2010/main" val="2286055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6C375-068E-C004-D4FD-C526E495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ESPECIAIS</a:t>
            </a:r>
            <a:br>
              <a:rPr lang="pt-BR" dirty="0"/>
            </a:br>
            <a:r>
              <a:rPr lang="pt-BR" sz="2000" dirty="0"/>
              <a:t>MÉTODO GET E SET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6AA69A-CE2C-DE8E-25ED-5DA18AB54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Atividade</a:t>
            </a:r>
            <a:r>
              <a:rPr lang="pt-BR" dirty="0"/>
              <a:t>:</a:t>
            </a:r>
          </a:p>
          <a:p>
            <a:r>
              <a:rPr lang="pt-BR" dirty="0"/>
              <a:t>Implemente o método GET e SET dos seguintes atributos da classe Alunos:</a:t>
            </a:r>
          </a:p>
          <a:p>
            <a:pPr lvl="1"/>
            <a:r>
              <a:rPr lang="pt-BR" dirty="0"/>
              <a:t>Nome;</a:t>
            </a:r>
          </a:p>
          <a:p>
            <a:pPr lvl="1"/>
            <a:r>
              <a:rPr lang="pt-BR" dirty="0"/>
              <a:t>Idade;</a:t>
            </a:r>
          </a:p>
          <a:p>
            <a:pPr lvl="1"/>
            <a:r>
              <a:rPr lang="pt-BR" dirty="0"/>
              <a:t>CPF;</a:t>
            </a:r>
          </a:p>
          <a:p>
            <a:pPr lvl="1"/>
            <a:r>
              <a:rPr lang="pt-BR" dirty="0"/>
              <a:t>Serie;</a:t>
            </a:r>
          </a:p>
          <a:p>
            <a:r>
              <a:rPr lang="pt-BR" dirty="0"/>
              <a:t>Não se esqueça de colocar os tipos de dados para cada atributo.</a:t>
            </a:r>
          </a:p>
        </p:txBody>
      </p:sp>
    </p:spTree>
    <p:extLst>
      <p:ext uri="{BB962C8B-B14F-4D97-AF65-F5344CB8AC3E}">
        <p14:creationId xmlns:p14="http://schemas.microsoft.com/office/powerpoint/2010/main" val="374766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6C8FC-408C-81B2-69D9-FED2D897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E86A-08D4-4EB8-7713-9CCFEE39E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linguagem estruturada, o programa é escrito em uma rotina e quebrado em sub-rotinas, mas sem mudar o seu fluxo.</a:t>
            </a:r>
          </a:p>
          <a:p>
            <a:r>
              <a:rPr lang="pt-BR" dirty="0"/>
              <a:t>Por exemplo: temos um programa que filtra usuários menores que 18 anos.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201168" lvl="1" indent="0">
              <a:buNone/>
            </a:pPr>
            <a:endParaRPr lang="pt-BR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B02D94C-148F-1261-983A-8B964E77BE78}"/>
              </a:ext>
            </a:extLst>
          </p:cNvPr>
          <p:cNvSpPr/>
          <p:nvPr/>
        </p:nvSpPr>
        <p:spPr>
          <a:xfrm>
            <a:off x="1146518" y="4033911"/>
            <a:ext cx="1181686" cy="9601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Início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10F75CE-F6CD-30BA-939F-D4521E8C956A}"/>
              </a:ext>
            </a:extLst>
          </p:cNvPr>
          <p:cNvSpPr/>
          <p:nvPr/>
        </p:nvSpPr>
        <p:spPr>
          <a:xfrm>
            <a:off x="2859259" y="4033911"/>
            <a:ext cx="1350498" cy="9601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Leia a Idade</a:t>
            </a:r>
          </a:p>
        </p:txBody>
      </p:sp>
      <p:sp>
        <p:nvSpPr>
          <p:cNvPr id="6" name="Fluxograma: Decisão 5">
            <a:extLst>
              <a:ext uri="{FF2B5EF4-FFF2-40B4-BE49-F238E27FC236}">
                <a16:creationId xmlns:a16="http://schemas.microsoft.com/office/drawing/2014/main" id="{03714C94-DB9F-EE6D-7E5A-886BCA95B9C5}"/>
              </a:ext>
            </a:extLst>
          </p:cNvPr>
          <p:cNvSpPr/>
          <p:nvPr/>
        </p:nvSpPr>
        <p:spPr>
          <a:xfrm>
            <a:off x="4740813" y="4035572"/>
            <a:ext cx="1702190" cy="960120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Idade +18?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BB83A8A-00F7-81C1-1995-E97FA9350C59}"/>
              </a:ext>
            </a:extLst>
          </p:cNvPr>
          <p:cNvSpPr/>
          <p:nvPr/>
        </p:nvSpPr>
        <p:spPr>
          <a:xfrm>
            <a:off x="6976989" y="4994032"/>
            <a:ext cx="2828193" cy="6330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Imprima “Maior de Idade”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2B4E329-10B8-3F49-63FB-E4A7CC57AC0C}"/>
              </a:ext>
            </a:extLst>
          </p:cNvPr>
          <p:cNvSpPr/>
          <p:nvPr/>
        </p:nvSpPr>
        <p:spPr>
          <a:xfrm>
            <a:off x="6976988" y="3400865"/>
            <a:ext cx="2828194" cy="6330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Imprima “Menor de Idade”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AB0B938-D713-BB7F-B365-064C14691F3C}"/>
              </a:ext>
            </a:extLst>
          </p:cNvPr>
          <p:cNvSpPr/>
          <p:nvPr/>
        </p:nvSpPr>
        <p:spPr>
          <a:xfrm>
            <a:off x="10333306" y="4033911"/>
            <a:ext cx="1181686" cy="96012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Início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AFE59CAD-B8BF-CCF0-76C4-938DE1A7C9E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328204" y="4513971"/>
            <a:ext cx="528124" cy="12700"/>
          </a:xfrm>
          <a:prstGeom prst="bentConnector3">
            <a:avLst>
              <a:gd name="adj1" fmla="val 7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335232C5-6314-A3AE-7EEB-DAD001864AA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209757" y="4513971"/>
            <a:ext cx="531056" cy="16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do 20">
            <a:extLst>
              <a:ext uri="{FF2B5EF4-FFF2-40B4-BE49-F238E27FC236}">
                <a16:creationId xmlns:a16="http://schemas.microsoft.com/office/drawing/2014/main" id="{4E77CDD4-844D-157B-8EE6-7230DFBFFD29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6125357" y="3183941"/>
            <a:ext cx="318183" cy="13850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209A8498-43F1-3E33-A8C6-D640580CC767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6127016" y="4460583"/>
            <a:ext cx="314864" cy="1385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ctor: Angulado 36">
            <a:extLst>
              <a:ext uri="{FF2B5EF4-FFF2-40B4-BE49-F238E27FC236}">
                <a16:creationId xmlns:a16="http://schemas.microsoft.com/office/drawing/2014/main" id="{EA57A6E8-1EF7-2A4B-C0CB-C5C1B3EF09DE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9805182" y="3717389"/>
            <a:ext cx="1118967" cy="3165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2525E841-0AF4-7DD1-A06E-52F0036DAE2D}"/>
              </a:ext>
            </a:extLst>
          </p:cNvPr>
          <p:cNvCxnSpPr>
            <a:cxnSpLocks/>
            <a:stCxn id="7" idx="3"/>
            <a:endCxn id="9" idx="4"/>
          </p:cNvCxnSpPr>
          <p:nvPr/>
        </p:nvCxnSpPr>
        <p:spPr>
          <a:xfrm flipV="1">
            <a:off x="9805182" y="4994031"/>
            <a:ext cx="1118967" cy="3165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BE3FE27-A9DD-5163-EFE3-E8ACEFFC1DF3}"/>
              </a:ext>
            </a:extLst>
          </p:cNvPr>
          <p:cNvSpPr txBox="1"/>
          <p:nvPr/>
        </p:nvSpPr>
        <p:spPr>
          <a:xfrm>
            <a:off x="5596401" y="3350918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382694D-C3B1-249D-B70D-08F4380B91D3}"/>
              </a:ext>
            </a:extLst>
          </p:cNvPr>
          <p:cNvSpPr txBox="1"/>
          <p:nvPr/>
        </p:nvSpPr>
        <p:spPr>
          <a:xfrm>
            <a:off x="5618306" y="5315097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3323555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76C8FC-408C-81B2-69D9-FED2D897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FE86A-08D4-4EB8-7713-9CCFEE39E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ideia da POO é simular as coisas que existem e acontecem no mundo real ao mundo virtual.</a:t>
            </a:r>
          </a:p>
          <a:p>
            <a:r>
              <a:rPr lang="pt-BR" dirty="0"/>
              <a:t>Na realidade, os objetos compõem o nosso mundo e interagem entre si para gerar resultados. Um sistema fará algo similar, usar objetos para interagirem a fim de produzirem resultados.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Agora que já conhecemos um pouco sobre a diferença entre a linguagem estruturada e a orientada a objetos, vamos falar sobre os Objetos.</a:t>
            </a:r>
          </a:p>
          <a:p>
            <a:pPr marL="201168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5163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A1E97-4E75-CD35-75CF-AD2A2EA0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073AD7-1134-1A54-BFB6-98A8D2F4D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nossa realidade, temos diferentes tipos de objetos, onde cada um tem atributos e podem fazer diferentes métodos.</a:t>
            </a:r>
          </a:p>
          <a:p>
            <a:r>
              <a:rPr lang="pt-BR" dirty="0"/>
              <a:t>Exemplo:</a:t>
            </a:r>
          </a:p>
          <a:p>
            <a:r>
              <a:rPr lang="pt-BR" dirty="0"/>
              <a:t>Temos o objeto Conta, que contém: número, agência, titular, tipo, saldo, etc.</a:t>
            </a:r>
          </a:p>
          <a:p>
            <a:r>
              <a:rPr lang="pt-BR" dirty="0"/>
              <a:t>Este objeto até o momento é abstrato e sem detalhes. O importante não é saber os detalhes, já que temos apenas uma visão abstrata do objeto; até o momento temos um modelo que represente qualquer conta bancária.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457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A1E97-4E75-CD35-75CF-AD2A2EA0B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073AD7-1134-1A54-BFB6-98A8D2F4D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definir os objetos como uma entidade caracterizada por métodos e atributos, podendo ser composto por outros objetos.</a:t>
            </a:r>
          </a:p>
          <a:p>
            <a:r>
              <a:rPr lang="pt-BR" dirty="0"/>
              <a:t>Nas aulas sobre banco de dados, observamos sobre esse conceito, que uma entidade pode receber “dados” e um “tipo”, mas a diferença entre os conceitos é que na POO uma entidade pode conter e uma “função”.</a:t>
            </a:r>
          </a:p>
          <a:p>
            <a:r>
              <a:rPr lang="pt-BR" dirty="0"/>
              <a:t>Lembre-se, todo objeto receberá: Identidade (um nome), Estado (atributos) e Comportamento (os métodos).</a:t>
            </a:r>
          </a:p>
        </p:txBody>
      </p:sp>
    </p:spTree>
    <p:extLst>
      <p:ext uri="{BB962C8B-B14F-4D97-AF65-F5344CB8AC3E}">
        <p14:creationId xmlns:p14="http://schemas.microsoft.com/office/powerpoint/2010/main" val="395279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classe é um conjunto de características e comportamentos que definem o conjunto de objetos pertencentes a essa classe. </a:t>
            </a:r>
          </a:p>
          <a:p>
            <a:r>
              <a:rPr lang="pt-BR" dirty="0"/>
              <a:t>A classe é como um molde de um objeto, que sai do seu estado abstrato apenas com a criação de um objeto. O termo </a:t>
            </a:r>
            <a:r>
              <a:rPr lang="pt-BR" i="1" dirty="0"/>
              <a:t>instancia de classe</a:t>
            </a:r>
            <a:r>
              <a:rPr lang="pt-BR" dirty="0"/>
              <a:t> é utilizado para criar um objeto usando a classe como um molde.</a:t>
            </a:r>
          </a:p>
          <a:p>
            <a:r>
              <a:rPr lang="pt-BR" dirty="0"/>
              <a:t>Exemplo:</a:t>
            </a:r>
          </a:p>
          <a:p>
            <a:r>
              <a:rPr lang="pt-BR" dirty="0"/>
              <a:t>Temos a classe “Carro”, onde podemos ter diferentes carros:</a:t>
            </a:r>
          </a:p>
          <a:p>
            <a:pPr lvl="1"/>
            <a:r>
              <a:rPr lang="pt-BR" dirty="0"/>
              <a:t>Uno;</a:t>
            </a:r>
          </a:p>
          <a:p>
            <a:pPr lvl="1"/>
            <a:r>
              <a:rPr lang="pt-BR" dirty="0"/>
              <a:t>Chevette;</a:t>
            </a:r>
          </a:p>
          <a:p>
            <a:pPr lvl="1"/>
            <a:r>
              <a:rPr lang="pt-BR" dirty="0"/>
              <a:t>Marea;</a:t>
            </a:r>
          </a:p>
          <a:p>
            <a:pPr lvl="1"/>
            <a:r>
              <a:rPr lang="pt-BR" dirty="0"/>
              <a:t>Mustang.</a:t>
            </a:r>
          </a:p>
        </p:txBody>
      </p:sp>
    </p:spTree>
    <p:extLst>
      <p:ext uri="{BB962C8B-B14F-4D97-AF65-F5344CB8AC3E}">
        <p14:creationId xmlns:p14="http://schemas.microsoft.com/office/powerpoint/2010/main" val="138177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Toda classe é composta por atributos e métodos.</a:t>
            </a:r>
          </a:p>
          <a:p>
            <a:r>
              <a:rPr lang="pt-BR" dirty="0"/>
              <a:t>Os atributos são responsáveis por identificar as características do objeto. Utilizamos substantivos para definir os atributos.</a:t>
            </a:r>
          </a:p>
          <a:p>
            <a:r>
              <a:rPr lang="pt-BR" dirty="0"/>
              <a:t>Exemplo: o objeto “pessoa” pode receber os seguintes atributos: Nome, Idade, CPF...</a:t>
            </a:r>
          </a:p>
          <a:p>
            <a:endParaRPr lang="pt-BR" dirty="0"/>
          </a:p>
          <a:p>
            <a:r>
              <a:rPr lang="pt-BR" dirty="0"/>
              <a:t>Os métodos são responsáveis por definir as ações que irão modificar e interagir com os atributos. Utilizamos verbos para definir os métodos.</a:t>
            </a:r>
          </a:p>
          <a:p>
            <a:r>
              <a:rPr lang="pt-BR" dirty="0"/>
              <a:t>Exemplo: O objeto “pessoa” pode: andar, parar, falar...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066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4C97B-A4B4-FF8B-2726-264C74B9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CF1EF-6B42-806B-1C74-12D36B66A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As classes agrupam objetos similares; é um modelo estático que permite especificar um conjunto de características do objeto.</a:t>
            </a:r>
          </a:p>
          <a:p>
            <a:r>
              <a:rPr lang="pt-BR" dirty="0"/>
              <a:t>Cada objeto é uma entidade criada (instanciada) a partir de uma classe.</a:t>
            </a:r>
          </a:p>
          <a:p>
            <a:r>
              <a:rPr lang="pt-BR" dirty="0"/>
              <a:t>Exemplo: </a:t>
            </a:r>
          </a:p>
          <a:p>
            <a:r>
              <a:rPr lang="pt-BR" dirty="0"/>
              <a:t>Temos a classe Conta que contém </a:t>
            </a:r>
            <a:r>
              <a:rPr lang="pt-BR" u="sng" dirty="0"/>
              <a:t>atributos</a:t>
            </a:r>
            <a:r>
              <a:rPr lang="pt-BR" dirty="0"/>
              <a:t> (Nome, Saldo, Número) e </a:t>
            </a:r>
            <a:r>
              <a:rPr lang="pt-BR" u="sng" dirty="0"/>
              <a:t>métodos</a:t>
            </a:r>
            <a:r>
              <a:rPr lang="pt-BR" dirty="0"/>
              <a:t> (abrir, encerrar, depositar, sacar, consultar saldo).</a:t>
            </a:r>
          </a:p>
          <a:p>
            <a:r>
              <a:rPr lang="pt-BR" dirty="0"/>
              <a:t>Na classe Conta temos: </a:t>
            </a:r>
          </a:p>
          <a:p>
            <a:r>
              <a:rPr lang="pt-BR" u="sng" dirty="0"/>
              <a:t>Atributos</a:t>
            </a:r>
            <a:r>
              <a:rPr lang="pt-BR" dirty="0"/>
              <a:t> (</a:t>
            </a:r>
            <a:r>
              <a:rPr lang="pt-BR" dirty="0" err="1"/>
              <a:t>Nikolas</a:t>
            </a:r>
            <a:r>
              <a:rPr lang="pt-BR" dirty="0"/>
              <a:t>, R$ 2bi, 12345678) e os </a:t>
            </a:r>
            <a:r>
              <a:rPr lang="pt-BR" u="sng" dirty="0"/>
              <a:t>métodos</a:t>
            </a:r>
            <a:r>
              <a:rPr lang="pt-BR" dirty="0"/>
              <a:t> (abrir, encerrar, depositar, sacar, consultar saldo).</a:t>
            </a:r>
          </a:p>
          <a:p>
            <a:r>
              <a:rPr lang="pt-BR" u="sng" dirty="0"/>
              <a:t>Atributos</a:t>
            </a:r>
            <a:r>
              <a:rPr lang="pt-BR" dirty="0"/>
              <a:t> (Guilherme, -R$ 15k, 40028922) e os </a:t>
            </a:r>
            <a:r>
              <a:rPr lang="pt-BR" u="sng" dirty="0"/>
              <a:t>métodos</a:t>
            </a:r>
            <a:r>
              <a:rPr lang="pt-BR" dirty="0"/>
              <a:t> (abrir, encerrar, depositar, sacar, consultar saldo).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25582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444</TotalTime>
  <Words>2285</Words>
  <Application>Microsoft Office PowerPoint</Application>
  <PresentationFormat>Widescreen</PresentationFormat>
  <Paragraphs>262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29" baseType="lpstr">
      <vt:lpstr>Calibri</vt:lpstr>
      <vt:lpstr>Calibri Light</vt:lpstr>
      <vt:lpstr>Retrospectiva</vt:lpstr>
      <vt:lpstr>Programação Orientada a Objetos</vt:lpstr>
      <vt:lpstr>INTRODUÇÃO</vt:lpstr>
      <vt:lpstr>INTRODUÇÃO</vt:lpstr>
      <vt:lpstr>INTRODUÇÃO</vt:lpstr>
      <vt:lpstr>OBJETOS</vt:lpstr>
      <vt:lpstr>OBJETOS</vt:lpstr>
      <vt:lpstr>CLASSES</vt:lpstr>
      <vt:lpstr>CLASSES</vt:lpstr>
      <vt:lpstr>CLASSES</vt:lpstr>
      <vt:lpstr>CLASSES</vt:lpstr>
      <vt:lpstr>CLASSES</vt:lpstr>
      <vt:lpstr>CLASSES MODIFICADORES</vt:lpstr>
      <vt:lpstr>CLASSES MODIFICADORES</vt:lpstr>
      <vt:lpstr>CLASSES MODIFICADORES</vt:lpstr>
      <vt:lpstr>CLASSES MODIFICADORES DE ACESSO</vt:lpstr>
      <vt:lpstr>CLASSES MODIFICADORES NON-ACESS</vt:lpstr>
      <vt:lpstr>CLASSES MODIFICADORES NON-ACESS</vt:lpstr>
      <vt:lpstr>CLASSES MODIFICADORES NON-ACESS</vt:lpstr>
      <vt:lpstr>MÉTODOS ESPECIAIS</vt:lpstr>
      <vt:lpstr>MÉTODOS ESPECIAIS MÉTODO CONSTRUTOR</vt:lpstr>
      <vt:lpstr>MÉTODOS ESPECIAIS MÉTODO CONSTRUTOR</vt:lpstr>
      <vt:lpstr>MÉTODOS ESPECIAIS MÉTODO GET E SET</vt:lpstr>
      <vt:lpstr>MÉTODOS ESPECIAIS MÉTODO GET E SET</vt:lpstr>
      <vt:lpstr>MÉTODOS ESPECIAIS MÉTODO GET E SET</vt:lpstr>
      <vt:lpstr>MÉTODOS ESPECIAIS MÉTODO GET E SET</vt:lpstr>
      <vt:lpstr>MÉTODOS ESPECIAIS MÉTODO GET E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Lucas Amaro</dc:creator>
  <cp:lastModifiedBy>Lucas Amaro</cp:lastModifiedBy>
  <cp:revision>5</cp:revision>
  <dcterms:created xsi:type="dcterms:W3CDTF">2024-04-29T00:27:29Z</dcterms:created>
  <dcterms:modified xsi:type="dcterms:W3CDTF">2024-04-29T19:52:46Z</dcterms:modified>
</cp:coreProperties>
</file>