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9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34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43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1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3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06D73-5660-4849-E38E-3BC9EEC0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Projeto de BD: criando 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E31A0-C006-D3C5-AAA8-97F3B2731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Construir bancos de dados nos modelos lógico e físico.</a:t>
            </a:r>
          </a:p>
          <a:p>
            <a:r>
              <a:rPr lang="pt-BR" dirty="0"/>
              <a:t>Desenvolver um projeto lógico de banco de dados com </a:t>
            </a:r>
            <a:r>
              <a:rPr lang="pt-BR" dirty="0" err="1"/>
              <a:t>workbench</a:t>
            </a:r>
            <a:r>
              <a:rPr lang="pt-BR" dirty="0"/>
              <a:t>.</a:t>
            </a:r>
          </a:p>
          <a:p>
            <a:r>
              <a:rPr lang="pt-BR" dirty="0"/>
              <a:t>Praticar a modelagem física de banco de dados com </a:t>
            </a:r>
            <a:r>
              <a:rPr lang="pt-BR" dirty="0" err="1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1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esquema conceitual</a:t>
            </a:r>
            <a:r>
              <a:rPr lang="pt-BR" sz="2400" dirty="0"/>
              <a:t> é composto por uma descrição concisa dos requisitos, que envolve as entidades, restrições e os relacionamentos.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90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Após o esquema conceitual, vamos tratar do </a:t>
            </a:r>
            <a:r>
              <a:rPr lang="pt-BR" sz="2400" b="1" dirty="0"/>
              <a:t>projeto lógico</a:t>
            </a:r>
            <a:r>
              <a:rPr lang="pt-BR" sz="2400" dirty="0"/>
              <a:t>, onde deve ser considerado o modelo de dados adotado no Projeto de Banco de Dados (em nosso caso, o modelo relacional).</a:t>
            </a:r>
            <a:endParaRPr lang="pt-BR" sz="2400" b="1" dirty="0"/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486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As partes principais dos modelos relacionais são as </a:t>
            </a:r>
            <a:r>
              <a:rPr lang="pt-BR" sz="2400" b="1" dirty="0"/>
              <a:t>tabelas</a:t>
            </a:r>
            <a:r>
              <a:rPr lang="pt-BR" sz="2400" dirty="0"/>
              <a:t> que são compostas por colunas, onde uma das colunas servirá como uma identificação para essa tabela, chamadas de </a:t>
            </a:r>
            <a:r>
              <a:rPr lang="pt-BR" sz="2400" b="1" dirty="0"/>
              <a:t>chaves primárias</a:t>
            </a:r>
            <a:r>
              <a:rPr lang="pt-BR" sz="2400" dirty="0"/>
              <a:t>, podendo ser composta por uma ou mais colunas da tabela.</a:t>
            </a:r>
          </a:p>
          <a:p>
            <a:r>
              <a:rPr lang="pt-BR" sz="2400" dirty="0"/>
              <a:t>Veja o exemplo abaixo:</a:t>
            </a:r>
          </a:p>
          <a:p>
            <a:r>
              <a:rPr lang="pt-BR" sz="2400" dirty="0"/>
              <a:t>Podemos utilizar duas colunas como chaves primárias.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AF07DB1-CB3B-3AF5-90D5-D36E210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96028"/>
              </p:ext>
            </p:extLst>
          </p:nvPr>
        </p:nvGraphicFramePr>
        <p:xfrm>
          <a:off x="2032000" y="4315968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2005517"/>
                    </a:ext>
                  </a:extLst>
                </a:gridCol>
              </a:tblGrid>
              <a:tr h="196428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TB_ALUNOS_FACULDADE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MATRICULA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CPF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KAUAN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8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2336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Geralmente os relacionamentos são representados pela migração da chave primária de uma tabela para outra, e quando isso acontece, a chave primária pertencente a nova tabela passa a se chamar </a:t>
            </a:r>
            <a:r>
              <a:rPr lang="pt-BR" sz="2400" b="1" dirty="0"/>
              <a:t>chave estrangeira</a:t>
            </a:r>
            <a:r>
              <a:rPr lang="pt-BR" sz="2400" dirty="0"/>
              <a:t>.</a:t>
            </a:r>
          </a:p>
          <a:p>
            <a:r>
              <a:rPr lang="pt-BR" sz="2400" dirty="0"/>
              <a:t>Veja o exemplo ao lado: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AF07DB1-CB3B-3AF5-90D5-D36E210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21516"/>
              </p:ext>
            </p:extLst>
          </p:nvPr>
        </p:nvGraphicFramePr>
        <p:xfrm>
          <a:off x="5413248" y="1913466"/>
          <a:ext cx="5864354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731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120731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  <a:gridCol w="1622892">
                  <a:extLst>
                    <a:ext uri="{9D8B030D-6E8A-4147-A177-3AD203B41FA5}">
                      <a16:colId xmlns:a16="http://schemas.microsoft.com/office/drawing/2014/main" val="2752005517"/>
                    </a:ext>
                  </a:extLst>
                </a:gridCol>
              </a:tblGrid>
              <a:tr h="196428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TB_COLABORADOR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ID_COLABORADOR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ID_DEPARTAMENTO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KAUAN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27E6B4-7D7F-8820-E29C-530629CED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79917"/>
              </p:ext>
            </p:extLst>
          </p:nvPr>
        </p:nvGraphicFramePr>
        <p:xfrm>
          <a:off x="5413248" y="4019974"/>
          <a:ext cx="4584194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097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292097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</a:tblGrid>
              <a:tr h="196428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TB_DEPARTAMENTO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ID_DEPARTAMENTO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RECURSOS HUMANOS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LIMPEZA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74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Outra informação importante sobre a criação de tabelas é que elas podem representar os atributos de forma especializada ou genérica.</a:t>
            </a:r>
          </a:p>
          <a:p>
            <a:r>
              <a:rPr lang="pt-BR" sz="2400" dirty="0"/>
              <a:t>Essa </a:t>
            </a:r>
            <a:r>
              <a:rPr lang="pt-BR" sz="2400" b="1" dirty="0"/>
              <a:t>especialização</a:t>
            </a:r>
            <a:r>
              <a:rPr lang="pt-BR" sz="2400" dirty="0"/>
              <a:t> se trata de informações/dados particulares sobre um conjunto de ocorrências de uma tabela, enquanto a </a:t>
            </a:r>
            <a:r>
              <a:rPr lang="pt-BR" sz="2400" b="1" dirty="0"/>
              <a:t>generalização</a:t>
            </a:r>
            <a:r>
              <a:rPr lang="pt-BR" sz="2400" dirty="0"/>
              <a:t> trata de informações genéricas.</a:t>
            </a:r>
          </a:p>
        </p:txBody>
      </p:sp>
    </p:spTree>
    <p:extLst>
      <p:ext uri="{BB962C8B-B14F-4D97-AF65-F5344CB8AC3E}">
        <p14:creationId xmlns:p14="http://schemas.microsoft.com/office/powerpoint/2010/main" val="15230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Exemplo:</a:t>
            </a:r>
          </a:p>
          <a:p>
            <a:r>
              <a:rPr lang="pt-BR" sz="2400" dirty="0"/>
              <a:t>Em uma tabela clientes, temos os dados de cadastro: CNPJ/CPF, nome, endereço, data de nascimento.</a:t>
            </a:r>
          </a:p>
          <a:p>
            <a:r>
              <a:rPr lang="pt-BR" sz="2400" dirty="0"/>
              <a:t>Mas em alguns casos, alguns podem possuir algumas particularidades: formação ou algum registro profissional (</a:t>
            </a:r>
            <a:r>
              <a:rPr lang="pt-BR" sz="2400" dirty="0" err="1"/>
              <a:t>ex</a:t>
            </a:r>
            <a:r>
              <a:rPr lang="pt-BR" sz="2400" dirty="0"/>
              <a:t>: MTP, CRM...)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322057-5B09-CEB3-2804-7378ABD9E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00642"/>
              </p:ext>
            </p:extLst>
          </p:nvPr>
        </p:nvGraphicFramePr>
        <p:xfrm>
          <a:off x="1276092" y="4116494"/>
          <a:ext cx="100584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790675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6838637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219176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265250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4776246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621634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TB_CLIENTES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1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CNPJ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ENDERECO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NASCIMENTO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FORMAÇÃO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REGISTRO PROFISSIONAL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XXXXXXXX-50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LUCAS AMARO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LOCATELLO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20/02/1996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XXXXXXXX-01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87 É DO 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30/07/2005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7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3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2988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fase final é o </a:t>
            </a:r>
            <a:r>
              <a:rPr lang="pt-BR" sz="2400" b="1" dirty="0"/>
              <a:t>projeto físico</a:t>
            </a:r>
            <a:r>
              <a:rPr lang="pt-BR" sz="2400" dirty="0"/>
              <a:t>, onde podemos ver na imagem as características especificas no SGBD que serão utilizadas na implementação do Banco de Dados.</a:t>
            </a:r>
          </a:p>
          <a:p>
            <a:r>
              <a:rPr lang="pt-BR" sz="2400" dirty="0"/>
              <a:t>Neste projeto está descrito os tipos de dados para cada coluna e há a preocupação com a linguagem de criação das tabelas no Banco de Dados.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23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grpSp>
        <p:nvGrpSpPr>
          <p:cNvPr id="13" name="Group 9060">
            <a:extLst>
              <a:ext uri="{FF2B5EF4-FFF2-40B4-BE49-F238E27FC236}">
                <a16:creationId xmlns:a16="http://schemas.microsoft.com/office/drawing/2014/main" id="{35AD4E43-B81E-27F0-C8D6-431B5CC81570}"/>
              </a:ext>
            </a:extLst>
          </p:cNvPr>
          <p:cNvGrpSpPr/>
          <p:nvPr/>
        </p:nvGrpSpPr>
        <p:grpSpPr>
          <a:xfrm>
            <a:off x="859536" y="1656187"/>
            <a:ext cx="10735056" cy="4212907"/>
            <a:chOff x="0" y="0"/>
            <a:chExt cx="3985589" cy="1567815"/>
          </a:xfrm>
        </p:grpSpPr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A0AADE6C-8189-014D-EB65-FCC4FF38253A}"/>
                </a:ext>
              </a:extLst>
            </p:cNvPr>
            <p:cNvSpPr/>
            <p:nvPr/>
          </p:nvSpPr>
          <p:spPr>
            <a:xfrm>
              <a:off x="91337" y="91440"/>
              <a:ext cx="3894252" cy="1476375"/>
            </a:xfrm>
            <a:custGeom>
              <a:avLst/>
              <a:gdLst/>
              <a:ahLst/>
              <a:cxnLst/>
              <a:rect l="0" t="0" r="0" b="0"/>
              <a:pathLst>
                <a:path w="3894252" h="1476375">
                  <a:moveTo>
                    <a:pt x="108001" y="0"/>
                  </a:moveTo>
                  <a:lnTo>
                    <a:pt x="3786251" y="0"/>
                  </a:lnTo>
                  <a:cubicBezTo>
                    <a:pt x="3894252" y="0"/>
                    <a:pt x="3894252" y="108001"/>
                    <a:pt x="3894252" y="108001"/>
                  </a:cubicBezTo>
                  <a:lnTo>
                    <a:pt x="3894252" y="1368387"/>
                  </a:lnTo>
                  <a:cubicBezTo>
                    <a:pt x="3894252" y="1476375"/>
                    <a:pt x="3786251" y="1476375"/>
                    <a:pt x="3786251" y="1476375"/>
                  </a:cubicBezTo>
                  <a:lnTo>
                    <a:pt x="108001" y="1476375"/>
                  </a:lnTo>
                  <a:cubicBezTo>
                    <a:pt x="0" y="1476375"/>
                    <a:pt x="0" y="1368387"/>
                    <a:pt x="0" y="1368387"/>
                  </a:cubicBezTo>
                  <a:lnTo>
                    <a:pt x="0" y="108001"/>
                  </a:lnTo>
                  <a:cubicBezTo>
                    <a:pt x="0" y="0"/>
                    <a:pt x="108001" y="0"/>
                    <a:pt x="1080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9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dirty="0">
                <a:solidFill>
                  <a:srgbClr val="2F2115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dirty="0">
                <a:solidFill>
                  <a:srgbClr val="2F2115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 processo de construção do BD, do projeto conceitual ao físico, é uma das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responsabilidades do administrador do BD, ou DBA (do inglês </a:t>
              </a:r>
              <a:r>
                <a:rPr lang="pt-BR" sz="2400" i="1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database</a:t>
              </a:r>
              <a:r>
                <a:rPr lang="pt-BR" sz="2400" i="1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  <a:p>
              <a:r>
                <a:rPr lang="pt-BR" sz="2400" i="1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i="1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administrator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). Cabe a ele realizar a interação com os usuários do BD, para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entender quais dados necessitam ser armazenados no SGBD e como eles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serão utilizados. Somente com esse conhecimento será possível projetar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tanto o esquema conceitual quanto o físico (RAMAKRISHNAN; GEHRKE, 2011).</a:t>
              </a:r>
              <a:endParaRPr lang="pt-BR" sz="2400" dirty="0"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9BAED895-E905-7D9C-BD63-760DDFC3D674}"/>
                </a:ext>
              </a:extLst>
            </p:cNvPr>
            <p:cNvSpPr/>
            <p:nvPr/>
          </p:nvSpPr>
          <p:spPr>
            <a:xfrm>
              <a:off x="91337" y="91440"/>
              <a:ext cx="3894252" cy="1476375"/>
            </a:xfrm>
            <a:custGeom>
              <a:avLst/>
              <a:gdLst/>
              <a:ahLst/>
              <a:cxnLst/>
              <a:rect l="0" t="0" r="0" b="0"/>
              <a:pathLst>
                <a:path w="3894252" h="147637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368387"/>
                  </a:lnTo>
                  <a:cubicBezTo>
                    <a:pt x="0" y="1368387"/>
                    <a:pt x="0" y="1476375"/>
                    <a:pt x="108001" y="1476375"/>
                  </a:cubicBezTo>
                  <a:lnTo>
                    <a:pt x="3786251" y="1476375"/>
                  </a:lnTo>
                  <a:cubicBezTo>
                    <a:pt x="3786251" y="1476375"/>
                    <a:pt x="3894252" y="1476375"/>
                    <a:pt x="3894252" y="136838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10146">
              <a:extLst>
                <a:ext uri="{FF2B5EF4-FFF2-40B4-BE49-F238E27FC236}">
                  <a16:creationId xmlns:a16="http://schemas.microsoft.com/office/drawing/2014/main" id="{873EE036-273B-3736-11FC-C54DF1F219F7}"/>
                </a:ext>
              </a:extLst>
            </p:cNvPr>
            <p:cNvSpPr/>
            <p:nvPr/>
          </p:nvSpPr>
          <p:spPr>
            <a:xfrm>
              <a:off x="721307" y="238663"/>
              <a:ext cx="26276" cy="71844"/>
            </a:xfrm>
            <a:custGeom>
              <a:avLst/>
              <a:gdLst/>
              <a:ahLst/>
              <a:cxnLst/>
              <a:rect l="0" t="0" r="0" b="0"/>
              <a:pathLst>
                <a:path w="26276" h="71844">
                  <a:moveTo>
                    <a:pt x="0" y="0"/>
                  </a:moveTo>
                  <a:lnTo>
                    <a:pt x="26276" y="0"/>
                  </a:lnTo>
                  <a:lnTo>
                    <a:pt x="26276" y="71844"/>
                  </a:lnTo>
                  <a:lnTo>
                    <a:pt x="0" y="718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418">
              <a:extLst>
                <a:ext uri="{FF2B5EF4-FFF2-40B4-BE49-F238E27FC236}">
                  <a16:creationId xmlns:a16="http://schemas.microsoft.com/office/drawing/2014/main" id="{8A37FDE0-6174-59FE-D96B-C4FD6623C10C}"/>
                </a:ext>
              </a:extLst>
            </p:cNvPr>
            <p:cNvSpPr/>
            <p:nvPr/>
          </p:nvSpPr>
          <p:spPr>
            <a:xfrm>
              <a:off x="760740" y="237063"/>
              <a:ext cx="38398" cy="75057"/>
            </a:xfrm>
            <a:custGeom>
              <a:avLst/>
              <a:gdLst/>
              <a:ahLst/>
              <a:cxnLst/>
              <a:rect l="0" t="0" r="0" b="0"/>
              <a:pathLst>
                <a:path w="38398" h="75057">
                  <a:moveTo>
                    <a:pt x="31382" y="0"/>
                  </a:moveTo>
                  <a:lnTo>
                    <a:pt x="38398" y="1290"/>
                  </a:lnTo>
                  <a:lnTo>
                    <a:pt x="38398" y="20954"/>
                  </a:lnTo>
                  <a:lnTo>
                    <a:pt x="29831" y="25309"/>
                  </a:lnTo>
                  <a:cubicBezTo>
                    <a:pt x="27730" y="28359"/>
                    <a:pt x="26708" y="32633"/>
                    <a:pt x="26708" y="37528"/>
                  </a:cubicBezTo>
                  <a:cubicBezTo>
                    <a:pt x="26708" y="43009"/>
                    <a:pt x="28057" y="47244"/>
                    <a:pt x="30302" y="50109"/>
                  </a:cubicBezTo>
                  <a:lnTo>
                    <a:pt x="38398" y="54047"/>
                  </a:lnTo>
                  <a:lnTo>
                    <a:pt x="38398" y="73246"/>
                  </a:lnTo>
                  <a:lnTo>
                    <a:pt x="29477" y="75057"/>
                  </a:lnTo>
                  <a:cubicBezTo>
                    <a:pt x="14440" y="75057"/>
                    <a:pt x="0" y="61620"/>
                    <a:pt x="0" y="38405"/>
                  </a:cubicBezTo>
                  <a:cubicBezTo>
                    <a:pt x="0" y="13132"/>
                    <a:pt x="15900" y="0"/>
                    <a:pt x="3138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419">
              <a:extLst>
                <a:ext uri="{FF2B5EF4-FFF2-40B4-BE49-F238E27FC236}">
                  <a16:creationId xmlns:a16="http://schemas.microsoft.com/office/drawing/2014/main" id="{06125482-01B3-C342-621F-D55D53680664}"/>
                </a:ext>
              </a:extLst>
            </p:cNvPr>
            <p:cNvSpPr/>
            <p:nvPr/>
          </p:nvSpPr>
          <p:spPr>
            <a:xfrm>
              <a:off x="645196" y="212082"/>
              <a:ext cx="63221" cy="98425"/>
            </a:xfrm>
            <a:custGeom>
              <a:avLst/>
              <a:gdLst/>
              <a:ahLst/>
              <a:cxnLst/>
              <a:rect l="0" t="0" r="0" b="0"/>
              <a:pathLst>
                <a:path w="63221" h="98425">
                  <a:moveTo>
                    <a:pt x="0" y="0"/>
                  </a:moveTo>
                  <a:lnTo>
                    <a:pt x="63221" y="0"/>
                  </a:lnTo>
                  <a:lnTo>
                    <a:pt x="63221" y="21463"/>
                  </a:lnTo>
                  <a:lnTo>
                    <a:pt x="26416" y="21463"/>
                  </a:lnTo>
                  <a:lnTo>
                    <a:pt x="26416" y="39725"/>
                  </a:lnTo>
                  <a:lnTo>
                    <a:pt x="61036" y="39725"/>
                  </a:lnTo>
                  <a:lnTo>
                    <a:pt x="61036" y="61036"/>
                  </a:lnTo>
                  <a:lnTo>
                    <a:pt x="26416" y="61036"/>
                  </a:lnTo>
                  <a:lnTo>
                    <a:pt x="26416" y="98425"/>
                  </a:lnTo>
                  <a:lnTo>
                    <a:pt x="0" y="9842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420">
              <a:extLst>
                <a:ext uri="{FF2B5EF4-FFF2-40B4-BE49-F238E27FC236}">
                  <a16:creationId xmlns:a16="http://schemas.microsoft.com/office/drawing/2014/main" id="{D39B2A30-DB68-B54F-A327-C2E2AE0C57A1}"/>
                </a:ext>
              </a:extLst>
            </p:cNvPr>
            <p:cNvSpPr/>
            <p:nvPr/>
          </p:nvSpPr>
          <p:spPr>
            <a:xfrm>
              <a:off x="721027" y="206393"/>
              <a:ext cx="26848" cy="24955"/>
            </a:xfrm>
            <a:custGeom>
              <a:avLst/>
              <a:gdLst/>
              <a:ahLst/>
              <a:cxnLst/>
              <a:rect l="0" t="0" r="0" b="0"/>
              <a:pathLst>
                <a:path w="26848" h="24955">
                  <a:moveTo>
                    <a:pt x="13424" y="0"/>
                  </a:moveTo>
                  <a:cubicBezTo>
                    <a:pt x="21603" y="0"/>
                    <a:pt x="26708" y="5258"/>
                    <a:pt x="26848" y="12408"/>
                  </a:cubicBezTo>
                  <a:cubicBezTo>
                    <a:pt x="26848" y="19405"/>
                    <a:pt x="21603" y="24955"/>
                    <a:pt x="13284" y="24955"/>
                  </a:cubicBezTo>
                  <a:cubicBezTo>
                    <a:pt x="5105" y="24955"/>
                    <a:pt x="0" y="19405"/>
                    <a:pt x="0" y="12408"/>
                  </a:cubicBezTo>
                  <a:cubicBezTo>
                    <a:pt x="0" y="5258"/>
                    <a:pt x="5245" y="0"/>
                    <a:pt x="134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421">
              <a:extLst>
                <a:ext uri="{FF2B5EF4-FFF2-40B4-BE49-F238E27FC236}">
                  <a16:creationId xmlns:a16="http://schemas.microsoft.com/office/drawing/2014/main" id="{5A9646DC-5D91-615E-6487-F0DC25351701}"/>
                </a:ext>
              </a:extLst>
            </p:cNvPr>
            <p:cNvSpPr/>
            <p:nvPr/>
          </p:nvSpPr>
          <p:spPr>
            <a:xfrm>
              <a:off x="853577" y="238663"/>
              <a:ext cx="71539" cy="73457"/>
            </a:xfrm>
            <a:custGeom>
              <a:avLst/>
              <a:gdLst/>
              <a:ahLst/>
              <a:cxnLst/>
              <a:rect l="0" t="0" r="0" b="0"/>
              <a:pathLst>
                <a:path w="71539" h="73457">
                  <a:moveTo>
                    <a:pt x="0" y="0"/>
                  </a:moveTo>
                  <a:lnTo>
                    <a:pt x="26264" y="0"/>
                  </a:lnTo>
                  <a:lnTo>
                    <a:pt x="26264" y="38126"/>
                  </a:lnTo>
                  <a:cubicBezTo>
                    <a:pt x="26264" y="47320"/>
                    <a:pt x="29337" y="52286"/>
                    <a:pt x="35484" y="52286"/>
                  </a:cubicBezTo>
                  <a:cubicBezTo>
                    <a:pt x="40450" y="52286"/>
                    <a:pt x="42939" y="48933"/>
                    <a:pt x="43955" y="46152"/>
                  </a:cubicBezTo>
                  <a:cubicBezTo>
                    <a:pt x="44539" y="45136"/>
                    <a:pt x="44691" y="43815"/>
                    <a:pt x="44691" y="42355"/>
                  </a:cubicBezTo>
                  <a:lnTo>
                    <a:pt x="44691" y="0"/>
                  </a:lnTo>
                  <a:lnTo>
                    <a:pt x="70955" y="0"/>
                  </a:lnTo>
                  <a:lnTo>
                    <a:pt x="70955" y="47320"/>
                  </a:lnTo>
                  <a:cubicBezTo>
                    <a:pt x="70955" y="57531"/>
                    <a:pt x="71247" y="65710"/>
                    <a:pt x="71539" y="71844"/>
                  </a:cubicBezTo>
                  <a:lnTo>
                    <a:pt x="48920" y="71844"/>
                  </a:lnTo>
                  <a:lnTo>
                    <a:pt x="47752" y="62357"/>
                  </a:lnTo>
                  <a:lnTo>
                    <a:pt x="47168" y="62357"/>
                  </a:lnTo>
                  <a:cubicBezTo>
                    <a:pt x="44539" y="66307"/>
                    <a:pt x="38252" y="73457"/>
                    <a:pt x="25400" y="73457"/>
                  </a:cubicBezTo>
                  <a:cubicBezTo>
                    <a:pt x="9335" y="73457"/>
                    <a:pt x="0" y="63094"/>
                    <a:pt x="0" y="4235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422">
              <a:extLst>
                <a:ext uri="{FF2B5EF4-FFF2-40B4-BE49-F238E27FC236}">
                  <a16:creationId xmlns:a16="http://schemas.microsoft.com/office/drawing/2014/main" id="{E4E41D30-3872-1658-8BD4-BCB4D6423662}"/>
                </a:ext>
              </a:extLst>
            </p:cNvPr>
            <p:cNvSpPr/>
            <p:nvPr/>
          </p:nvSpPr>
          <p:spPr>
            <a:xfrm>
              <a:off x="799139" y="238354"/>
              <a:ext cx="38551" cy="101072"/>
            </a:xfrm>
            <a:custGeom>
              <a:avLst/>
              <a:gdLst/>
              <a:ahLst/>
              <a:cxnLst/>
              <a:rect l="0" t="0" r="0" b="0"/>
              <a:pathLst>
                <a:path w="38551" h="101072">
                  <a:moveTo>
                    <a:pt x="0" y="0"/>
                  </a:moveTo>
                  <a:lnTo>
                    <a:pt x="4086" y="751"/>
                  </a:lnTo>
                  <a:cubicBezTo>
                    <a:pt x="7264" y="2174"/>
                    <a:pt x="9931" y="4399"/>
                    <a:pt x="12122" y="7612"/>
                  </a:cubicBezTo>
                  <a:lnTo>
                    <a:pt x="12414" y="7752"/>
                  </a:lnTo>
                  <a:lnTo>
                    <a:pt x="12998" y="310"/>
                  </a:lnTo>
                  <a:lnTo>
                    <a:pt x="38551" y="310"/>
                  </a:lnTo>
                  <a:cubicBezTo>
                    <a:pt x="38259" y="7752"/>
                    <a:pt x="37967" y="15194"/>
                    <a:pt x="37967" y="22649"/>
                  </a:cubicBezTo>
                  <a:lnTo>
                    <a:pt x="37967" y="101072"/>
                  </a:lnTo>
                  <a:lnTo>
                    <a:pt x="11690" y="101072"/>
                  </a:lnTo>
                  <a:lnTo>
                    <a:pt x="11690" y="63988"/>
                  </a:lnTo>
                  <a:lnTo>
                    <a:pt x="11398" y="63988"/>
                  </a:lnTo>
                  <a:cubicBezTo>
                    <a:pt x="9061" y="67340"/>
                    <a:pt x="6175" y="69785"/>
                    <a:pt x="2777" y="71392"/>
                  </a:cubicBezTo>
                  <a:lnTo>
                    <a:pt x="0" y="71956"/>
                  </a:lnTo>
                  <a:lnTo>
                    <a:pt x="0" y="52757"/>
                  </a:lnTo>
                  <a:lnTo>
                    <a:pt x="870" y="53180"/>
                  </a:lnTo>
                  <a:cubicBezTo>
                    <a:pt x="6280" y="53180"/>
                    <a:pt x="10370" y="49243"/>
                    <a:pt x="11246" y="44709"/>
                  </a:cubicBezTo>
                  <a:cubicBezTo>
                    <a:pt x="11690" y="43401"/>
                    <a:pt x="11690" y="41788"/>
                    <a:pt x="11690" y="40467"/>
                  </a:cubicBezTo>
                  <a:lnTo>
                    <a:pt x="11690" y="30980"/>
                  </a:lnTo>
                  <a:cubicBezTo>
                    <a:pt x="11690" y="29952"/>
                    <a:pt x="11690" y="28923"/>
                    <a:pt x="11398" y="28047"/>
                  </a:cubicBezTo>
                  <a:cubicBezTo>
                    <a:pt x="10522" y="23233"/>
                    <a:pt x="6572" y="19144"/>
                    <a:pt x="1022" y="19144"/>
                  </a:cubicBezTo>
                  <a:lnTo>
                    <a:pt x="0" y="196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423">
              <a:extLst>
                <a:ext uri="{FF2B5EF4-FFF2-40B4-BE49-F238E27FC236}">
                  <a16:creationId xmlns:a16="http://schemas.microsoft.com/office/drawing/2014/main" id="{91202C5D-E9F1-10EC-10C7-CB5EF96C95B7}"/>
                </a:ext>
              </a:extLst>
            </p:cNvPr>
            <p:cNvSpPr/>
            <p:nvPr/>
          </p:nvSpPr>
          <p:spPr>
            <a:xfrm>
              <a:off x="937562" y="237452"/>
              <a:ext cx="35414" cy="74039"/>
            </a:xfrm>
            <a:custGeom>
              <a:avLst/>
              <a:gdLst/>
              <a:ahLst/>
              <a:cxnLst/>
              <a:rect l="0" t="0" r="0" b="0"/>
              <a:pathLst>
                <a:path w="35414" h="74039">
                  <a:moveTo>
                    <a:pt x="35414" y="0"/>
                  </a:moveTo>
                  <a:lnTo>
                    <a:pt x="35414" y="17088"/>
                  </a:lnTo>
                  <a:lnTo>
                    <a:pt x="27559" y="20981"/>
                  </a:lnTo>
                  <a:cubicBezTo>
                    <a:pt x="25768" y="23338"/>
                    <a:pt x="24892" y="26262"/>
                    <a:pt x="24676" y="28529"/>
                  </a:cubicBezTo>
                  <a:lnTo>
                    <a:pt x="35414" y="28529"/>
                  </a:lnTo>
                  <a:lnTo>
                    <a:pt x="35414" y="46335"/>
                  </a:lnTo>
                  <a:lnTo>
                    <a:pt x="24968" y="46335"/>
                  </a:lnTo>
                  <a:cubicBezTo>
                    <a:pt x="25406" y="49186"/>
                    <a:pt x="27708" y="51415"/>
                    <a:pt x="31052" y="52931"/>
                  </a:cubicBezTo>
                  <a:lnTo>
                    <a:pt x="35414" y="53751"/>
                  </a:lnTo>
                  <a:lnTo>
                    <a:pt x="35414" y="74039"/>
                  </a:lnTo>
                  <a:lnTo>
                    <a:pt x="22739" y="72124"/>
                  </a:lnTo>
                  <a:cubicBezTo>
                    <a:pt x="8051" y="67115"/>
                    <a:pt x="0" y="54961"/>
                    <a:pt x="0" y="37864"/>
                  </a:cubicBezTo>
                  <a:cubicBezTo>
                    <a:pt x="0" y="25272"/>
                    <a:pt x="6079" y="10051"/>
                    <a:pt x="20269" y="3228"/>
                  </a:cubicBezTo>
                  <a:lnTo>
                    <a:pt x="354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424">
              <a:extLst>
                <a:ext uri="{FF2B5EF4-FFF2-40B4-BE49-F238E27FC236}">
                  <a16:creationId xmlns:a16="http://schemas.microsoft.com/office/drawing/2014/main" id="{DE5C010E-F966-3957-60ED-341D6D64FFA2}"/>
                </a:ext>
              </a:extLst>
            </p:cNvPr>
            <p:cNvSpPr/>
            <p:nvPr/>
          </p:nvSpPr>
          <p:spPr>
            <a:xfrm>
              <a:off x="972976" y="289933"/>
              <a:ext cx="31032" cy="22187"/>
            </a:xfrm>
            <a:custGeom>
              <a:avLst/>
              <a:gdLst/>
              <a:ahLst/>
              <a:cxnLst/>
              <a:rect l="0" t="0" r="0" b="0"/>
              <a:pathLst>
                <a:path w="31032" h="22187">
                  <a:moveTo>
                    <a:pt x="27667" y="0"/>
                  </a:moveTo>
                  <a:lnTo>
                    <a:pt x="31032" y="17513"/>
                  </a:lnTo>
                  <a:cubicBezTo>
                    <a:pt x="22422" y="21018"/>
                    <a:pt x="13075" y="22187"/>
                    <a:pt x="4172" y="22187"/>
                  </a:cubicBezTo>
                  <a:lnTo>
                    <a:pt x="0" y="21557"/>
                  </a:lnTo>
                  <a:lnTo>
                    <a:pt x="0" y="1270"/>
                  </a:lnTo>
                  <a:lnTo>
                    <a:pt x="7969" y="2768"/>
                  </a:lnTo>
                  <a:cubicBezTo>
                    <a:pt x="14827" y="2768"/>
                    <a:pt x="21253" y="2044"/>
                    <a:pt x="2766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425">
              <a:extLst>
                <a:ext uri="{FF2B5EF4-FFF2-40B4-BE49-F238E27FC236}">
                  <a16:creationId xmlns:a16="http://schemas.microsoft.com/office/drawing/2014/main" id="{95F14B97-8780-03EA-2326-4D63FEE53754}"/>
                </a:ext>
              </a:extLst>
            </p:cNvPr>
            <p:cNvSpPr/>
            <p:nvPr/>
          </p:nvSpPr>
          <p:spPr>
            <a:xfrm>
              <a:off x="1044623" y="263301"/>
              <a:ext cx="34087" cy="48820"/>
            </a:xfrm>
            <a:custGeom>
              <a:avLst/>
              <a:gdLst/>
              <a:ahLst/>
              <a:cxnLst/>
              <a:rect l="0" t="0" r="0" b="0"/>
              <a:pathLst>
                <a:path w="34087" h="48820">
                  <a:moveTo>
                    <a:pt x="34087" y="0"/>
                  </a:moveTo>
                  <a:lnTo>
                    <a:pt x="34087" y="15921"/>
                  </a:lnTo>
                  <a:lnTo>
                    <a:pt x="30086" y="16668"/>
                  </a:lnTo>
                  <a:cubicBezTo>
                    <a:pt x="27216" y="18219"/>
                    <a:pt x="25679" y="20556"/>
                    <a:pt x="25679" y="23699"/>
                  </a:cubicBezTo>
                  <a:cubicBezTo>
                    <a:pt x="25679" y="28233"/>
                    <a:pt x="28753" y="30570"/>
                    <a:pt x="33134" y="30570"/>
                  </a:cubicBezTo>
                  <a:lnTo>
                    <a:pt x="34087" y="29879"/>
                  </a:lnTo>
                  <a:lnTo>
                    <a:pt x="34087" y="47100"/>
                  </a:lnTo>
                  <a:lnTo>
                    <a:pt x="23635" y="48820"/>
                  </a:lnTo>
                  <a:cubicBezTo>
                    <a:pt x="9042" y="48820"/>
                    <a:pt x="0" y="38152"/>
                    <a:pt x="0" y="26176"/>
                  </a:cubicBezTo>
                  <a:cubicBezTo>
                    <a:pt x="0" y="16543"/>
                    <a:pt x="4305" y="9608"/>
                    <a:pt x="11660" y="5065"/>
                  </a:cubicBezTo>
                  <a:lnTo>
                    <a:pt x="3408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426">
              <a:extLst>
                <a:ext uri="{FF2B5EF4-FFF2-40B4-BE49-F238E27FC236}">
                  <a16:creationId xmlns:a16="http://schemas.microsoft.com/office/drawing/2014/main" id="{F8D13B19-B74F-CDE0-054F-94F825B18E17}"/>
                </a:ext>
              </a:extLst>
            </p:cNvPr>
            <p:cNvSpPr/>
            <p:nvPr/>
          </p:nvSpPr>
          <p:spPr>
            <a:xfrm>
              <a:off x="1049576" y="237146"/>
              <a:ext cx="29134" cy="23133"/>
            </a:xfrm>
            <a:custGeom>
              <a:avLst/>
              <a:gdLst/>
              <a:ahLst/>
              <a:cxnLst/>
              <a:rect l="0" t="0" r="0" b="0"/>
              <a:pathLst>
                <a:path w="29134" h="23133">
                  <a:moveTo>
                    <a:pt x="29134" y="0"/>
                  </a:moveTo>
                  <a:lnTo>
                    <a:pt x="29134" y="18586"/>
                  </a:lnTo>
                  <a:lnTo>
                    <a:pt x="24968" y="17711"/>
                  </a:lnTo>
                  <a:cubicBezTo>
                    <a:pt x="17374" y="17711"/>
                    <a:pt x="9347" y="20352"/>
                    <a:pt x="4674" y="23133"/>
                  </a:cubicBezTo>
                  <a:lnTo>
                    <a:pt x="0" y="6331"/>
                  </a:lnTo>
                  <a:cubicBezTo>
                    <a:pt x="2337" y="5169"/>
                    <a:pt x="6061" y="3566"/>
                    <a:pt x="11063" y="2253"/>
                  </a:cubicBezTo>
                  <a:lnTo>
                    <a:pt x="291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427">
              <a:extLst>
                <a:ext uri="{FF2B5EF4-FFF2-40B4-BE49-F238E27FC236}">
                  <a16:creationId xmlns:a16="http://schemas.microsoft.com/office/drawing/2014/main" id="{DCFD0048-FE11-98E3-F332-6D6EEC18F0E5}"/>
                </a:ext>
              </a:extLst>
            </p:cNvPr>
            <p:cNvSpPr/>
            <p:nvPr/>
          </p:nvSpPr>
          <p:spPr>
            <a:xfrm>
              <a:off x="972976" y="237063"/>
              <a:ext cx="34969" cy="46723"/>
            </a:xfrm>
            <a:custGeom>
              <a:avLst/>
              <a:gdLst/>
              <a:ahLst/>
              <a:cxnLst/>
              <a:rect l="0" t="0" r="0" b="0"/>
              <a:pathLst>
                <a:path w="34969" h="46723">
                  <a:moveTo>
                    <a:pt x="1822" y="0"/>
                  </a:moveTo>
                  <a:cubicBezTo>
                    <a:pt x="25051" y="0"/>
                    <a:pt x="34969" y="17069"/>
                    <a:pt x="34969" y="36792"/>
                  </a:cubicBezTo>
                  <a:cubicBezTo>
                    <a:pt x="34969" y="41173"/>
                    <a:pt x="34385" y="44971"/>
                    <a:pt x="33953" y="46723"/>
                  </a:cubicBezTo>
                  <a:lnTo>
                    <a:pt x="0" y="46723"/>
                  </a:lnTo>
                  <a:lnTo>
                    <a:pt x="0" y="28918"/>
                  </a:lnTo>
                  <a:lnTo>
                    <a:pt x="10738" y="28918"/>
                  </a:lnTo>
                  <a:cubicBezTo>
                    <a:pt x="10738" y="24816"/>
                    <a:pt x="8846" y="17221"/>
                    <a:pt x="514" y="17221"/>
                  </a:cubicBezTo>
                  <a:lnTo>
                    <a:pt x="0" y="17476"/>
                  </a:lnTo>
                  <a:lnTo>
                    <a:pt x="0" y="388"/>
                  </a:lnTo>
                  <a:lnTo>
                    <a:pt x="182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428">
              <a:extLst>
                <a:ext uri="{FF2B5EF4-FFF2-40B4-BE49-F238E27FC236}">
                  <a16:creationId xmlns:a16="http://schemas.microsoft.com/office/drawing/2014/main" id="{B2B44603-DA56-9995-5D27-806B9EA9D952}"/>
                </a:ext>
              </a:extLst>
            </p:cNvPr>
            <p:cNvSpPr/>
            <p:nvPr/>
          </p:nvSpPr>
          <p:spPr>
            <a:xfrm>
              <a:off x="1181072" y="237453"/>
              <a:ext cx="35408" cy="74038"/>
            </a:xfrm>
            <a:custGeom>
              <a:avLst/>
              <a:gdLst/>
              <a:ahLst/>
              <a:cxnLst/>
              <a:rect l="0" t="0" r="0" b="0"/>
              <a:pathLst>
                <a:path w="35408" h="74038">
                  <a:moveTo>
                    <a:pt x="35408" y="0"/>
                  </a:moveTo>
                  <a:lnTo>
                    <a:pt x="35408" y="17083"/>
                  </a:lnTo>
                  <a:lnTo>
                    <a:pt x="27551" y="20980"/>
                  </a:lnTo>
                  <a:cubicBezTo>
                    <a:pt x="25762" y="23337"/>
                    <a:pt x="24886" y="26261"/>
                    <a:pt x="24663" y="28528"/>
                  </a:cubicBezTo>
                  <a:lnTo>
                    <a:pt x="35408" y="28528"/>
                  </a:lnTo>
                  <a:lnTo>
                    <a:pt x="35408" y="46334"/>
                  </a:lnTo>
                  <a:lnTo>
                    <a:pt x="24955" y="46334"/>
                  </a:lnTo>
                  <a:cubicBezTo>
                    <a:pt x="25394" y="49185"/>
                    <a:pt x="27695" y="51414"/>
                    <a:pt x="31039" y="52930"/>
                  </a:cubicBezTo>
                  <a:lnTo>
                    <a:pt x="35408" y="53751"/>
                  </a:lnTo>
                  <a:lnTo>
                    <a:pt x="35408" y="74038"/>
                  </a:lnTo>
                  <a:lnTo>
                    <a:pt x="22728" y="72122"/>
                  </a:lnTo>
                  <a:cubicBezTo>
                    <a:pt x="8044" y="67114"/>
                    <a:pt x="0" y="54960"/>
                    <a:pt x="0" y="37863"/>
                  </a:cubicBezTo>
                  <a:cubicBezTo>
                    <a:pt x="0" y="25271"/>
                    <a:pt x="6072" y="10050"/>
                    <a:pt x="20263" y="3227"/>
                  </a:cubicBezTo>
                  <a:lnTo>
                    <a:pt x="354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429">
              <a:extLst>
                <a:ext uri="{FF2B5EF4-FFF2-40B4-BE49-F238E27FC236}">
                  <a16:creationId xmlns:a16="http://schemas.microsoft.com/office/drawing/2014/main" id="{54AF15C3-8D3B-6AC5-E5A7-9F28AF1B5B6C}"/>
                </a:ext>
              </a:extLst>
            </p:cNvPr>
            <p:cNvSpPr/>
            <p:nvPr/>
          </p:nvSpPr>
          <p:spPr>
            <a:xfrm>
              <a:off x="1078710" y="237063"/>
              <a:ext cx="35115" cy="73444"/>
            </a:xfrm>
            <a:custGeom>
              <a:avLst/>
              <a:gdLst/>
              <a:ahLst/>
              <a:cxnLst/>
              <a:rect l="0" t="0" r="0" b="0"/>
              <a:pathLst>
                <a:path w="35115" h="73444">
                  <a:moveTo>
                    <a:pt x="660" y="0"/>
                  </a:moveTo>
                  <a:cubicBezTo>
                    <a:pt x="25336" y="0"/>
                    <a:pt x="33947" y="13716"/>
                    <a:pt x="33947" y="31686"/>
                  </a:cubicBezTo>
                  <a:lnTo>
                    <a:pt x="33947" y="55918"/>
                  </a:lnTo>
                  <a:cubicBezTo>
                    <a:pt x="33947" y="63081"/>
                    <a:pt x="34239" y="69799"/>
                    <a:pt x="35115" y="73444"/>
                  </a:cubicBezTo>
                  <a:lnTo>
                    <a:pt x="11481" y="73444"/>
                  </a:lnTo>
                  <a:lnTo>
                    <a:pt x="10020" y="67170"/>
                  </a:lnTo>
                  <a:lnTo>
                    <a:pt x="9576" y="67170"/>
                  </a:lnTo>
                  <a:cubicBezTo>
                    <a:pt x="7017" y="70015"/>
                    <a:pt x="3946" y="71987"/>
                    <a:pt x="548" y="73247"/>
                  </a:cubicBezTo>
                  <a:lnTo>
                    <a:pt x="0" y="73337"/>
                  </a:lnTo>
                  <a:lnTo>
                    <a:pt x="0" y="56116"/>
                  </a:lnTo>
                  <a:lnTo>
                    <a:pt x="8115" y="50228"/>
                  </a:lnTo>
                  <a:cubicBezTo>
                    <a:pt x="8407" y="49060"/>
                    <a:pt x="8407" y="47752"/>
                    <a:pt x="8407" y="46431"/>
                  </a:cubicBezTo>
                  <a:lnTo>
                    <a:pt x="8407" y="40589"/>
                  </a:lnTo>
                  <a:lnTo>
                    <a:pt x="0" y="42158"/>
                  </a:lnTo>
                  <a:lnTo>
                    <a:pt x="0" y="26237"/>
                  </a:lnTo>
                  <a:lnTo>
                    <a:pt x="7531" y="24536"/>
                  </a:lnTo>
                  <a:lnTo>
                    <a:pt x="7531" y="23952"/>
                  </a:lnTo>
                  <a:cubicBezTo>
                    <a:pt x="7531" y="22485"/>
                    <a:pt x="6985" y="20946"/>
                    <a:pt x="5250" y="19772"/>
                  </a:cubicBezTo>
                  <a:lnTo>
                    <a:pt x="0" y="18669"/>
                  </a:lnTo>
                  <a:lnTo>
                    <a:pt x="0" y="82"/>
                  </a:lnTo>
                  <a:lnTo>
                    <a:pt x="6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430">
              <a:extLst>
                <a:ext uri="{FF2B5EF4-FFF2-40B4-BE49-F238E27FC236}">
                  <a16:creationId xmlns:a16="http://schemas.microsoft.com/office/drawing/2014/main" id="{C3B0615B-DC69-D59E-E9CE-3E8E1599BEE8}"/>
                </a:ext>
              </a:extLst>
            </p:cNvPr>
            <p:cNvSpPr/>
            <p:nvPr/>
          </p:nvSpPr>
          <p:spPr>
            <a:xfrm>
              <a:off x="1122538" y="218217"/>
              <a:ext cx="49492" cy="93904"/>
            </a:xfrm>
            <a:custGeom>
              <a:avLst/>
              <a:gdLst/>
              <a:ahLst/>
              <a:cxnLst/>
              <a:rect l="0" t="0" r="0" b="0"/>
              <a:pathLst>
                <a:path w="49492" h="93904">
                  <a:moveTo>
                    <a:pt x="34595" y="0"/>
                  </a:moveTo>
                  <a:lnTo>
                    <a:pt x="34595" y="20447"/>
                  </a:lnTo>
                  <a:lnTo>
                    <a:pt x="49492" y="20447"/>
                  </a:lnTo>
                  <a:lnTo>
                    <a:pt x="49492" y="39713"/>
                  </a:lnTo>
                  <a:lnTo>
                    <a:pt x="34595" y="39713"/>
                  </a:lnTo>
                  <a:lnTo>
                    <a:pt x="34595" y="60312"/>
                  </a:lnTo>
                  <a:cubicBezTo>
                    <a:pt x="34595" y="68936"/>
                    <a:pt x="36639" y="72441"/>
                    <a:pt x="42913" y="72441"/>
                  </a:cubicBezTo>
                  <a:cubicBezTo>
                    <a:pt x="45987" y="72441"/>
                    <a:pt x="47003" y="72441"/>
                    <a:pt x="49200" y="71856"/>
                  </a:cubicBezTo>
                  <a:lnTo>
                    <a:pt x="49200" y="91859"/>
                  </a:lnTo>
                  <a:cubicBezTo>
                    <a:pt x="46126" y="92875"/>
                    <a:pt x="40284" y="93904"/>
                    <a:pt x="33566" y="93904"/>
                  </a:cubicBezTo>
                  <a:cubicBezTo>
                    <a:pt x="25832" y="93904"/>
                    <a:pt x="19418" y="91122"/>
                    <a:pt x="15621" y="87325"/>
                  </a:cubicBezTo>
                  <a:cubicBezTo>
                    <a:pt x="11239" y="82944"/>
                    <a:pt x="8903" y="75793"/>
                    <a:pt x="8903" y="64834"/>
                  </a:cubicBezTo>
                  <a:lnTo>
                    <a:pt x="8903" y="39713"/>
                  </a:lnTo>
                  <a:lnTo>
                    <a:pt x="0" y="39713"/>
                  </a:lnTo>
                  <a:lnTo>
                    <a:pt x="0" y="20447"/>
                  </a:lnTo>
                  <a:lnTo>
                    <a:pt x="8903" y="20447"/>
                  </a:lnTo>
                  <a:lnTo>
                    <a:pt x="8903" y="6871"/>
                  </a:lnTo>
                  <a:lnTo>
                    <a:pt x="345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431">
              <a:extLst>
                <a:ext uri="{FF2B5EF4-FFF2-40B4-BE49-F238E27FC236}">
                  <a16:creationId xmlns:a16="http://schemas.microsoft.com/office/drawing/2014/main" id="{5B94FFEE-C3E1-D465-DB4C-D15F30FB6EC9}"/>
                </a:ext>
              </a:extLst>
            </p:cNvPr>
            <p:cNvSpPr/>
            <p:nvPr/>
          </p:nvSpPr>
          <p:spPr>
            <a:xfrm>
              <a:off x="1216480" y="289933"/>
              <a:ext cx="31026" cy="22187"/>
            </a:xfrm>
            <a:custGeom>
              <a:avLst/>
              <a:gdLst/>
              <a:ahLst/>
              <a:cxnLst/>
              <a:rect l="0" t="0" r="0" b="0"/>
              <a:pathLst>
                <a:path w="31026" h="22187">
                  <a:moveTo>
                    <a:pt x="27673" y="0"/>
                  </a:moveTo>
                  <a:lnTo>
                    <a:pt x="31026" y="17513"/>
                  </a:lnTo>
                  <a:cubicBezTo>
                    <a:pt x="22415" y="21018"/>
                    <a:pt x="13081" y="22187"/>
                    <a:pt x="4165" y="22187"/>
                  </a:cubicBezTo>
                  <a:lnTo>
                    <a:pt x="0" y="21558"/>
                  </a:lnTo>
                  <a:lnTo>
                    <a:pt x="0" y="1271"/>
                  </a:lnTo>
                  <a:lnTo>
                    <a:pt x="7963" y="2768"/>
                  </a:lnTo>
                  <a:cubicBezTo>
                    <a:pt x="14834" y="2768"/>
                    <a:pt x="21247" y="2044"/>
                    <a:pt x="276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432">
              <a:extLst>
                <a:ext uri="{FF2B5EF4-FFF2-40B4-BE49-F238E27FC236}">
                  <a16:creationId xmlns:a16="http://schemas.microsoft.com/office/drawing/2014/main" id="{AFD99A5C-329A-2282-1DFA-F612474718CB}"/>
                </a:ext>
              </a:extLst>
            </p:cNvPr>
            <p:cNvSpPr/>
            <p:nvPr/>
          </p:nvSpPr>
          <p:spPr>
            <a:xfrm>
              <a:off x="1403881" y="237244"/>
              <a:ext cx="38481" cy="74877"/>
            </a:xfrm>
            <a:custGeom>
              <a:avLst/>
              <a:gdLst/>
              <a:ahLst/>
              <a:cxnLst/>
              <a:rect l="0" t="0" r="0" b="0"/>
              <a:pathLst>
                <a:path w="38481" h="74877">
                  <a:moveTo>
                    <a:pt x="38481" y="0"/>
                  </a:moveTo>
                  <a:lnTo>
                    <a:pt x="38481" y="18492"/>
                  </a:lnTo>
                  <a:lnTo>
                    <a:pt x="29691" y="24286"/>
                  </a:lnTo>
                  <a:cubicBezTo>
                    <a:pt x="27883" y="27849"/>
                    <a:pt x="27153" y="32598"/>
                    <a:pt x="27153" y="37348"/>
                  </a:cubicBezTo>
                  <a:cubicBezTo>
                    <a:pt x="27153" y="42682"/>
                    <a:pt x="28029" y="47429"/>
                    <a:pt x="29929" y="50842"/>
                  </a:cubicBezTo>
                  <a:lnTo>
                    <a:pt x="38481" y="56108"/>
                  </a:lnTo>
                  <a:lnTo>
                    <a:pt x="38481" y="74819"/>
                  </a:lnTo>
                  <a:lnTo>
                    <a:pt x="38113" y="74877"/>
                  </a:lnTo>
                  <a:cubicBezTo>
                    <a:pt x="16637" y="74877"/>
                    <a:pt x="0" y="61161"/>
                    <a:pt x="0" y="37780"/>
                  </a:cubicBezTo>
                  <a:cubicBezTo>
                    <a:pt x="0" y="20692"/>
                    <a:pt x="8458" y="7883"/>
                    <a:pt x="23039" y="2547"/>
                  </a:cubicBezTo>
                  <a:lnTo>
                    <a:pt x="3848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433">
              <a:extLst>
                <a:ext uri="{FF2B5EF4-FFF2-40B4-BE49-F238E27FC236}">
                  <a16:creationId xmlns:a16="http://schemas.microsoft.com/office/drawing/2014/main" id="{E73BD6BE-3364-E963-09E7-E49AA24EF737}"/>
                </a:ext>
              </a:extLst>
            </p:cNvPr>
            <p:cNvSpPr/>
            <p:nvPr/>
          </p:nvSpPr>
          <p:spPr>
            <a:xfrm>
              <a:off x="1263940" y="237063"/>
              <a:ext cx="71691" cy="73444"/>
            </a:xfrm>
            <a:custGeom>
              <a:avLst/>
              <a:gdLst/>
              <a:ahLst/>
              <a:cxnLst/>
              <a:rect l="0" t="0" r="0" b="0"/>
              <a:pathLst>
                <a:path w="71691" h="73444">
                  <a:moveTo>
                    <a:pt x="45860" y="0"/>
                  </a:moveTo>
                  <a:cubicBezTo>
                    <a:pt x="62649" y="0"/>
                    <a:pt x="71691" y="11379"/>
                    <a:pt x="71691" y="31090"/>
                  </a:cubicBezTo>
                  <a:lnTo>
                    <a:pt x="71691" y="73444"/>
                  </a:lnTo>
                  <a:lnTo>
                    <a:pt x="45415" y="73444"/>
                  </a:lnTo>
                  <a:lnTo>
                    <a:pt x="45415" y="34303"/>
                  </a:lnTo>
                  <a:cubicBezTo>
                    <a:pt x="45415" y="25984"/>
                    <a:pt x="42494" y="21158"/>
                    <a:pt x="36207" y="21158"/>
                  </a:cubicBezTo>
                  <a:cubicBezTo>
                    <a:pt x="31090" y="21158"/>
                    <a:pt x="28753" y="24663"/>
                    <a:pt x="27584" y="27444"/>
                  </a:cubicBezTo>
                  <a:cubicBezTo>
                    <a:pt x="27000" y="28753"/>
                    <a:pt x="26860" y="30797"/>
                    <a:pt x="26860" y="32702"/>
                  </a:cubicBezTo>
                  <a:lnTo>
                    <a:pt x="26860" y="73444"/>
                  </a:lnTo>
                  <a:lnTo>
                    <a:pt x="584" y="73444"/>
                  </a:lnTo>
                  <a:lnTo>
                    <a:pt x="584" y="25984"/>
                  </a:lnTo>
                  <a:cubicBezTo>
                    <a:pt x="584" y="16497"/>
                    <a:pt x="292" y="8179"/>
                    <a:pt x="0" y="1600"/>
                  </a:cubicBezTo>
                  <a:lnTo>
                    <a:pt x="22619" y="1600"/>
                  </a:lnTo>
                  <a:lnTo>
                    <a:pt x="23787" y="10795"/>
                  </a:lnTo>
                  <a:lnTo>
                    <a:pt x="24371" y="10795"/>
                  </a:lnTo>
                  <a:cubicBezTo>
                    <a:pt x="27000" y="6998"/>
                    <a:pt x="33871" y="0"/>
                    <a:pt x="45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434">
              <a:extLst>
                <a:ext uri="{FF2B5EF4-FFF2-40B4-BE49-F238E27FC236}">
                  <a16:creationId xmlns:a16="http://schemas.microsoft.com/office/drawing/2014/main" id="{88CD7F47-96E5-5169-CF90-9A9FDF349F03}"/>
                </a:ext>
              </a:extLst>
            </p:cNvPr>
            <p:cNvSpPr/>
            <p:nvPr/>
          </p:nvSpPr>
          <p:spPr>
            <a:xfrm>
              <a:off x="1216480" y="237063"/>
              <a:ext cx="34976" cy="46723"/>
            </a:xfrm>
            <a:custGeom>
              <a:avLst/>
              <a:gdLst/>
              <a:ahLst/>
              <a:cxnLst/>
              <a:rect l="0" t="0" r="0" b="0"/>
              <a:pathLst>
                <a:path w="34976" h="46723">
                  <a:moveTo>
                    <a:pt x="1829" y="0"/>
                  </a:moveTo>
                  <a:cubicBezTo>
                    <a:pt x="25044" y="0"/>
                    <a:pt x="34976" y="17069"/>
                    <a:pt x="34976" y="36792"/>
                  </a:cubicBezTo>
                  <a:cubicBezTo>
                    <a:pt x="34976" y="41173"/>
                    <a:pt x="34392" y="44971"/>
                    <a:pt x="33947" y="46723"/>
                  </a:cubicBezTo>
                  <a:lnTo>
                    <a:pt x="0" y="46723"/>
                  </a:lnTo>
                  <a:lnTo>
                    <a:pt x="0" y="28918"/>
                  </a:lnTo>
                  <a:lnTo>
                    <a:pt x="10744" y="28918"/>
                  </a:lnTo>
                  <a:cubicBezTo>
                    <a:pt x="10744" y="24816"/>
                    <a:pt x="8839" y="17221"/>
                    <a:pt x="508" y="17221"/>
                  </a:cubicBezTo>
                  <a:lnTo>
                    <a:pt x="0" y="17473"/>
                  </a:lnTo>
                  <a:lnTo>
                    <a:pt x="0" y="390"/>
                  </a:lnTo>
                  <a:lnTo>
                    <a:pt x="18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435">
              <a:extLst>
                <a:ext uri="{FF2B5EF4-FFF2-40B4-BE49-F238E27FC236}">
                  <a16:creationId xmlns:a16="http://schemas.microsoft.com/office/drawing/2014/main" id="{4E5761A4-97BC-6E6B-D7AB-FE5DD5539372}"/>
                </a:ext>
              </a:extLst>
            </p:cNvPr>
            <p:cNvSpPr/>
            <p:nvPr/>
          </p:nvSpPr>
          <p:spPr>
            <a:xfrm>
              <a:off x="1345702" y="218217"/>
              <a:ext cx="49492" cy="93904"/>
            </a:xfrm>
            <a:custGeom>
              <a:avLst/>
              <a:gdLst/>
              <a:ahLst/>
              <a:cxnLst/>
              <a:rect l="0" t="0" r="0" b="0"/>
              <a:pathLst>
                <a:path w="49492" h="93904">
                  <a:moveTo>
                    <a:pt x="34595" y="0"/>
                  </a:moveTo>
                  <a:lnTo>
                    <a:pt x="34595" y="20447"/>
                  </a:lnTo>
                  <a:lnTo>
                    <a:pt x="49492" y="20447"/>
                  </a:lnTo>
                  <a:lnTo>
                    <a:pt x="49492" y="39713"/>
                  </a:lnTo>
                  <a:lnTo>
                    <a:pt x="34595" y="39713"/>
                  </a:lnTo>
                  <a:lnTo>
                    <a:pt x="34595" y="60312"/>
                  </a:lnTo>
                  <a:cubicBezTo>
                    <a:pt x="34595" y="68936"/>
                    <a:pt x="36640" y="72441"/>
                    <a:pt x="42913" y="72441"/>
                  </a:cubicBezTo>
                  <a:cubicBezTo>
                    <a:pt x="45987" y="72441"/>
                    <a:pt x="47003" y="72441"/>
                    <a:pt x="49200" y="71856"/>
                  </a:cubicBezTo>
                  <a:lnTo>
                    <a:pt x="49200" y="91859"/>
                  </a:lnTo>
                  <a:cubicBezTo>
                    <a:pt x="46126" y="92875"/>
                    <a:pt x="40284" y="93904"/>
                    <a:pt x="33566" y="93904"/>
                  </a:cubicBezTo>
                  <a:cubicBezTo>
                    <a:pt x="25832" y="93904"/>
                    <a:pt x="19418" y="91122"/>
                    <a:pt x="15621" y="87325"/>
                  </a:cubicBezTo>
                  <a:cubicBezTo>
                    <a:pt x="11240" y="82944"/>
                    <a:pt x="8903" y="75793"/>
                    <a:pt x="8903" y="64834"/>
                  </a:cubicBezTo>
                  <a:lnTo>
                    <a:pt x="8903" y="39713"/>
                  </a:lnTo>
                  <a:lnTo>
                    <a:pt x="0" y="39713"/>
                  </a:lnTo>
                  <a:lnTo>
                    <a:pt x="0" y="20447"/>
                  </a:lnTo>
                  <a:lnTo>
                    <a:pt x="8903" y="20447"/>
                  </a:lnTo>
                  <a:lnTo>
                    <a:pt x="8903" y="6871"/>
                  </a:lnTo>
                  <a:lnTo>
                    <a:pt x="345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436">
              <a:extLst>
                <a:ext uri="{FF2B5EF4-FFF2-40B4-BE49-F238E27FC236}">
                  <a16:creationId xmlns:a16="http://schemas.microsoft.com/office/drawing/2014/main" id="{AFE48A34-7CB3-0151-5049-82C4AC8698C1}"/>
                </a:ext>
              </a:extLst>
            </p:cNvPr>
            <p:cNvSpPr/>
            <p:nvPr/>
          </p:nvSpPr>
          <p:spPr>
            <a:xfrm>
              <a:off x="1442362" y="237063"/>
              <a:ext cx="38468" cy="74999"/>
            </a:xfrm>
            <a:custGeom>
              <a:avLst/>
              <a:gdLst/>
              <a:ahLst/>
              <a:cxnLst/>
              <a:rect l="0" t="0" r="0" b="0"/>
              <a:pathLst>
                <a:path w="38468" h="74999">
                  <a:moveTo>
                    <a:pt x="1092" y="0"/>
                  </a:moveTo>
                  <a:cubicBezTo>
                    <a:pt x="23584" y="0"/>
                    <a:pt x="38468" y="15176"/>
                    <a:pt x="38468" y="36792"/>
                  </a:cubicBezTo>
                  <a:cubicBezTo>
                    <a:pt x="38468" y="56404"/>
                    <a:pt x="27960" y="68122"/>
                    <a:pt x="14203" y="72755"/>
                  </a:cubicBezTo>
                  <a:lnTo>
                    <a:pt x="0" y="74999"/>
                  </a:lnTo>
                  <a:lnTo>
                    <a:pt x="0" y="56288"/>
                  </a:lnTo>
                  <a:lnTo>
                    <a:pt x="368" y="56515"/>
                  </a:lnTo>
                  <a:cubicBezTo>
                    <a:pt x="7379" y="56515"/>
                    <a:pt x="11329" y="49073"/>
                    <a:pt x="11329" y="37528"/>
                  </a:cubicBezTo>
                  <a:cubicBezTo>
                    <a:pt x="11329" y="27584"/>
                    <a:pt x="8115" y="18529"/>
                    <a:pt x="216" y="18529"/>
                  </a:cubicBezTo>
                  <a:lnTo>
                    <a:pt x="0" y="18672"/>
                  </a:lnTo>
                  <a:lnTo>
                    <a:pt x="0" y="180"/>
                  </a:lnTo>
                  <a:lnTo>
                    <a:pt x="10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437">
              <a:extLst>
                <a:ext uri="{FF2B5EF4-FFF2-40B4-BE49-F238E27FC236}">
                  <a16:creationId xmlns:a16="http://schemas.microsoft.com/office/drawing/2014/main" id="{22AA5740-CCE9-7CCB-327A-5DEA8F754801}"/>
                </a:ext>
              </a:extLst>
            </p:cNvPr>
            <p:cNvSpPr/>
            <p:nvPr/>
          </p:nvSpPr>
          <p:spPr>
            <a:xfrm>
              <a:off x="0" y="0"/>
              <a:ext cx="504000" cy="503949"/>
            </a:xfrm>
            <a:custGeom>
              <a:avLst/>
              <a:gdLst/>
              <a:ahLst/>
              <a:cxnLst/>
              <a:rect l="0" t="0" r="0" b="0"/>
              <a:pathLst>
                <a:path w="504000" h="503949">
                  <a:moveTo>
                    <a:pt x="251993" y="0"/>
                  </a:moveTo>
                  <a:cubicBezTo>
                    <a:pt x="391097" y="0"/>
                    <a:pt x="504000" y="112789"/>
                    <a:pt x="504000" y="251892"/>
                  </a:cubicBezTo>
                  <a:cubicBezTo>
                    <a:pt x="504000" y="391008"/>
                    <a:pt x="391097" y="503949"/>
                    <a:pt x="251993" y="503949"/>
                  </a:cubicBezTo>
                  <a:cubicBezTo>
                    <a:pt x="112827" y="503949"/>
                    <a:pt x="0" y="391008"/>
                    <a:pt x="0" y="251892"/>
                  </a:cubicBezTo>
                  <a:cubicBezTo>
                    <a:pt x="0" y="112789"/>
                    <a:pt x="112827" y="0"/>
                    <a:pt x="25199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438">
              <a:extLst>
                <a:ext uri="{FF2B5EF4-FFF2-40B4-BE49-F238E27FC236}">
                  <a16:creationId xmlns:a16="http://schemas.microsoft.com/office/drawing/2014/main" id="{3704026A-0D7F-2207-E146-23AA27FF4112}"/>
                </a:ext>
              </a:extLst>
            </p:cNvPr>
            <p:cNvSpPr/>
            <p:nvPr/>
          </p:nvSpPr>
          <p:spPr>
            <a:xfrm>
              <a:off x="59033" y="118063"/>
              <a:ext cx="267462" cy="270244"/>
            </a:xfrm>
            <a:custGeom>
              <a:avLst/>
              <a:gdLst/>
              <a:ahLst/>
              <a:cxnLst/>
              <a:rect l="0" t="0" r="0" b="0"/>
              <a:pathLst>
                <a:path w="267462" h="270244">
                  <a:moveTo>
                    <a:pt x="133744" y="0"/>
                  </a:moveTo>
                  <a:cubicBezTo>
                    <a:pt x="207556" y="0"/>
                    <a:pt x="267462" y="46279"/>
                    <a:pt x="267462" y="103365"/>
                  </a:cubicBezTo>
                  <a:cubicBezTo>
                    <a:pt x="267462" y="144971"/>
                    <a:pt x="235534" y="180734"/>
                    <a:pt x="189649" y="197117"/>
                  </a:cubicBezTo>
                  <a:lnTo>
                    <a:pt x="189725" y="197193"/>
                  </a:lnTo>
                  <a:cubicBezTo>
                    <a:pt x="179680" y="237503"/>
                    <a:pt x="135585" y="270244"/>
                    <a:pt x="87935" y="264122"/>
                  </a:cubicBezTo>
                  <a:cubicBezTo>
                    <a:pt x="102629" y="258013"/>
                    <a:pt x="130556" y="245390"/>
                    <a:pt x="129502" y="206997"/>
                  </a:cubicBezTo>
                  <a:cubicBezTo>
                    <a:pt x="128664" y="206896"/>
                    <a:pt x="127953" y="206654"/>
                    <a:pt x="127140" y="206426"/>
                  </a:cubicBezTo>
                  <a:cubicBezTo>
                    <a:pt x="56375" y="203772"/>
                    <a:pt x="0" y="158699"/>
                    <a:pt x="0" y="103365"/>
                  </a:cubicBezTo>
                  <a:cubicBezTo>
                    <a:pt x="0" y="46279"/>
                    <a:pt x="59893" y="0"/>
                    <a:pt x="1337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439">
              <a:extLst>
                <a:ext uri="{FF2B5EF4-FFF2-40B4-BE49-F238E27FC236}">
                  <a16:creationId xmlns:a16="http://schemas.microsoft.com/office/drawing/2014/main" id="{D033E3E5-3A84-A703-2235-6BDB19CD3FC2}"/>
                </a:ext>
              </a:extLst>
            </p:cNvPr>
            <p:cNvSpPr/>
            <p:nvPr/>
          </p:nvSpPr>
          <p:spPr>
            <a:xfrm>
              <a:off x="275612" y="157813"/>
              <a:ext cx="169342" cy="228079"/>
            </a:xfrm>
            <a:custGeom>
              <a:avLst/>
              <a:gdLst/>
              <a:ahLst/>
              <a:cxnLst/>
              <a:rect l="0" t="0" r="0" b="0"/>
              <a:pathLst>
                <a:path w="169342" h="228079">
                  <a:moveTo>
                    <a:pt x="54038" y="0"/>
                  </a:moveTo>
                  <a:cubicBezTo>
                    <a:pt x="116408" y="89"/>
                    <a:pt x="168923" y="39053"/>
                    <a:pt x="169342" y="90703"/>
                  </a:cubicBezTo>
                  <a:cubicBezTo>
                    <a:pt x="168974" y="139294"/>
                    <a:pt x="122326" y="176670"/>
                    <a:pt x="64897" y="180873"/>
                  </a:cubicBezTo>
                  <a:cubicBezTo>
                    <a:pt x="67107" y="202336"/>
                    <a:pt x="82956" y="208775"/>
                    <a:pt x="93853" y="213614"/>
                  </a:cubicBezTo>
                  <a:cubicBezTo>
                    <a:pt x="96901" y="214846"/>
                    <a:pt x="98692" y="218034"/>
                    <a:pt x="98235" y="221234"/>
                  </a:cubicBezTo>
                  <a:cubicBezTo>
                    <a:pt x="97815" y="224473"/>
                    <a:pt x="95237" y="227025"/>
                    <a:pt x="91986" y="227444"/>
                  </a:cubicBezTo>
                  <a:cubicBezTo>
                    <a:pt x="88506" y="227864"/>
                    <a:pt x="85090" y="228079"/>
                    <a:pt x="81699" y="228079"/>
                  </a:cubicBezTo>
                  <a:cubicBezTo>
                    <a:pt x="46253" y="227965"/>
                    <a:pt x="15253" y="205245"/>
                    <a:pt x="4127" y="175298"/>
                  </a:cubicBezTo>
                  <a:lnTo>
                    <a:pt x="3912" y="174612"/>
                  </a:lnTo>
                  <a:lnTo>
                    <a:pt x="991" y="163284"/>
                  </a:lnTo>
                  <a:lnTo>
                    <a:pt x="1016" y="163309"/>
                  </a:lnTo>
                  <a:cubicBezTo>
                    <a:pt x="0" y="159410"/>
                    <a:pt x="2337" y="155499"/>
                    <a:pt x="6198" y="154496"/>
                  </a:cubicBezTo>
                  <a:cubicBezTo>
                    <a:pt x="10046" y="153505"/>
                    <a:pt x="13957" y="155816"/>
                    <a:pt x="14986" y="159677"/>
                  </a:cubicBezTo>
                  <a:lnTo>
                    <a:pt x="17805" y="170637"/>
                  </a:lnTo>
                  <a:cubicBezTo>
                    <a:pt x="24714" y="189230"/>
                    <a:pt x="42227" y="205143"/>
                    <a:pt x="63373" y="211138"/>
                  </a:cubicBezTo>
                  <a:cubicBezTo>
                    <a:pt x="55956" y="203276"/>
                    <a:pt x="50114" y="192075"/>
                    <a:pt x="50190" y="176085"/>
                  </a:cubicBezTo>
                  <a:cubicBezTo>
                    <a:pt x="50190" y="175616"/>
                    <a:pt x="50190" y="174854"/>
                    <a:pt x="50279" y="173876"/>
                  </a:cubicBezTo>
                  <a:cubicBezTo>
                    <a:pt x="50508" y="170409"/>
                    <a:pt x="53200" y="167615"/>
                    <a:pt x="56667" y="167221"/>
                  </a:cubicBezTo>
                  <a:cubicBezTo>
                    <a:pt x="56667" y="167196"/>
                    <a:pt x="56667" y="167221"/>
                    <a:pt x="57429" y="166993"/>
                  </a:cubicBezTo>
                  <a:lnTo>
                    <a:pt x="59106" y="166725"/>
                  </a:lnTo>
                  <a:cubicBezTo>
                    <a:pt x="113703" y="164643"/>
                    <a:pt x="155257" y="130010"/>
                    <a:pt x="154915" y="90703"/>
                  </a:cubicBezTo>
                  <a:cubicBezTo>
                    <a:pt x="154915" y="70269"/>
                    <a:pt x="144209" y="51473"/>
                    <a:pt x="126035" y="37402"/>
                  </a:cubicBezTo>
                  <a:cubicBezTo>
                    <a:pt x="107887" y="23355"/>
                    <a:pt x="82385" y="14440"/>
                    <a:pt x="54038" y="14465"/>
                  </a:cubicBezTo>
                  <a:lnTo>
                    <a:pt x="52616" y="14491"/>
                  </a:lnTo>
                  <a:cubicBezTo>
                    <a:pt x="48616" y="14732"/>
                    <a:pt x="45225" y="11659"/>
                    <a:pt x="44996" y="7684"/>
                  </a:cubicBezTo>
                  <a:cubicBezTo>
                    <a:pt x="44780" y="3708"/>
                    <a:pt x="47828" y="292"/>
                    <a:pt x="51803" y="89"/>
                  </a:cubicBezTo>
                  <a:cubicBezTo>
                    <a:pt x="52349" y="64"/>
                    <a:pt x="53111" y="0"/>
                    <a:pt x="5403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Shape 440">
              <a:extLst>
                <a:ext uri="{FF2B5EF4-FFF2-40B4-BE49-F238E27FC236}">
                  <a16:creationId xmlns:a16="http://schemas.microsoft.com/office/drawing/2014/main" id="{C5AEA8F3-C4BF-F527-1495-4596507CD69A}"/>
                </a:ext>
              </a:extLst>
            </p:cNvPr>
            <p:cNvSpPr/>
            <p:nvPr/>
          </p:nvSpPr>
          <p:spPr>
            <a:xfrm>
              <a:off x="33871" y="45434"/>
              <a:ext cx="131737" cy="150114"/>
            </a:xfrm>
            <a:custGeom>
              <a:avLst/>
              <a:gdLst/>
              <a:ahLst/>
              <a:cxnLst/>
              <a:rect l="0" t="0" r="0" b="0"/>
              <a:pathLst>
                <a:path w="131737" h="150114">
                  <a:moveTo>
                    <a:pt x="131737" y="0"/>
                  </a:moveTo>
                  <a:cubicBezTo>
                    <a:pt x="67501" y="26619"/>
                    <a:pt x="18225" y="82029"/>
                    <a:pt x="0" y="150114"/>
                  </a:cubicBezTo>
                </a:path>
              </a:pathLst>
            </a:custGeom>
            <a:ln w="6312" cap="rnd">
              <a:custDash>
                <a:ds d="465400" sp="4654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Shape 441">
              <a:extLst>
                <a:ext uri="{FF2B5EF4-FFF2-40B4-BE49-F238E27FC236}">
                  <a16:creationId xmlns:a16="http://schemas.microsoft.com/office/drawing/2014/main" id="{503DBF8F-07AD-9692-FAEB-1761408C74B2}"/>
                </a:ext>
              </a:extLst>
            </p:cNvPr>
            <p:cNvSpPr/>
            <p:nvPr/>
          </p:nvSpPr>
          <p:spPr>
            <a:xfrm>
              <a:off x="43372" y="340406"/>
              <a:ext cx="150190" cy="131737"/>
            </a:xfrm>
            <a:custGeom>
              <a:avLst/>
              <a:gdLst/>
              <a:ahLst/>
              <a:cxnLst/>
              <a:rect l="0" t="0" r="0" b="0"/>
              <a:pathLst>
                <a:path w="150190" h="131737">
                  <a:moveTo>
                    <a:pt x="0" y="0"/>
                  </a:moveTo>
                  <a:cubicBezTo>
                    <a:pt x="26645" y="64224"/>
                    <a:pt x="82080" y="113512"/>
                    <a:pt x="150190" y="131737"/>
                  </a:cubicBezTo>
                </a:path>
              </a:pathLst>
            </a:custGeom>
            <a:ln w="6312" cap="rnd">
              <a:custDash>
                <a:ds d="465500" sp="4655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2" name="Shape 442">
              <a:extLst>
                <a:ext uri="{FF2B5EF4-FFF2-40B4-BE49-F238E27FC236}">
                  <a16:creationId xmlns:a16="http://schemas.microsoft.com/office/drawing/2014/main" id="{64DD0A40-E9A5-AE4D-C3A4-FA087CEDF098}"/>
                </a:ext>
              </a:extLst>
            </p:cNvPr>
            <p:cNvSpPr/>
            <p:nvPr/>
          </p:nvSpPr>
          <p:spPr>
            <a:xfrm>
              <a:off x="338420" y="312434"/>
              <a:ext cx="131686" cy="150203"/>
            </a:xfrm>
            <a:custGeom>
              <a:avLst/>
              <a:gdLst/>
              <a:ahLst/>
              <a:cxnLst/>
              <a:rect l="0" t="0" r="0" b="0"/>
              <a:pathLst>
                <a:path w="131686" h="150203">
                  <a:moveTo>
                    <a:pt x="0" y="150203"/>
                  </a:moveTo>
                  <a:cubicBezTo>
                    <a:pt x="64199" y="123546"/>
                    <a:pt x="113474" y="68097"/>
                    <a:pt x="131686" y="0"/>
                  </a:cubicBezTo>
                </a:path>
              </a:pathLst>
            </a:custGeom>
            <a:ln w="6312" cap="rnd">
              <a:custDash>
                <a:ds d="465400" sp="4654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57056E17-4DA5-FEBA-0D7C-66ADD9DA6C46}"/>
                </a:ext>
              </a:extLst>
            </p:cNvPr>
            <p:cNvSpPr/>
            <p:nvPr/>
          </p:nvSpPr>
          <p:spPr>
            <a:xfrm>
              <a:off x="310440" y="35950"/>
              <a:ext cx="150177" cy="131648"/>
            </a:xfrm>
            <a:custGeom>
              <a:avLst/>
              <a:gdLst/>
              <a:ahLst/>
              <a:cxnLst/>
              <a:rect l="0" t="0" r="0" b="0"/>
              <a:pathLst>
                <a:path w="150177" h="131648">
                  <a:moveTo>
                    <a:pt x="150177" y="131648"/>
                  </a:moveTo>
                  <a:cubicBezTo>
                    <a:pt x="123533" y="67450"/>
                    <a:pt x="68097" y="18199"/>
                    <a:pt x="0" y="0"/>
                  </a:cubicBezTo>
                </a:path>
              </a:pathLst>
            </a:custGeom>
            <a:ln w="6312" cap="rnd">
              <a:custDash>
                <a:ds d="465300" sp="4653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Shape 444">
              <a:extLst>
                <a:ext uri="{FF2B5EF4-FFF2-40B4-BE49-F238E27FC236}">
                  <a16:creationId xmlns:a16="http://schemas.microsoft.com/office/drawing/2014/main" id="{79903A5F-222D-E2F3-93C3-1FE8B60B763F}"/>
                </a:ext>
              </a:extLst>
            </p:cNvPr>
            <p:cNvSpPr/>
            <p:nvPr/>
          </p:nvSpPr>
          <p:spPr>
            <a:xfrm>
              <a:off x="26233" y="224520"/>
              <a:ext cx="1905" cy="58941"/>
            </a:xfrm>
            <a:custGeom>
              <a:avLst/>
              <a:gdLst/>
              <a:ahLst/>
              <a:cxnLst/>
              <a:rect l="0" t="0" r="0" b="0"/>
              <a:pathLst>
                <a:path w="1905" h="58941">
                  <a:moveTo>
                    <a:pt x="1905" y="0"/>
                  </a:moveTo>
                  <a:cubicBezTo>
                    <a:pt x="648" y="9639"/>
                    <a:pt x="0" y="19482"/>
                    <a:pt x="0" y="29464"/>
                  </a:cubicBezTo>
                  <a:cubicBezTo>
                    <a:pt x="0" y="39459"/>
                    <a:pt x="648" y="49301"/>
                    <a:pt x="1905" y="58941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Shape 445">
              <a:extLst>
                <a:ext uri="{FF2B5EF4-FFF2-40B4-BE49-F238E27FC236}">
                  <a16:creationId xmlns:a16="http://schemas.microsoft.com/office/drawing/2014/main" id="{AE99992F-81C3-EE9E-FD18-98E1ED9CBC5A}"/>
                </a:ext>
              </a:extLst>
            </p:cNvPr>
            <p:cNvSpPr/>
            <p:nvPr/>
          </p:nvSpPr>
          <p:spPr>
            <a:xfrm>
              <a:off x="222537" y="477885"/>
              <a:ext cx="58953" cy="1905"/>
            </a:xfrm>
            <a:custGeom>
              <a:avLst/>
              <a:gdLst/>
              <a:ahLst/>
              <a:cxnLst/>
              <a:rect l="0" t="0" r="0" b="0"/>
              <a:pathLst>
                <a:path w="58953" h="1905">
                  <a:moveTo>
                    <a:pt x="0" y="0"/>
                  </a:moveTo>
                  <a:cubicBezTo>
                    <a:pt x="9652" y="1257"/>
                    <a:pt x="19482" y="1905"/>
                    <a:pt x="29477" y="1905"/>
                  </a:cubicBezTo>
                  <a:cubicBezTo>
                    <a:pt x="39459" y="1905"/>
                    <a:pt x="49301" y="1257"/>
                    <a:pt x="58953" y="0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Shape 446">
              <a:extLst>
                <a:ext uri="{FF2B5EF4-FFF2-40B4-BE49-F238E27FC236}">
                  <a16:creationId xmlns:a16="http://schemas.microsoft.com/office/drawing/2014/main" id="{E97321C0-00C6-D293-581F-210A59CB9042}"/>
                </a:ext>
              </a:extLst>
            </p:cNvPr>
            <p:cNvSpPr/>
            <p:nvPr/>
          </p:nvSpPr>
          <p:spPr>
            <a:xfrm>
              <a:off x="475851" y="224520"/>
              <a:ext cx="1905" cy="58941"/>
            </a:xfrm>
            <a:custGeom>
              <a:avLst/>
              <a:gdLst/>
              <a:ahLst/>
              <a:cxnLst/>
              <a:rect l="0" t="0" r="0" b="0"/>
              <a:pathLst>
                <a:path w="1905" h="58941">
                  <a:moveTo>
                    <a:pt x="0" y="58941"/>
                  </a:moveTo>
                  <a:cubicBezTo>
                    <a:pt x="1257" y="49289"/>
                    <a:pt x="1905" y="39459"/>
                    <a:pt x="1905" y="29464"/>
                  </a:cubicBezTo>
                  <a:cubicBezTo>
                    <a:pt x="1905" y="19482"/>
                    <a:pt x="1257" y="9652"/>
                    <a:pt x="0" y="0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Shape 447">
              <a:extLst>
                <a:ext uri="{FF2B5EF4-FFF2-40B4-BE49-F238E27FC236}">
                  <a16:creationId xmlns:a16="http://schemas.microsoft.com/office/drawing/2014/main" id="{EEAD51D5-6EC9-EC76-04D7-1FADA407F33C}"/>
                </a:ext>
              </a:extLst>
            </p:cNvPr>
            <p:cNvSpPr/>
            <p:nvPr/>
          </p:nvSpPr>
          <p:spPr>
            <a:xfrm>
              <a:off x="222537" y="28317"/>
              <a:ext cx="58941" cy="1905"/>
            </a:xfrm>
            <a:custGeom>
              <a:avLst/>
              <a:gdLst/>
              <a:ahLst/>
              <a:cxnLst/>
              <a:rect l="0" t="0" r="0" b="0"/>
              <a:pathLst>
                <a:path w="58941" h="1905">
                  <a:moveTo>
                    <a:pt x="58941" y="1905"/>
                  </a:moveTo>
                  <a:cubicBezTo>
                    <a:pt x="49301" y="648"/>
                    <a:pt x="39459" y="0"/>
                    <a:pt x="29477" y="0"/>
                  </a:cubicBezTo>
                  <a:cubicBezTo>
                    <a:pt x="19482" y="0"/>
                    <a:pt x="9652" y="648"/>
                    <a:pt x="0" y="1905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Shape 448">
              <a:extLst>
                <a:ext uri="{FF2B5EF4-FFF2-40B4-BE49-F238E27FC236}">
                  <a16:creationId xmlns:a16="http://schemas.microsoft.com/office/drawing/2014/main" id="{A31A0651-7C28-5A2E-BDA4-5E5683FB252D}"/>
                </a:ext>
              </a:extLst>
            </p:cNvPr>
            <p:cNvSpPr/>
            <p:nvPr/>
          </p:nvSpPr>
          <p:spPr>
            <a:xfrm>
              <a:off x="173977" y="158298"/>
              <a:ext cx="37592" cy="82486"/>
            </a:xfrm>
            <a:custGeom>
              <a:avLst/>
              <a:gdLst/>
              <a:ahLst/>
              <a:cxnLst/>
              <a:rect l="0" t="0" r="0" b="0"/>
              <a:pathLst>
                <a:path w="37592" h="82486">
                  <a:moveTo>
                    <a:pt x="18796" y="0"/>
                  </a:moveTo>
                  <a:cubicBezTo>
                    <a:pt x="32283" y="0"/>
                    <a:pt x="37592" y="7772"/>
                    <a:pt x="37592" y="20193"/>
                  </a:cubicBezTo>
                  <a:cubicBezTo>
                    <a:pt x="37592" y="32601"/>
                    <a:pt x="34735" y="51410"/>
                    <a:pt x="29845" y="73495"/>
                  </a:cubicBezTo>
                  <a:cubicBezTo>
                    <a:pt x="28473" y="79730"/>
                    <a:pt x="26022" y="82486"/>
                    <a:pt x="18796" y="82486"/>
                  </a:cubicBezTo>
                  <a:cubicBezTo>
                    <a:pt x="11570" y="82486"/>
                    <a:pt x="9169" y="79730"/>
                    <a:pt x="7747" y="73495"/>
                  </a:cubicBezTo>
                  <a:cubicBezTo>
                    <a:pt x="2934" y="51410"/>
                    <a:pt x="0" y="32601"/>
                    <a:pt x="0" y="20193"/>
                  </a:cubicBezTo>
                  <a:cubicBezTo>
                    <a:pt x="0" y="7772"/>
                    <a:pt x="5334" y="0"/>
                    <a:pt x="18796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Shape 449">
              <a:extLst>
                <a:ext uri="{FF2B5EF4-FFF2-40B4-BE49-F238E27FC236}">
                  <a16:creationId xmlns:a16="http://schemas.microsoft.com/office/drawing/2014/main" id="{661135B5-422D-98E3-2982-7B32DF0E3399}"/>
                </a:ext>
              </a:extLst>
            </p:cNvPr>
            <p:cNvSpPr/>
            <p:nvPr/>
          </p:nvSpPr>
          <p:spPr>
            <a:xfrm>
              <a:off x="173469" y="247175"/>
              <a:ext cx="38633" cy="38633"/>
            </a:xfrm>
            <a:custGeom>
              <a:avLst/>
              <a:gdLst/>
              <a:ahLst/>
              <a:cxnLst/>
              <a:rect l="0" t="0" r="0" b="0"/>
              <a:pathLst>
                <a:path w="38633" h="38633">
                  <a:moveTo>
                    <a:pt x="19304" y="0"/>
                  </a:moveTo>
                  <a:cubicBezTo>
                    <a:pt x="30010" y="0"/>
                    <a:pt x="38633" y="8623"/>
                    <a:pt x="38633" y="19304"/>
                  </a:cubicBezTo>
                  <a:cubicBezTo>
                    <a:pt x="38633" y="29972"/>
                    <a:pt x="30010" y="38633"/>
                    <a:pt x="19304" y="38633"/>
                  </a:cubicBezTo>
                  <a:cubicBezTo>
                    <a:pt x="8649" y="38633"/>
                    <a:pt x="0" y="29972"/>
                    <a:pt x="0" y="19304"/>
                  </a:cubicBezTo>
                  <a:cubicBezTo>
                    <a:pt x="0" y="8623"/>
                    <a:pt x="8649" y="0"/>
                    <a:pt x="1930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1557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Todas as etapas de construção de um projeto de Banco de Dados dependem do resultado da outra, e que a compreensão incorreta da análise de requisitos influencia diretamente o resultado final, e pode comprometer o posterior funcionamento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00727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 projeto lógico é a etapa do projeto de Banco de Dados onde é criado um esquema lógico de acordo com o SGBD que for selecionado, para representar os esquemas da modelagem conceitual.</a:t>
            </a:r>
          </a:p>
          <a:p>
            <a:r>
              <a:rPr lang="pt-BR" sz="2400" dirty="0"/>
              <a:t>Essa fase pode ser descrita em duas partes: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mapeamento do modelo de dados independente do sistema, ainda não considerando as especificações do SGBD;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ajuste para um SGBD especifico, se preocupando com os recursos de modelagem e restrições próprias.</a:t>
            </a:r>
          </a:p>
          <a:p>
            <a:r>
              <a:rPr lang="pt-BR" sz="2400" dirty="0"/>
              <a:t>O resultado da segunda parte são os comandos Linguagem de Definição de Dados (DDL - </a:t>
            </a:r>
            <a:r>
              <a:rPr lang="pt-BR" sz="2400" i="1" dirty="0"/>
              <a:t>Data </a:t>
            </a:r>
            <a:r>
              <a:rPr lang="pt-BR" sz="2400" i="1" dirty="0" err="1"/>
              <a:t>Definition</a:t>
            </a:r>
            <a:r>
              <a:rPr lang="pt-BR" sz="2400" i="1" dirty="0"/>
              <a:t> </a:t>
            </a:r>
            <a:r>
              <a:rPr lang="pt-BR" sz="2400" i="1" dirty="0" err="1"/>
              <a:t>Language</a:t>
            </a:r>
            <a:r>
              <a:rPr lang="pt-BR" sz="2400" dirty="0"/>
              <a:t>) na linguagem utilizada no SGBD escolhido para o modelo físico.</a:t>
            </a:r>
          </a:p>
        </p:txBody>
      </p:sp>
    </p:spTree>
    <p:extLst>
      <p:ext uri="{BB962C8B-B14F-4D97-AF65-F5344CB8AC3E}">
        <p14:creationId xmlns:p14="http://schemas.microsoft.com/office/powerpoint/2010/main" val="249852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bancos de dados são utilizados para armazenar dados úteis para o usuário suprir as suas necessidades.</a:t>
            </a:r>
          </a:p>
          <a:p>
            <a:r>
              <a:rPr lang="pt-BR" sz="2400" dirty="0"/>
              <a:t>Para construir um banco de dados será necessário conhecer o ambiente em que trabalha, para que seja possível trabalhar com uma quantidade grande de informação.</a:t>
            </a:r>
          </a:p>
          <a:p>
            <a:r>
              <a:rPr lang="pt-BR" sz="2400" dirty="0"/>
              <a:t>Posteriormente, essas informações poderão servir de base para futuras implementações, adequações ou manutenções.</a:t>
            </a:r>
          </a:p>
          <a:p>
            <a:r>
              <a:rPr lang="pt-BR" sz="2400" dirty="0"/>
              <a:t>Hoje, estudaremos sobre a construção do modelo lógico e físico de banco de dados; e verificar exemplos desses modelos em duas ferramentas: Workbench e MySQL.</a:t>
            </a:r>
          </a:p>
        </p:txBody>
      </p:sp>
    </p:spTree>
    <p:extLst>
      <p:ext uri="{BB962C8B-B14F-4D97-AF65-F5344CB8AC3E}">
        <p14:creationId xmlns:p14="http://schemas.microsoft.com/office/powerpoint/2010/main" val="104620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Para exemplificar, vamos ilustrar a construção de um projeto de Banco de Dados, onde vamos chamar “Escola”. Este banco será utilizado para registro de professores, alunos, turmas e disciplinas (este é o minimundo) do ensino fundamental.</a:t>
            </a:r>
          </a:p>
          <a:p>
            <a:r>
              <a:rPr lang="pt-BR" sz="2400" dirty="0"/>
              <a:t>A descrição dos dados são: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 escola tem diferentes professores que lecionam diferentes disciplinas.</a:t>
            </a:r>
          </a:p>
          <a:p>
            <a:pPr marL="201168" lvl="1" indent="0">
              <a:buNone/>
            </a:pPr>
            <a:r>
              <a:rPr lang="pt-BR" sz="2200" dirty="0"/>
              <a:t>	Possuem: Nome, CPF, Código do Professor e um ID.</a:t>
            </a:r>
          </a:p>
          <a:p>
            <a:pPr marL="201168" lvl="1" indent="0">
              <a:buNone/>
            </a:pPr>
            <a:r>
              <a:rPr lang="pt-BR" sz="2200" dirty="0"/>
              <a:t>	Um professor pode atender várias disciplinas.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as turmas alocam os alunos e divide os alunos de acordo com o ano em que estão matriculados.</a:t>
            </a:r>
          </a:p>
          <a:p>
            <a:pPr marL="201168" lvl="1" indent="0">
              <a:buNone/>
            </a:pPr>
            <a:r>
              <a:rPr lang="pt-BR" sz="2200" dirty="0"/>
              <a:t>	Possuem: Nome, Endereço, Data de Nascimento, contato e ID.</a:t>
            </a:r>
          </a:p>
        </p:txBody>
      </p:sp>
    </p:spTree>
    <p:extLst>
      <p:ext uri="{BB962C8B-B14F-4D97-AF65-F5344CB8AC3E}">
        <p14:creationId xmlns:p14="http://schemas.microsoft.com/office/powerpoint/2010/main" val="138890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a modelagem lógica, utilizaremos o </a:t>
            </a:r>
            <a:r>
              <a:rPr lang="pt-BR" sz="2400" b="1" dirty="0"/>
              <a:t>MySQL Workbench</a:t>
            </a:r>
            <a:r>
              <a:rPr lang="pt-BR" sz="2400" dirty="0"/>
              <a:t>; para a transformação física, utilizaremos o SGBD </a:t>
            </a:r>
            <a:r>
              <a:rPr lang="pt-BR" sz="2400" b="1" dirty="0"/>
              <a:t>MySQL Community</a:t>
            </a:r>
            <a:r>
              <a:rPr lang="pt-BR" sz="2400" dirty="0"/>
              <a:t>. </a:t>
            </a:r>
          </a:p>
          <a:p>
            <a:r>
              <a:rPr lang="pt-BR" sz="2400" dirty="0"/>
              <a:t>Essas duas ferramentas são ferramentas gratuitas (open </a:t>
            </a:r>
            <a:r>
              <a:rPr lang="pt-BR" sz="2400" dirty="0" err="1"/>
              <a:t>source</a:t>
            </a:r>
            <a:r>
              <a:rPr lang="pt-BR" sz="2400" dirty="0"/>
              <a:t>), se não utilizadas para uso comercial.</a:t>
            </a:r>
          </a:p>
          <a:p>
            <a:r>
              <a:rPr lang="pt-BR" sz="2400" dirty="0"/>
              <a:t>O MySQL Workbench é uma ferramenta que possibilita a modelagem de dados com modelos relacionais, voltados à linguagem SQL e outras funções.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70278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61378"/>
            <a:ext cx="10058400" cy="1735244"/>
          </a:xfrm>
        </p:spPr>
        <p:txBody>
          <a:bodyPr>
            <a:normAutofit/>
          </a:bodyPr>
          <a:lstStyle/>
          <a:p>
            <a:r>
              <a:rPr lang="pt-BR" sz="2400" dirty="0"/>
              <a:t>O desenvolvimento do projeto do Banco de Dados “Escola” dependerá da definição das diferentes entidades: professor, alunos, turmas e disciplinas.</a:t>
            </a:r>
          </a:p>
          <a:p>
            <a:r>
              <a:rPr lang="pt-BR" sz="2400" dirty="0"/>
              <a:t>Cada uma dessas entidades representam o minimundo que existe de forma independente – seja ela física (o aluno), ou conceitual (departamento da escola).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0559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modelo relacional trata um Banco de Dados como um conjunto de relações, onde: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as </a:t>
            </a:r>
            <a:r>
              <a:rPr lang="pt-BR" sz="2200" b="1" dirty="0"/>
              <a:t>entidades</a:t>
            </a:r>
            <a:r>
              <a:rPr lang="pt-BR" sz="2200" dirty="0"/>
              <a:t> são transformadas em </a:t>
            </a:r>
            <a:r>
              <a:rPr lang="pt-BR" sz="2200" b="1" dirty="0"/>
              <a:t>tabelas</a:t>
            </a:r>
            <a:r>
              <a:rPr lang="pt-BR" sz="22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os </a:t>
            </a:r>
            <a:r>
              <a:rPr lang="pt-BR" sz="2200" b="1" dirty="0"/>
              <a:t>atributos </a:t>
            </a:r>
            <a:r>
              <a:rPr lang="pt-BR" sz="2200" dirty="0"/>
              <a:t>passam a ser chamados de </a:t>
            </a:r>
            <a:r>
              <a:rPr lang="pt-BR" sz="2200" b="1" dirty="0"/>
              <a:t>colunas</a:t>
            </a:r>
            <a:r>
              <a:rPr lang="pt-BR" sz="22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b="1" dirty="0"/>
              <a:t> </a:t>
            </a:r>
            <a:r>
              <a:rPr lang="pt-BR" sz="2200" dirty="0"/>
              <a:t>as </a:t>
            </a:r>
            <a:r>
              <a:rPr lang="pt-BR" sz="2200" b="1" dirty="0"/>
              <a:t>linhas</a:t>
            </a:r>
            <a:r>
              <a:rPr lang="pt-BR" sz="2200" dirty="0"/>
              <a:t> são conhecidas como </a:t>
            </a:r>
            <a:r>
              <a:rPr lang="pt-BR" sz="2200" b="1" dirty="0"/>
              <a:t>tuplas</a:t>
            </a:r>
            <a:r>
              <a:rPr lang="pt-BR" sz="2200" dirty="0"/>
              <a:t>.</a:t>
            </a:r>
            <a:endParaRPr lang="pt-BR" sz="2200" b="1" dirty="0"/>
          </a:p>
          <a:p>
            <a:endParaRPr lang="pt-BR" sz="2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544F961-03DC-A5FA-DDDF-EB9C043B8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96850"/>
              </p:ext>
            </p:extLst>
          </p:nvPr>
        </p:nvGraphicFramePr>
        <p:xfrm>
          <a:off x="1256031" y="4738954"/>
          <a:ext cx="104647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2350385302"/>
                    </a:ext>
                  </a:extLst>
                </a:gridCol>
                <a:gridCol w="1160599">
                  <a:extLst>
                    <a:ext uri="{9D8B030D-6E8A-4147-A177-3AD203B41FA5}">
                      <a16:colId xmlns:a16="http://schemas.microsoft.com/office/drawing/2014/main" val="2529074609"/>
                    </a:ext>
                  </a:extLst>
                </a:gridCol>
                <a:gridCol w="1829343">
                  <a:extLst>
                    <a:ext uri="{9D8B030D-6E8A-4147-A177-3AD203B41FA5}">
                      <a16:colId xmlns:a16="http://schemas.microsoft.com/office/drawing/2014/main" val="2586414683"/>
                    </a:ext>
                  </a:extLst>
                </a:gridCol>
                <a:gridCol w="1332957">
                  <a:extLst>
                    <a:ext uri="{9D8B030D-6E8A-4147-A177-3AD203B41FA5}">
                      <a16:colId xmlns:a16="http://schemas.microsoft.com/office/drawing/2014/main" val="5592405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662511364"/>
                    </a:ext>
                  </a:extLst>
                </a:gridCol>
                <a:gridCol w="1456506">
                  <a:extLst>
                    <a:ext uri="{9D8B030D-6E8A-4147-A177-3AD203B41FA5}">
                      <a16:colId xmlns:a16="http://schemas.microsoft.com/office/drawing/2014/main" val="3697257524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154009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ID_ALUNO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6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111.222.333-44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XXXX-XXX1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TRICOLO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XX/XX/2010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8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NIKOLAS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222.333.444-55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XXXX-XXX2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XX/XX/2009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3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TAIUMY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333.444.555-66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XXXX-XXX3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VASCAÍNA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XX/XX/2011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16699"/>
                  </a:ext>
                </a:extLst>
              </a:tr>
            </a:tbl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EFEFD86-331B-8683-1FC6-D395A521CE18}"/>
              </a:ext>
            </a:extLst>
          </p:cNvPr>
          <p:cNvCxnSpPr>
            <a:cxnSpLocks/>
          </p:cNvCxnSpPr>
          <p:nvPr/>
        </p:nvCxnSpPr>
        <p:spPr>
          <a:xfrm>
            <a:off x="2068193" y="4226746"/>
            <a:ext cx="8985886" cy="211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C8363DB-4D43-2EBD-752E-5AE778521D04}"/>
              </a:ext>
            </a:extLst>
          </p:cNvPr>
          <p:cNvCxnSpPr>
            <a:cxnSpLocks/>
          </p:cNvCxnSpPr>
          <p:nvPr/>
        </p:nvCxnSpPr>
        <p:spPr>
          <a:xfrm>
            <a:off x="9498329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FCCF961-DDCB-C63D-5E92-F91857E2D2B3}"/>
              </a:ext>
            </a:extLst>
          </p:cNvPr>
          <p:cNvCxnSpPr>
            <a:cxnSpLocks/>
          </p:cNvCxnSpPr>
          <p:nvPr/>
        </p:nvCxnSpPr>
        <p:spPr>
          <a:xfrm>
            <a:off x="11054079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81970CF-8198-EFB8-D6AE-5972170C8184}"/>
              </a:ext>
            </a:extLst>
          </p:cNvPr>
          <p:cNvCxnSpPr>
            <a:cxnSpLocks/>
          </p:cNvCxnSpPr>
          <p:nvPr/>
        </p:nvCxnSpPr>
        <p:spPr>
          <a:xfrm>
            <a:off x="7942579" y="4247912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5949B92-A7EE-4098-42F3-19BB1AC94A59}"/>
              </a:ext>
            </a:extLst>
          </p:cNvPr>
          <p:cNvCxnSpPr>
            <a:cxnSpLocks/>
          </p:cNvCxnSpPr>
          <p:nvPr/>
        </p:nvCxnSpPr>
        <p:spPr>
          <a:xfrm>
            <a:off x="6488429" y="4247912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930E1A2-C99D-EB8E-2847-BFE79C738272}"/>
              </a:ext>
            </a:extLst>
          </p:cNvPr>
          <p:cNvCxnSpPr>
            <a:cxnSpLocks/>
          </p:cNvCxnSpPr>
          <p:nvPr/>
        </p:nvCxnSpPr>
        <p:spPr>
          <a:xfrm>
            <a:off x="4831078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E386376-C2CB-25CA-3168-16B4A83AEDE5}"/>
              </a:ext>
            </a:extLst>
          </p:cNvPr>
          <p:cNvCxnSpPr>
            <a:cxnSpLocks/>
          </p:cNvCxnSpPr>
          <p:nvPr/>
        </p:nvCxnSpPr>
        <p:spPr>
          <a:xfrm>
            <a:off x="3402328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317743-D5ED-D146-74AD-415279B51F2D}"/>
              </a:ext>
            </a:extLst>
          </p:cNvPr>
          <p:cNvCxnSpPr>
            <a:cxnSpLocks/>
          </p:cNvCxnSpPr>
          <p:nvPr/>
        </p:nvCxnSpPr>
        <p:spPr>
          <a:xfrm>
            <a:off x="2073271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ABFDF0E-B248-A179-0492-9122D575DEAF}"/>
              </a:ext>
            </a:extLst>
          </p:cNvPr>
          <p:cNvCxnSpPr>
            <a:cxnSpLocks/>
          </p:cNvCxnSpPr>
          <p:nvPr/>
        </p:nvCxnSpPr>
        <p:spPr>
          <a:xfrm>
            <a:off x="657219" y="5293546"/>
            <a:ext cx="4540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4436F9-4C9E-0682-328F-772E8413EA4E}"/>
              </a:ext>
            </a:extLst>
          </p:cNvPr>
          <p:cNvCxnSpPr>
            <a:cxnSpLocks/>
          </p:cNvCxnSpPr>
          <p:nvPr/>
        </p:nvCxnSpPr>
        <p:spPr>
          <a:xfrm>
            <a:off x="657220" y="5680896"/>
            <a:ext cx="454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D6FE910-6A28-207F-FE67-EE1D7E6CDEBF}"/>
              </a:ext>
            </a:extLst>
          </p:cNvPr>
          <p:cNvCxnSpPr>
            <a:cxnSpLocks/>
          </p:cNvCxnSpPr>
          <p:nvPr/>
        </p:nvCxnSpPr>
        <p:spPr>
          <a:xfrm>
            <a:off x="657219" y="6068246"/>
            <a:ext cx="454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DB3EDD2-6B27-280D-F8F2-11D47028F014}"/>
              </a:ext>
            </a:extLst>
          </p:cNvPr>
          <p:cNvCxnSpPr>
            <a:cxnSpLocks/>
          </p:cNvCxnSpPr>
          <p:nvPr/>
        </p:nvCxnSpPr>
        <p:spPr>
          <a:xfrm>
            <a:off x="657220" y="5293546"/>
            <a:ext cx="0" cy="779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94D0E9F-56B8-230D-1C66-6C3664FCA6DC}"/>
              </a:ext>
            </a:extLst>
          </p:cNvPr>
          <p:cNvSpPr txBox="1"/>
          <p:nvPr/>
        </p:nvSpPr>
        <p:spPr>
          <a:xfrm>
            <a:off x="5872973" y="3857414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FE5F85B-EC0B-4B3B-0121-23785ABF2D79}"/>
              </a:ext>
            </a:extLst>
          </p:cNvPr>
          <p:cNvSpPr txBox="1"/>
          <p:nvPr/>
        </p:nvSpPr>
        <p:spPr>
          <a:xfrm>
            <a:off x="57021" y="502732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TUPLAS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CB17454-797F-687B-836F-CFC7276BA79C}"/>
              </a:ext>
            </a:extLst>
          </p:cNvPr>
          <p:cNvSpPr txBox="1"/>
          <p:nvPr/>
        </p:nvSpPr>
        <p:spPr>
          <a:xfrm>
            <a:off x="57021" y="4053477"/>
            <a:ext cx="184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relação:</a:t>
            </a:r>
          </a:p>
          <a:p>
            <a:r>
              <a:rPr lang="pt-BR" dirty="0"/>
              <a:t>ALUNOS</a:t>
            </a:r>
          </a:p>
        </p:txBody>
      </p:sp>
    </p:spTree>
    <p:extLst>
      <p:ext uri="{BB962C8B-B14F-4D97-AF65-F5344CB8AC3E}">
        <p14:creationId xmlns:p14="http://schemas.microsoft.com/office/powerpoint/2010/main" val="130584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Entre os atributos da entidade, são escolhidos no mínimo um para ser a chave primária e a chave estrangeira de cada entidade. Essas chaves são a identificação da tabela, usadas em futuras consultas e relações.</a:t>
            </a:r>
          </a:p>
          <a:p>
            <a:r>
              <a:rPr lang="pt-BR" sz="2400" dirty="0"/>
              <a:t>Além disso, é decidido qual é o </a:t>
            </a:r>
            <a:r>
              <a:rPr lang="pt-BR" sz="2400" b="1" dirty="0"/>
              <a:t>tipo </a:t>
            </a:r>
            <a:r>
              <a:rPr lang="pt-BR" sz="2400" dirty="0"/>
              <a:t>de dados que será representado por um </a:t>
            </a:r>
            <a:r>
              <a:rPr lang="pt-BR" sz="2400" b="1" dirty="0"/>
              <a:t>domínio </a:t>
            </a:r>
            <a:r>
              <a:rPr lang="pt-BR" sz="2400" dirty="0"/>
              <a:t>de possíveis valores.</a:t>
            </a:r>
          </a:p>
        </p:txBody>
      </p:sp>
    </p:spTree>
    <p:extLst>
      <p:ext uri="{BB962C8B-B14F-4D97-AF65-F5344CB8AC3E}">
        <p14:creationId xmlns:p14="http://schemas.microsoft.com/office/powerpoint/2010/main" val="36348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Na entidade </a:t>
            </a:r>
            <a:r>
              <a:rPr lang="pt-BR" sz="2400" b="1" dirty="0"/>
              <a:t>Professor</a:t>
            </a:r>
            <a:r>
              <a:rPr lang="pt-BR" sz="2400" dirty="0"/>
              <a:t>, seus atributos são: ID, CPF, nome, endereço, sexo, salário CPF do coordenador, ID da disciplina e o ID da turma. Então, as suas colunas serão nomeadas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ID_PROFESSOR (</a:t>
            </a:r>
            <a:r>
              <a:rPr lang="pt-BR" sz="2200" b="1" dirty="0"/>
              <a:t>Primary Key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NOME_PROFESSOR;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ENDERECO_PROFESSOR;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SEXO;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SALARIO;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CPF_COORDENADOR;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ID_DISCIPLINA.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ID_TURMA</a:t>
            </a:r>
          </a:p>
        </p:txBody>
      </p:sp>
    </p:spTree>
    <p:extLst>
      <p:ext uri="{BB962C8B-B14F-4D97-AF65-F5344CB8AC3E}">
        <p14:creationId xmlns:p14="http://schemas.microsoft.com/office/powerpoint/2010/main" val="1717794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entidade </a:t>
            </a:r>
            <a:r>
              <a:rPr lang="pt-BR" sz="2400" b="1" dirty="0"/>
              <a:t>Disciplina</a:t>
            </a:r>
            <a:r>
              <a:rPr lang="pt-BR" sz="2400" dirty="0"/>
              <a:t>, seus atributos são: ID, nome da disciplina, CPF do coordenador. Então, as suas colunas serão nomeadas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ID_DISCIPLINA (</a:t>
            </a:r>
            <a:r>
              <a:rPr lang="pt-BR" sz="2200" b="1" dirty="0"/>
              <a:t>Primary Key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NOME_DISCIPLINA;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CPF_COORDENADOR.</a:t>
            </a:r>
          </a:p>
        </p:txBody>
      </p:sp>
    </p:spTree>
    <p:extLst>
      <p:ext uri="{BB962C8B-B14F-4D97-AF65-F5344CB8AC3E}">
        <p14:creationId xmlns:p14="http://schemas.microsoft.com/office/powerpoint/2010/main" val="87478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entidade </a:t>
            </a:r>
            <a:r>
              <a:rPr lang="pt-BR" sz="2400" b="1" dirty="0"/>
              <a:t>Turma</a:t>
            </a:r>
            <a:r>
              <a:rPr lang="pt-BR" sz="2400" dirty="0"/>
              <a:t>, seus atributos são: ID, nome da turma e a sala da turma. Então, as suas colunas serão nomeadas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ID_TURMA (</a:t>
            </a:r>
            <a:r>
              <a:rPr lang="pt-BR" sz="2200" b="1" dirty="0"/>
              <a:t>Primary Key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NOME_TURMA;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SALA_TURMA.</a:t>
            </a:r>
          </a:p>
        </p:txBody>
      </p:sp>
    </p:spTree>
    <p:extLst>
      <p:ext uri="{BB962C8B-B14F-4D97-AF65-F5344CB8AC3E}">
        <p14:creationId xmlns:p14="http://schemas.microsoft.com/office/powerpoint/2010/main" val="142876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Por fim, o esquema relacional das tabelas Professor, Disciplina e Turma poderá ser descrito desta maneira.</a:t>
            </a:r>
          </a:p>
          <a:p>
            <a:r>
              <a:rPr lang="pt-BR" sz="2400" b="1" dirty="0"/>
              <a:t>Professor</a:t>
            </a:r>
            <a:r>
              <a:rPr lang="pt-BR" sz="2400" dirty="0"/>
              <a:t> (</a:t>
            </a:r>
            <a:r>
              <a:rPr lang="pt-BR" sz="2400" u="sng" dirty="0"/>
              <a:t>id_professor</a:t>
            </a:r>
            <a:r>
              <a:rPr lang="pt-BR" sz="2400" dirty="0"/>
              <a:t>, nome_professor, endereço, sexo, salario, cpf_coordenador, id_disciplina, id_turma)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ID_DISCIPLINA referencia a Disciplina.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ID_TURMA referencia a Turma.</a:t>
            </a:r>
          </a:p>
          <a:p>
            <a:r>
              <a:rPr lang="pt-BR" sz="2400" b="1" dirty="0"/>
              <a:t>Disciplina</a:t>
            </a:r>
            <a:r>
              <a:rPr lang="pt-BR" sz="2400" dirty="0"/>
              <a:t> (id_disciplina, nome_disciplina, cpf_coordenador)</a:t>
            </a:r>
          </a:p>
          <a:p>
            <a:r>
              <a:rPr lang="pt-BR" sz="2400" b="1" dirty="0"/>
              <a:t>Turma</a:t>
            </a:r>
            <a:r>
              <a:rPr lang="pt-BR" sz="2400" dirty="0"/>
              <a:t> (id_turma, nome_turma, turma_sala)</a:t>
            </a:r>
          </a:p>
        </p:txBody>
      </p:sp>
    </p:spTree>
    <p:extLst>
      <p:ext uri="{BB962C8B-B14F-4D97-AF65-F5344CB8AC3E}">
        <p14:creationId xmlns:p14="http://schemas.microsoft.com/office/powerpoint/2010/main" val="24316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Em nosso esquema, o professor tem relação com as tabelas “Disciplina” e “Turmas”, por meio das chaves primárias que pertencem a outras tabelas e remetem ao mesmo valor.</a:t>
            </a:r>
          </a:p>
          <a:p>
            <a:r>
              <a:rPr lang="pt-BR" sz="2400" dirty="0"/>
              <a:t>Ao utilizar nomes em suas tabelas ou colunas, procure sempre utilizar nomes curtos. Opte por usar “NOME_PROFESSOR” do que “NOME_DO_PROFESSOR”. Em alguns casos, não é permitido usar espaços em branco ou hífen, então as abreviações podem ajudar bastante ao nomear.</a:t>
            </a:r>
          </a:p>
        </p:txBody>
      </p:sp>
    </p:spTree>
    <p:extLst>
      <p:ext uri="{BB962C8B-B14F-4D97-AF65-F5344CB8AC3E}">
        <p14:creationId xmlns:p14="http://schemas.microsoft.com/office/powerpoint/2010/main" val="417597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construção de um Banco de dados Relacional envolve várias fases, visando o desempenho no armazenamento e na manipulação de dados.</a:t>
            </a:r>
          </a:p>
          <a:p>
            <a:r>
              <a:rPr lang="pt-BR" sz="2400" dirty="0"/>
              <a:t>Cada fase possui uma função especifica e utilizam os modelos para implementar cada etapa.</a:t>
            </a:r>
          </a:p>
        </p:txBody>
      </p:sp>
    </p:spTree>
    <p:extLst>
      <p:ext uri="{BB962C8B-B14F-4D97-AF65-F5344CB8AC3E}">
        <p14:creationId xmlns:p14="http://schemas.microsoft.com/office/powerpoint/2010/main" val="300449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432295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figura temos o modelo lógico da relação entre as entidades.</a:t>
            </a:r>
          </a:p>
          <a:p>
            <a:r>
              <a:rPr lang="pt-BR" sz="2400" dirty="0"/>
              <a:t>Veja que foi necessário definir o tipo de dado para cada atributo.</a:t>
            </a:r>
          </a:p>
          <a:p>
            <a:r>
              <a:rPr lang="pt-BR" sz="2400" dirty="0"/>
              <a:t>As relações as entidades foram definidas entre chaves primárias e estrangeiras.</a:t>
            </a:r>
          </a:p>
          <a:p>
            <a:r>
              <a:rPr lang="pt-BR" sz="2400" dirty="0"/>
              <a:t>Cada tabela tem uma chave primária, mas apenas uma tem chaves estrangeiras.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964761-745D-0038-7C84-521E7834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30" y="1990524"/>
            <a:ext cx="641122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Na primeira fase, é costumeiro usar o </a:t>
            </a:r>
            <a:r>
              <a:rPr lang="pt-BR" sz="2400" b="1" dirty="0"/>
              <a:t>modelo conceitual</a:t>
            </a:r>
            <a:r>
              <a:rPr lang="pt-BR" sz="2400" dirty="0"/>
              <a:t>, que não leva em conta qual será o SGBD utilizado, pois esse modelo fará um modelo abstrato das tabelas que farão parte do banco de dados e suas relações.</a:t>
            </a:r>
          </a:p>
          <a:p>
            <a:r>
              <a:rPr lang="pt-BR" sz="2400" dirty="0"/>
              <a:t>Após isso, utilizaremos o </a:t>
            </a:r>
            <a:r>
              <a:rPr lang="pt-BR" sz="2400" b="1" dirty="0"/>
              <a:t>modelo lógico</a:t>
            </a:r>
            <a:r>
              <a:rPr lang="pt-BR" sz="2400" dirty="0"/>
              <a:t> que mostrará como os dados serão armazenados no SGBD.</a:t>
            </a:r>
          </a:p>
          <a:p>
            <a:r>
              <a:rPr lang="pt-BR" sz="2400" dirty="0"/>
              <a:t>A terceira fase envolve descrever em uma linguagem o que foi definido no modelo lógico, onde construímos o </a:t>
            </a:r>
            <a:r>
              <a:rPr lang="pt-BR" sz="2400" b="1" dirty="0"/>
              <a:t>modelo físico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09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É possível construir um modelo conceitual a partir do modelo lógico, em um processo conhecido como </a:t>
            </a:r>
            <a:r>
              <a:rPr lang="pt-BR" sz="2400" b="1" dirty="0"/>
              <a:t>engenharia reversa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pic>
        <p:nvPicPr>
          <p:cNvPr id="10" name="Picture 223">
            <a:extLst>
              <a:ext uri="{FF2B5EF4-FFF2-40B4-BE49-F238E27FC236}">
                <a16:creationId xmlns:a16="http://schemas.microsoft.com/office/drawing/2014/main" id="{56D10A69-8EA6-196F-031E-8D5894CF10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6960" y="1845734"/>
            <a:ext cx="4998720" cy="43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2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criar um banco de dados que seja robusto, e garanta a flexibilidade e seja preciso, é importante desenvolver um Projeto de Banco de Dados de maneira adequada.</a:t>
            </a:r>
          </a:p>
          <a:p>
            <a:r>
              <a:rPr lang="pt-BR" sz="2400" dirty="0"/>
              <a:t>Todos os profissionais envolvidos no projeto de banco de dados precisam conhecer o que é o </a:t>
            </a:r>
            <a:r>
              <a:rPr lang="pt-BR" sz="2400" b="1" dirty="0"/>
              <a:t>modelo relacional</a:t>
            </a:r>
            <a:r>
              <a:rPr lang="pt-BR" sz="2400" dirty="0"/>
              <a:t>, pois ele é a base científica para o projeto.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858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engenharia reversa é importante quando há um modelo de banco de dados, nem o modelo lógico. Ou pode acontecer do banco de dados tenha passado por modificações por um período de tempo e essas modificações não tenham sido documentadas.</a:t>
            </a:r>
            <a:endParaRPr lang="pt-BR" sz="2400" b="1" dirty="0"/>
          </a:p>
          <a:p>
            <a:r>
              <a:rPr lang="pt-BR" sz="2400" dirty="0"/>
              <a:t>Esses processos contribuem para uma maior compreensão do relacionamento entre as entidades no banco de dados.</a:t>
            </a:r>
          </a:p>
          <a:p>
            <a:r>
              <a:rPr lang="pt-BR" sz="2400" dirty="0"/>
              <a:t>Em um Banco de Dados Relacional há um projeto lógico que faz parte da transformação de um modelo conceitual em modelo lógico, e do modelo lógico para o físico.</a:t>
            </a:r>
          </a:p>
        </p:txBody>
      </p:sp>
    </p:spTree>
    <p:extLst>
      <p:ext uri="{BB962C8B-B14F-4D97-AF65-F5344CB8AC3E}">
        <p14:creationId xmlns:p14="http://schemas.microsoft.com/office/powerpoint/2010/main" val="141717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dar sequencia a construção de um banco de dados, e após definir o modelo lógico, podemos tratar do modelo físico, que fará a comunicação com o banco de dados com a aplicação do usuário.</a:t>
            </a:r>
          </a:p>
          <a:p>
            <a:r>
              <a:rPr lang="pt-BR" sz="2400" dirty="0"/>
              <a:t>Podemos ver esses processos ilustrados na imagem ao lado.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7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primeiro passe é identificar o </a:t>
            </a:r>
            <a:r>
              <a:rPr lang="pt-BR" sz="2400" b="1" dirty="0"/>
              <a:t>minimundo</a:t>
            </a:r>
            <a:r>
              <a:rPr lang="pt-BR" sz="2400" dirty="0"/>
              <a:t>, onde é realizado o levantamento e análise dos requisitos, que devem ser especificados de forma completa, e que ajudará na construção do projeto de esquema conceitual.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647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2291</Words>
  <Application>Microsoft Office PowerPoint</Application>
  <PresentationFormat>Widescreen</PresentationFormat>
  <Paragraphs>233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Times New Roman</vt:lpstr>
      <vt:lpstr>Wingdings</vt:lpstr>
      <vt:lpstr>Retrospectiva</vt:lpstr>
      <vt:lpstr>Projeto de BD: criando BD</vt:lpstr>
      <vt:lpstr>Introdução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BD: criando BD</dc:title>
  <dc:creator>Lucas Amaro</dc:creator>
  <cp:lastModifiedBy>Lucas Amaro</cp:lastModifiedBy>
  <cp:revision>3</cp:revision>
  <dcterms:created xsi:type="dcterms:W3CDTF">2024-04-14T00:33:13Z</dcterms:created>
  <dcterms:modified xsi:type="dcterms:W3CDTF">2024-04-15T03:35:45Z</dcterms:modified>
</cp:coreProperties>
</file>