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" id="{88ABAEBB-DA33-40E5-88EB-EC8A5AA9D927}">
          <p14:sldIdLst>
            <p14:sldId id="256"/>
            <p14:sldId id="257"/>
          </p14:sldIdLst>
        </p14:section>
        <p14:section name="O que é um servidor web" id="{F13A6981-2A2C-45E3-97F2-03476D757A42}">
          <p14:sldIdLst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Apache Tomcat" id="{D30534C7-EC3B-40D9-B63E-B692F3F0EBF4}">
          <p14:sldIdLst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Configurando um servidor Tomcat" id="{98777D7E-742C-4D1C-A77D-5D36FEB29646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54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83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2143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3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918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4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126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176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447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2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044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0200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0879788-0BBC-429F-A1C6-2D1A243FC4B9}" type="datetimeFigureOut">
              <a:rPr lang="pt-BR" smtClean="0"/>
              <a:t>21/05/2024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A990A01-7B16-4692-A475-DB7470D16884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04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hyperlink" Target="https://tomcat.apache.org/download-10.cg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46863-4FD8-19F0-36A4-FB7A9F839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Servidores </a:t>
            </a:r>
            <a:r>
              <a:rPr lang="pt-BR" i="1" dirty="0"/>
              <a:t>web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(Apache Tomcat)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C95F49-92FD-F0C1-5F0E-09D5363BAD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Conceituar servidores </a:t>
            </a:r>
            <a:r>
              <a:rPr lang="pt-BR" i="1" dirty="0"/>
              <a:t>web.</a:t>
            </a:r>
          </a:p>
          <a:p>
            <a:r>
              <a:rPr lang="pt-BR" dirty="0"/>
              <a:t>Caracterizar o servidor </a:t>
            </a:r>
            <a:r>
              <a:rPr lang="pt-BR" i="1" dirty="0"/>
              <a:t>web</a:t>
            </a:r>
            <a:r>
              <a:rPr lang="pt-BR" dirty="0"/>
              <a:t> apache </a:t>
            </a:r>
            <a:r>
              <a:rPr lang="pt-BR" dirty="0" err="1"/>
              <a:t>tomcat</a:t>
            </a:r>
            <a:r>
              <a:rPr lang="pt-BR" dirty="0"/>
              <a:t>.</a:t>
            </a:r>
          </a:p>
          <a:p>
            <a:r>
              <a:rPr lang="pt-BR" dirty="0"/>
              <a:t>Descrever a implementação de um servidor apache </a:t>
            </a:r>
            <a:r>
              <a:rPr lang="pt-BR" dirty="0" err="1"/>
              <a:t>tomcat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993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05A8-A068-CE88-1CA4-635FB48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43316-01B6-9526-1280-23F0D4E1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Tomcat é um projeto lançado em 1998, quatro anos depois do Java, que implementa as APIs Java Servlet JavaServer Pages e WebSockets.</a:t>
            </a:r>
          </a:p>
          <a:p>
            <a:r>
              <a:rPr lang="pt-BR" dirty="0"/>
              <a:t>Um Java Servlet é uma classe Java que encapsula a lógica de código e negócios e define o tratamento das solicitações e respostas no servidor Java.</a:t>
            </a:r>
          </a:p>
          <a:p>
            <a:r>
              <a:rPr lang="pt-BR" dirty="0"/>
              <a:t>A JavaServer Pages (JSP) é uma tecnologia de renderização de visualização do lado do servidor. Um desenvolvedor  escreve a pagina Servlet ou JSP, e o Tomcat lida com o roteamento.</a:t>
            </a:r>
          </a:p>
          <a:p>
            <a:r>
              <a:rPr lang="pt-BR" dirty="0"/>
              <a:t>O Tomcat é um dos servidores Java mais utilizados, e recebe o nome de contêiner porque é usado para hospedar Servlets Java. Este servidor foi projetado para servir arquivos de conteúdo </a:t>
            </a:r>
            <a:r>
              <a:rPr lang="pt-BR" i="1" dirty="0"/>
              <a:t>web</a:t>
            </a:r>
            <a:r>
              <a:rPr lang="pt-BR" dirty="0"/>
              <a:t> (HTML, </a:t>
            </a:r>
            <a:r>
              <a:rPr lang="pt-BR" dirty="0" err="1"/>
              <a:t>Javacript</a:t>
            </a:r>
            <a:r>
              <a:rPr lang="pt-BR" dirty="0"/>
              <a:t>, CSS,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38092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05A8-A068-CE88-1CA4-635FB48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43316-01B6-9526-1280-23F0D4E1B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compilar um aplicativo Java em um JSP, ele precisa de um contêiner Servlet para executar o código das páginas e retornar a saída para um navegador. Isso garante que um aplicativo projetado para as especificações da API seja executado no Tomcat sem problemas de compatibilidade.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9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05A8-A068-CE88-1CA4-635FB48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43316-01B6-9526-1280-23F0D4E1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12566" cy="4023360"/>
          </a:xfrm>
        </p:spPr>
        <p:txBody>
          <a:bodyPr/>
          <a:lstStyle/>
          <a:p>
            <a:r>
              <a:rPr lang="pt-BR" dirty="0"/>
              <a:t>Os clientes usam solicitações HTTP como endereços da </a:t>
            </a:r>
            <a:r>
              <a:rPr lang="pt-BR" i="1" dirty="0"/>
              <a:t>web</a:t>
            </a:r>
            <a:r>
              <a:rPr lang="pt-BR" dirty="0"/>
              <a:t> que fazem referencia a páginas da </a:t>
            </a:r>
            <a:r>
              <a:rPr lang="pt-BR" i="1" dirty="0"/>
              <a:t>web</a:t>
            </a:r>
            <a:r>
              <a:rPr lang="pt-BR" dirty="0"/>
              <a:t> por meio de URLs.</a:t>
            </a:r>
          </a:p>
          <a:p>
            <a:r>
              <a:rPr lang="pt-BR" dirty="0"/>
              <a:t>Essas solicitações são tratadas por meio de páginas </a:t>
            </a:r>
            <a:r>
              <a:rPr lang="pt-BR" i="1" dirty="0"/>
              <a:t>web</a:t>
            </a:r>
            <a:r>
              <a:rPr lang="pt-BR" dirty="0"/>
              <a:t> dinâmicas ou estáticas, que podem ser implementadas com base em diferentes tecnologias (Servlet, SP, HTML, </a:t>
            </a:r>
            <a:r>
              <a:rPr lang="pt-BR" dirty="0" err="1"/>
              <a:t>etc</a:t>
            </a:r>
            <a:r>
              <a:rPr lang="pt-BR" dirty="0"/>
              <a:t>). </a:t>
            </a:r>
          </a:p>
        </p:txBody>
      </p:sp>
      <p:pic>
        <p:nvPicPr>
          <p:cNvPr id="4" name="Picture 527">
            <a:extLst>
              <a:ext uri="{FF2B5EF4-FFF2-40B4-BE49-F238E27FC236}">
                <a16:creationId xmlns:a16="http://schemas.microsoft.com/office/drawing/2014/main" id="{81F6C539-4029-124E-69E9-FF2F5226B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9846" y="2352545"/>
            <a:ext cx="6482154" cy="30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09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05A8-A068-CE88-1CA4-635FB48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43316-01B6-9526-1280-23F0D4E1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12566" cy="4023360"/>
          </a:xfrm>
        </p:spPr>
        <p:txBody>
          <a:bodyPr/>
          <a:lstStyle/>
          <a:p>
            <a:r>
              <a:rPr lang="pt-BR" dirty="0"/>
              <a:t>Quando o Tomcat recebe uma solicitação HTTP, ele procura um descritores de implantação para identificar a página </a:t>
            </a:r>
            <a:r>
              <a:rPr lang="pt-BR" i="1" dirty="0"/>
              <a:t>web</a:t>
            </a:r>
            <a:r>
              <a:rPr lang="pt-BR" dirty="0"/>
              <a:t> correspondente relacionada à URL solicitada.</a:t>
            </a:r>
          </a:p>
          <a:p>
            <a:r>
              <a:rPr lang="pt-BR" dirty="0"/>
              <a:t>Observe na imagem que, há duas formas de definir URLs para páginas da </a:t>
            </a:r>
            <a:r>
              <a:rPr lang="pt-BR" i="1" dirty="0"/>
              <a:t>web</a:t>
            </a:r>
            <a:r>
              <a:rPr lang="pt-BR" dirty="0"/>
              <a:t>: </a:t>
            </a:r>
          </a:p>
          <a:p>
            <a:pPr lvl="1"/>
            <a:r>
              <a:rPr lang="pt-BR" dirty="0"/>
              <a:t>Por meio de um arquivo web.xml; </a:t>
            </a:r>
          </a:p>
          <a:p>
            <a:pPr lvl="1"/>
            <a:r>
              <a:rPr lang="pt-BR" dirty="0"/>
              <a:t>Por meio de anotações de implantação.</a:t>
            </a:r>
          </a:p>
        </p:txBody>
      </p:sp>
      <p:pic>
        <p:nvPicPr>
          <p:cNvPr id="4" name="Picture 527">
            <a:extLst>
              <a:ext uri="{FF2B5EF4-FFF2-40B4-BE49-F238E27FC236}">
                <a16:creationId xmlns:a16="http://schemas.microsoft.com/office/drawing/2014/main" id="{81F6C539-4029-124E-69E9-FF2F5226B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9846" y="2352545"/>
            <a:ext cx="6482154" cy="30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56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F05A8-A068-CE88-1CA4-635FB48B6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243316-01B6-9526-1280-23F0D4E1B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612566" cy="4023360"/>
          </a:xfrm>
        </p:spPr>
        <p:txBody>
          <a:bodyPr/>
          <a:lstStyle/>
          <a:p>
            <a:r>
              <a:rPr lang="pt-BR" dirty="0"/>
              <a:t>O arquivo web.xml mapeia a URL relativa acessada pelo cliente (/</a:t>
            </a:r>
            <a:r>
              <a:rPr lang="pt-BR" dirty="0" err="1"/>
              <a:t>sayhello</a:t>
            </a:r>
            <a:r>
              <a:rPr lang="pt-BR" dirty="0"/>
              <a:t>) para a classe Java (Servlet) a ser executada (</a:t>
            </a:r>
            <a:r>
              <a:rPr lang="pt-BR" dirty="0" err="1"/>
              <a:t>mypkg.HelloServlet</a:t>
            </a:r>
            <a:r>
              <a:rPr lang="pt-BR" dirty="0"/>
              <a:t>), qual o arquivo (</a:t>
            </a:r>
            <a:r>
              <a:rPr lang="pt-BR" dirty="0" err="1"/>
              <a:t>HelloServlet.class</a:t>
            </a:r>
            <a:r>
              <a:rPr lang="pt-BR" dirty="0"/>
              <a:t>) está armazenado em um diretório WEB-INF usado em aplicações JEE. </a:t>
            </a:r>
          </a:p>
        </p:txBody>
      </p:sp>
      <p:pic>
        <p:nvPicPr>
          <p:cNvPr id="4" name="Picture 527">
            <a:extLst>
              <a:ext uri="{FF2B5EF4-FFF2-40B4-BE49-F238E27FC236}">
                <a16:creationId xmlns:a16="http://schemas.microsoft.com/office/drawing/2014/main" id="{81F6C539-4029-124E-69E9-FF2F5226BE9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09846" y="2352545"/>
            <a:ext cx="6482154" cy="30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29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02293-6E28-5A08-46E5-25B65EB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Apache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470ADC-AFC7-46BC-5A61-AEC3E1E07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Em um instalação padrão Tomcat, há alguns diretórios-chaves que veremos a seguir:</a:t>
            </a:r>
          </a:p>
          <a:p>
            <a:pPr lvl="1"/>
            <a:r>
              <a:rPr lang="pt-BR" dirty="0"/>
              <a:t>/bin: contém </a:t>
            </a:r>
            <a:r>
              <a:rPr lang="pt-BR" i="1" dirty="0"/>
              <a:t>scripts </a:t>
            </a:r>
            <a:r>
              <a:rPr lang="pt-BR" dirty="0"/>
              <a:t>de inicialização, desligamento, entre outros;</a:t>
            </a:r>
          </a:p>
          <a:p>
            <a:pPr lvl="1"/>
            <a:r>
              <a:rPr lang="pt-BR" dirty="0"/>
              <a:t>/</a:t>
            </a:r>
            <a:r>
              <a:rPr lang="pt-BR" dirty="0" err="1"/>
              <a:t>conf</a:t>
            </a:r>
            <a:r>
              <a:rPr lang="pt-BR" dirty="0"/>
              <a:t>: são diretórios que contém arquivos de configuração. (O arquivo mais importante, sendo a configuração principal para o Tomcat, é o server.xml);</a:t>
            </a:r>
          </a:p>
          <a:p>
            <a:pPr lvl="1"/>
            <a:r>
              <a:rPr lang="pt-BR" dirty="0"/>
              <a:t>/logs: onde os arquivos de registros ficam armazenados por padrão;</a:t>
            </a:r>
          </a:p>
          <a:p>
            <a:pPr lvl="1"/>
            <a:r>
              <a:rPr lang="pt-BR" dirty="0"/>
              <a:t>/</a:t>
            </a:r>
            <a:r>
              <a:rPr lang="pt-BR" dirty="0" err="1"/>
              <a:t>webapps</a:t>
            </a:r>
            <a:r>
              <a:rPr lang="pt-BR" dirty="0"/>
              <a:t>: diretório para armazenamento de aplicações </a:t>
            </a:r>
            <a:r>
              <a:rPr lang="pt-BR" i="1" dirty="0"/>
              <a:t>web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933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F24-6B0B-06C5-DA87-3FBD5DB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servidor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16E3C-573C-2DC7-23F4-F2A6658E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Faça o download do servidor em sua máquina utilizando o seguinte link:</a:t>
            </a:r>
          </a:p>
          <a:p>
            <a:pPr algn="ctr"/>
            <a:r>
              <a:rPr lang="pt-BR" dirty="0">
                <a:hlinkClick r:id="rId2"/>
              </a:rPr>
              <a:t>https://tomcat.apache.org/download-10.cgi</a:t>
            </a:r>
            <a:endParaRPr lang="pt-BR" dirty="0"/>
          </a:p>
          <a:p>
            <a:r>
              <a:rPr lang="pt-BR" dirty="0"/>
              <a:t>Em seguida, utilize o link </a:t>
            </a:r>
            <a:r>
              <a:rPr lang="pt-BR" dirty="0">
                <a:hlinkClick r:id="rId3"/>
              </a:rPr>
              <a:t>http://localhost:8080</a:t>
            </a:r>
            <a:r>
              <a:rPr lang="pt-BR" dirty="0"/>
              <a:t> para exibir uma tela parecida com a da figura abaixo:</a:t>
            </a:r>
          </a:p>
        </p:txBody>
      </p:sp>
      <p:pic>
        <p:nvPicPr>
          <p:cNvPr id="4" name="Picture 661">
            <a:extLst>
              <a:ext uri="{FF2B5EF4-FFF2-40B4-BE49-F238E27FC236}">
                <a16:creationId xmlns:a16="http://schemas.microsoft.com/office/drawing/2014/main" id="{98122F5B-818C-1E23-5620-B8365D53D95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08694" y="3143923"/>
            <a:ext cx="4174612" cy="314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32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F24-6B0B-06C5-DA87-3FBD5DB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servidor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16E3C-573C-2DC7-23F4-F2A6658E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Vá no diretório, onde está armazenado o Apache Tomcat:</a:t>
            </a:r>
          </a:p>
          <a:p>
            <a:pPr algn="ctr"/>
            <a:r>
              <a:rPr lang="en-US" dirty="0"/>
              <a:t>C:\Program Files\Apache Software Foundation\Tomcat 10.1</a:t>
            </a:r>
            <a:endParaRPr lang="pt-BR" dirty="0"/>
          </a:p>
          <a:p>
            <a:r>
              <a:rPr lang="pt-BR" dirty="0"/>
              <a:t>Aqui você achará diferentes diretórios e arquivos:</a:t>
            </a:r>
          </a:p>
          <a:p>
            <a:pPr lvl="1"/>
            <a:r>
              <a:rPr lang="pt-BR" dirty="0"/>
              <a:t>bin: onde ficam os arquivos binários e os </a:t>
            </a:r>
            <a:r>
              <a:rPr lang="pt-BR" i="1" dirty="0"/>
              <a:t>scripts </a:t>
            </a:r>
            <a:r>
              <a:rPr lang="pt-BR" dirty="0"/>
              <a:t>de inicialização de Tomcat;</a:t>
            </a:r>
          </a:p>
          <a:p>
            <a:pPr lvl="1"/>
            <a:r>
              <a:rPr lang="pt-BR" dirty="0" err="1"/>
              <a:t>conf</a:t>
            </a:r>
            <a:r>
              <a:rPr lang="pt-BR" dirty="0"/>
              <a:t>: local da configuração global aplicável a todos os </a:t>
            </a:r>
            <a:r>
              <a:rPr lang="pt-BR" i="1" dirty="0" err="1"/>
              <a:t>webapps</a:t>
            </a:r>
            <a:r>
              <a:rPr lang="pt-BR" dirty="0"/>
              <a:t>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0013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F24-6B0B-06C5-DA87-3FBD5DB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servidor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16E3C-573C-2DC7-23F4-F2A6658E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instalação padrão fornece um arquivo chamado </a:t>
            </a:r>
            <a:r>
              <a:rPr lang="pt-BR" i="1" dirty="0" err="1"/>
              <a:t>catalina.policy</a:t>
            </a:r>
            <a:r>
              <a:rPr lang="pt-BR" i="1" dirty="0"/>
              <a:t> </a:t>
            </a:r>
            <a:r>
              <a:rPr lang="pt-BR" dirty="0"/>
              <a:t>que especifica a politica de segurança das aplicações.</a:t>
            </a:r>
          </a:p>
          <a:p>
            <a:r>
              <a:rPr lang="pt-BR" dirty="0"/>
              <a:t>Há dois arquivos de propriedades </a:t>
            </a:r>
            <a:r>
              <a:rPr lang="pt-BR" i="1" dirty="0"/>
              <a:t>(</a:t>
            </a:r>
            <a:r>
              <a:rPr lang="pt-BR" i="1" dirty="0" err="1"/>
              <a:t>catalina.Properties</a:t>
            </a:r>
            <a:r>
              <a:rPr lang="pt-BR" dirty="0"/>
              <a:t> e </a:t>
            </a:r>
            <a:r>
              <a:rPr lang="pt-BR" i="1" dirty="0" err="1"/>
              <a:t>logging.properties</a:t>
            </a:r>
            <a:r>
              <a:rPr lang="pt-BR" i="1" dirty="0"/>
              <a:t>)</a:t>
            </a:r>
            <a:r>
              <a:rPr lang="pt-BR" dirty="0"/>
              <a:t> e quatro arquivos XML de configuração, que são:</a:t>
            </a:r>
          </a:p>
          <a:p>
            <a:pPr lvl="1"/>
            <a:r>
              <a:rPr lang="pt-BR" i="1" dirty="0"/>
              <a:t>server.xml</a:t>
            </a:r>
            <a:r>
              <a:rPr lang="pt-BR" dirty="0"/>
              <a:t> – arquivo de configuração principal do Tomcat;</a:t>
            </a:r>
          </a:p>
          <a:p>
            <a:pPr lvl="1"/>
            <a:r>
              <a:rPr lang="pt-BR" i="1" dirty="0"/>
              <a:t>contect.xml</a:t>
            </a:r>
            <a:r>
              <a:rPr lang="pt-BR" dirty="0"/>
              <a:t> – arquivo com as opções globais de configuração especificas do Tomcat;</a:t>
            </a:r>
          </a:p>
          <a:p>
            <a:pPr lvl="1"/>
            <a:r>
              <a:rPr lang="pt-BR" i="1" dirty="0"/>
              <a:t>tomcat-users.xml</a:t>
            </a:r>
            <a:r>
              <a:rPr lang="pt-BR" dirty="0"/>
              <a:t> – um banco de dados de usuário, senhas e papéis para autenticação e controle de acesso.</a:t>
            </a:r>
            <a:endParaRPr lang="pt-BR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5568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F24-6B0B-06C5-DA87-3FBD5DB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servidor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16E3C-573C-2DC7-23F4-F2A6658EA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diretório “</a:t>
            </a:r>
            <a:r>
              <a:rPr lang="pt-BR" dirty="0" err="1"/>
              <a:t>conf</a:t>
            </a:r>
            <a:r>
              <a:rPr lang="pt-BR" dirty="0"/>
              <a:t>” tem um subdiretório para cada “</a:t>
            </a:r>
            <a:r>
              <a:rPr lang="pt-BR" dirty="0" err="1"/>
              <a:t>engine</a:t>
            </a:r>
            <a:r>
              <a:rPr lang="pt-BR" dirty="0"/>
              <a:t>” utilizada.</a:t>
            </a:r>
          </a:p>
          <a:p>
            <a:r>
              <a:rPr lang="pt-BR" dirty="0"/>
              <a:t>É possível adicionar informações de contexto específicas do </a:t>
            </a:r>
            <a:r>
              <a:rPr lang="pt-BR" i="1" dirty="0"/>
              <a:t>host</a:t>
            </a:r>
            <a:r>
              <a:rPr lang="pt-BR" dirty="0"/>
              <a:t>, funcionando de forma semelhante ao contexto.xml, mas nomeando como weapp.xml para cada </a:t>
            </a:r>
            <a:r>
              <a:rPr lang="pt-BR" dirty="0" err="1"/>
              <a:t>webapp</a:t>
            </a:r>
            <a:r>
              <a:rPr lang="pt-BR" dirty="0"/>
              <a:t> no </a:t>
            </a:r>
            <a:r>
              <a:rPr lang="pt-BR" i="1" dirty="0"/>
              <a:t>host:</a:t>
            </a:r>
          </a:p>
          <a:p>
            <a:pPr lvl="1"/>
            <a:r>
              <a:rPr lang="pt-BR" i="1" dirty="0" err="1"/>
              <a:t>lib</a:t>
            </a:r>
            <a:r>
              <a:rPr lang="pt-BR" i="1" dirty="0"/>
              <a:t>: </a:t>
            </a:r>
            <a:r>
              <a:rPr lang="pt-BR" dirty="0"/>
              <a:t>este diretório mantém o arquivo JAR que está disponível para todos os </a:t>
            </a:r>
            <a:r>
              <a:rPr lang="pt-BR" i="1" dirty="0" err="1"/>
              <a:t>webapps</a:t>
            </a:r>
            <a:r>
              <a:rPr lang="pt-BR" dirty="0"/>
              <a:t> arquivos JAR externos podem ser adicionados aqui, como os </a:t>
            </a:r>
            <a:r>
              <a:rPr lang="pt-BR" i="1" dirty="0"/>
              <a:t>drivers</a:t>
            </a:r>
            <a:r>
              <a:rPr lang="pt-BR" dirty="0"/>
              <a:t> MySQL, JDBC e JSTL;</a:t>
            </a:r>
          </a:p>
          <a:p>
            <a:pPr lvl="1"/>
            <a:r>
              <a:rPr lang="pt-BR" i="1" dirty="0"/>
              <a:t>logs: </a:t>
            </a:r>
            <a:r>
              <a:rPr lang="pt-BR" dirty="0"/>
              <a:t>contém os arquivos de </a:t>
            </a:r>
            <a:r>
              <a:rPr lang="pt-BR" i="1" dirty="0"/>
              <a:t>log</a:t>
            </a:r>
            <a:r>
              <a:rPr lang="pt-BR" dirty="0"/>
              <a:t> do Tomcat;</a:t>
            </a:r>
          </a:p>
          <a:p>
            <a:pPr lvl="1"/>
            <a:r>
              <a:rPr lang="pt-BR" i="1" dirty="0" err="1"/>
              <a:t>webapps</a:t>
            </a:r>
            <a:r>
              <a:rPr lang="pt-BR" dirty="0"/>
              <a:t>: é o diretório base de aplicativos </a:t>
            </a:r>
            <a:r>
              <a:rPr lang="pt-BR" i="1" dirty="0"/>
              <a:t>web</a:t>
            </a:r>
            <a:r>
              <a:rPr lang="pt-BR" dirty="0"/>
              <a:t> do </a:t>
            </a:r>
            <a:r>
              <a:rPr lang="pt-BR" i="1" dirty="0"/>
              <a:t>host</a:t>
            </a:r>
            <a:r>
              <a:rPr lang="pt-BR" dirty="0"/>
              <a:t> </a:t>
            </a:r>
            <a:r>
              <a:rPr lang="pt-BR" dirty="0" err="1"/>
              <a:t>localhost</a:t>
            </a:r>
            <a:r>
              <a:rPr lang="pt-BR" dirty="0"/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257979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B3C06-8B4B-EE8F-9C0B-D41B0F87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10910F3-C3BE-3E56-776D-4EBDC4C56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servidores </a:t>
            </a:r>
            <a:r>
              <a:rPr lang="pt-BR" i="1" dirty="0"/>
              <a:t>web</a:t>
            </a:r>
            <a:r>
              <a:rPr lang="pt-BR" dirty="0"/>
              <a:t> são importantes para um sistema </a:t>
            </a:r>
            <a:r>
              <a:rPr lang="pt-BR" i="1" dirty="0"/>
              <a:t>web</a:t>
            </a:r>
            <a:r>
              <a:rPr lang="pt-BR" dirty="0"/>
              <a:t>; no desenvolvimento </a:t>
            </a:r>
            <a:r>
              <a:rPr lang="pt-BR" i="1" dirty="0"/>
              <a:t>web</a:t>
            </a:r>
            <a:r>
              <a:rPr lang="pt-BR" dirty="0"/>
              <a:t> Java, eles servem como contêiners para classes que estendem funcionalidades de um servidor, como o Servlet.</a:t>
            </a:r>
          </a:p>
          <a:p>
            <a:r>
              <a:rPr lang="pt-BR" dirty="0"/>
              <a:t>O Tomcat, desenvolvido pela Apache, também serve como um contêiner de </a:t>
            </a:r>
            <a:r>
              <a:rPr lang="pt-BR" i="1" dirty="0"/>
              <a:t>servlet</a:t>
            </a:r>
            <a:r>
              <a:rPr lang="pt-BR" dirty="0"/>
              <a:t>, e implementa as tecnologias Java Servlet e JavaServer Pages.</a:t>
            </a:r>
          </a:p>
          <a:p>
            <a:r>
              <a:rPr lang="pt-BR" dirty="0"/>
              <a:t>Nesta aula, conheceremos: </a:t>
            </a:r>
          </a:p>
          <a:p>
            <a:pPr lvl="1"/>
            <a:r>
              <a:rPr lang="pt-BR" dirty="0"/>
              <a:t>Os servidores </a:t>
            </a:r>
            <a:r>
              <a:rPr lang="pt-BR" i="1" dirty="0"/>
              <a:t>web</a:t>
            </a:r>
            <a:r>
              <a:rPr lang="pt-BR" dirty="0"/>
              <a:t> e seu funcionamento;</a:t>
            </a:r>
          </a:p>
          <a:p>
            <a:pPr lvl="1"/>
            <a:r>
              <a:rPr lang="pt-BR" dirty="0"/>
              <a:t>Conhecer as características e utilização do servidor </a:t>
            </a:r>
            <a:r>
              <a:rPr lang="pt-BR" i="1" dirty="0"/>
              <a:t>web</a:t>
            </a:r>
            <a:r>
              <a:rPr lang="pt-BR" dirty="0"/>
              <a:t> Apache Tomcat;</a:t>
            </a:r>
          </a:p>
          <a:p>
            <a:pPr lvl="1"/>
            <a:r>
              <a:rPr lang="pt-BR" dirty="0"/>
              <a:t>Estudar configurações e exemplos do Tomcat.</a:t>
            </a:r>
          </a:p>
        </p:txBody>
      </p:sp>
    </p:spTree>
    <p:extLst>
      <p:ext uri="{BB962C8B-B14F-4D97-AF65-F5344CB8AC3E}">
        <p14:creationId xmlns:p14="http://schemas.microsoft.com/office/powerpoint/2010/main" val="757577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F24-6B0B-06C5-DA87-3FBD5DB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servidor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16E3C-573C-2DC7-23F4-F2A6658E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23758" cy="4023360"/>
          </a:xfrm>
        </p:spPr>
        <p:txBody>
          <a:bodyPr/>
          <a:lstStyle/>
          <a:p>
            <a:r>
              <a:rPr lang="pt-BR" dirty="0"/>
              <a:t>Podemos ver a configuração padrão contida no server.xml </a:t>
            </a:r>
          </a:p>
          <a:p>
            <a:r>
              <a:rPr lang="pt-BR" dirty="0"/>
              <a:t>(Para observar melhor, veja na apostila).</a:t>
            </a:r>
          </a:p>
        </p:txBody>
      </p:sp>
      <p:grpSp>
        <p:nvGrpSpPr>
          <p:cNvPr id="7" name="Group 7766">
            <a:extLst>
              <a:ext uri="{FF2B5EF4-FFF2-40B4-BE49-F238E27FC236}">
                <a16:creationId xmlns:a16="http://schemas.microsoft.com/office/drawing/2014/main" id="{FCD7EAD1-8E00-931E-EC56-1A610851676C}"/>
              </a:ext>
            </a:extLst>
          </p:cNvPr>
          <p:cNvGrpSpPr/>
          <p:nvPr/>
        </p:nvGrpSpPr>
        <p:grpSpPr>
          <a:xfrm>
            <a:off x="7334115" y="1823658"/>
            <a:ext cx="3599774" cy="4402044"/>
            <a:chOff x="0" y="0"/>
            <a:chExt cx="3850658" cy="5231173"/>
          </a:xfrm>
        </p:grpSpPr>
        <p:pic>
          <p:nvPicPr>
            <p:cNvPr id="8" name="Picture 770">
              <a:extLst>
                <a:ext uri="{FF2B5EF4-FFF2-40B4-BE49-F238E27FC236}">
                  <a16:creationId xmlns:a16="http://schemas.microsoft.com/office/drawing/2014/main" id="{18AD25E9-8187-9D17-DBC1-C6FD11E4E18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850658" cy="2898630"/>
            </a:xfrm>
            <a:prstGeom prst="rect">
              <a:avLst/>
            </a:prstGeom>
          </p:spPr>
        </p:pic>
        <p:pic>
          <p:nvPicPr>
            <p:cNvPr id="9" name="Picture 772">
              <a:extLst>
                <a:ext uri="{FF2B5EF4-FFF2-40B4-BE49-F238E27FC236}">
                  <a16:creationId xmlns:a16="http://schemas.microsoft.com/office/drawing/2014/main" id="{4B37BE7E-37A3-E7DB-C947-B020F0DC8EF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08889"/>
              <a:ext cx="3850658" cy="232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729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F24-6B0B-06C5-DA87-3FBD5DB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servidor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16E3C-573C-2DC7-23F4-F2A6658E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6458626" cy="4349599"/>
          </a:xfrm>
        </p:spPr>
        <p:txBody>
          <a:bodyPr/>
          <a:lstStyle/>
          <a:p>
            <a:r>
              <a:rPr lang="pt-BR" dirty="0"/>
              <a:t>A configuração é definida dentro da </a:t>
            </a:r>
            <a:r>
              <a:rPr lang="pt-BR" i="1" dirty="0" err="1"/>
              <a:t>tag</a:t>
            </a:r>
            <a:r>
              <a:rPr lang="pt-BR" dirty="0"/>
              <a:t> &lt;Server&gt;&lt;/ Server&gt;.</a:t>
            </a:r>
          </a:p>
          <a:p>
            <a:r>
              <a:rPr lang="pt-BR" dirty="0"/>
              <a:t>Dentro do &lt;Server&gt; são definidos vários &lt;</a:t>
            </a:r>
            <a:r>
              <a:rPr lang="pt-BR" dirty="0" err="1"/>
              <a:t>Listener</a:t>
            </a:r>
            <a:r>
              <a:rPr lang="pt-BR" dirty="0"/>
              <a:t>&gt;, que “escutem” e respondem eventos.</a:t>
            </a:r>
          </a:p>
          <a:p>
            <a:r>
              <a:rPr lang="pt-BR" dirty="0"/>
              <a:t>Logo abaixo temos a &lt;</a:t>
            </a:r>
            <a:r>
              <a:rPr lang="pt-BR" dirty="0" err="1"/>
              <a:t>GlobalNamingResouces</a:t>
            </a:r>
            <a:r>
              <a:rPr lang="pt-BR" dirty="0"/>
              <a:t>&gt;, que define recursos que ficam disponíveis globalmente para o serviço.</a:t>
            </a:r>
          </a:p>
          <a:p>
            <a:r>
              <a:rPr lang="pt-BR" dirty="0"/>
              <a:t>Também temos um &lt;Service&gt;, onde associa &lt;</a:t>
            </a:r>
            <a:r>
              <a:rPr lang="pt-BR" dirty="0" err="1"/>
              <a:t>Connector</a:t>
            </a:r>
            <a:r>
              <a:rPr lang="pt-BR" dirty="0"/>
              <a:t>&gt; a uma </a:t>
            </a:r>
            <a:r>
              <a:rPr lang="pt-BR" i="1" dirty="0" err="1"/>
              <a:t>engine</a:t>
            </a:r>
            <a:r>
              <a:rPr lang="pt-BR" dirty="0"/>
              <a:t>.</a:t>
            </a:r>
          </a:p>
          <a:p>
            <a:r>
              <a:rPr lang="pt-BR" dirty="0"/>
              <a:t>&lt;</a:t>
            </a:r>
            <a:r>
              <a:rPr lang="pt-BR" dirty="0" err="1"/>
              <a:t>Realm</a:t>
            </a:r>
            <a:r>
              <a:rPr lang="pt-BR" dirty="0"/>
              <a:t>&gt; são usados como banco de dados de usuários, senhas e papéis, e podem ser associados a </a:t>
            </a:r>
            <a:r>
              <a:rPr lang="pt-BR" i="1" dirty="0" err="1"/>
              <a:t>engines</a:t>
            </a:r>
            <a:r>
              <a:rPr lang="pt-BR" dirty="0"/>
              <a:t>, </a:t>
            </a:r>
            <a:r>
              <a:rPr lang="pt-BR" i="1" dirty="0"/>
              <a:t>host</a:t>
            </a:r>
            <a:r>
              <a:rPr lang="pt-BR" dirty="0"/>
              <a:t>, etc.</a:t>
            </a:r>
          </a:p>
          <a:p>
            <a:r>
              <a:rPr lang="pt-BR" dirty="0"/>
              <a:t>A &lt;host&gt; define um host virtual dentro do sistema.</a:t>
            </a:r>
          </a:p>
        </p:txBody>
      </p:sp>
      <p:grpSp>
        <p:nvGrpSpPr>
          <p:cNvPr id="7" name="Group 7766">
            <a:extLst>
              <a:ext uri="{FF2B5EF4-FFF2-40B4-BE49-F238E27FC236}">
                <a16:creationId xmlns:a16="http://schemas.microsoft.com/office/drawing/2014/main" id="{FCD7EAD1-8E00-931E-EC56-1A610851676C}"/>
              </a:ext>
            </a:extLst>
          </p:cNvPr>
          <p:cNvGrpSpPr/>
          <p:nvPr/>
        </p:nvGrpSpPr>
        <p:grpSpPr>
          <a:xfrm>
            <a:off x="7555906" y="1793289"/>
            <a:ext cx="3599774" cy="4402044"/>
            <a:chOff x="0" y="0"/>
            <a:chExt cx="3850658" cy="5231173"/>
          </a:xfrm>
        </p:grpSpPr>
        <p:pic>
          <p:nvPicPr>
            <p:cNvPr id="8" name="Picture 770">
              <a:extLst>
                <a:ext uri="{FF2B5EF4-FFF2-40B4-BE49-F238E27FC236}">
                  <a16:creationId xmlns:a16="http://schemas.microsoft.com/office/drawing/2014/main" id="{18AD25E9-8187-9D17-DBC1-C6FD11E4E18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850658" cy="2898630"/>
            </a:xfrm>
            <a:prstGeom prst="rect">
              <a:avLst/>
            </a:prstGeom>
          </p:spPr>
        </p:pic>
        <p:pic>
          <p:nvPicPr>
            <p:cNvPr id="9" name="Picture 772">
              <a:extLst>
                <a:ext uri="{FF2B5EF4-FFF2-40B4-BE49-F238E27FC236}">
                  <a16:creationId xmlns:a16="http://schemas.microsoft.com/office/drawing/2014/main" id="{4B37BE7E-37A3-E7DB-C947-B020F0DC8EF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2908889"/>
              <a:ext cx="3850658" cy="23222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08388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F24-6B0B-06C5-DA87-3FBD5DB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servidor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16E3C-573C-2DC7-23F4-F2A6658E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058399" cy="4349599"/>
          </a:xfrm>
        </p:spPr>
        <p:txBody>
          <a:bodyPr/>
          <a:lstStyle/>
          <a:p>
            <a:r>
              <a:rPr lang="pt-BR" dirty="0"/>
              <a:t>O arquivo </a:t>
            </a:r>
            <a:r>
              <a:rPr lang="pt-BR" i="1" dirty="0"/>
              <a:t>web.xml</a:t>
            </a:r>
            <a:r>
              <a:rPr lang="pt-BR" dirty="0"/>
              <a:t> é importante para a configuração de um servidor Tomcat, pois é nele que as configurações de mapeamentos dos Servlets para os caminhas URL, acessados pelos clientes, são feitos.</a:t>
            </a:r>
          </a:p>
          <a:p>
            <a:r>
              <a:rPr lang="pt-BR" dirty="0"/>
              <a:t>Os principais elementos desse arquivo são &lt;</a:t>
            </a:r>
            <a:r>
              <a:rPr lang="pt-BR" dirty="0" err="1"/>
              <a:t>servelet</a:t>
            </a:r>
            <a:r>
              <a:rPr lang="pt-BR" dirty="0"/>
              <a:t>&gt; e &lt;servlet-mapping&gt;, que indica ao </a:t>
            </a:r>
            <a:r>
              <a:rPr lang="pt-BR" dirty="0" err="1"/>
              <a:t>Tomccat</a:t>
            </a:r>
            <a:r>
              <a:rPr lang="pt-BR" dirty="0"/>
              <a:t> qual classe Java contém o </a:t>
            </a:r>
            <a:r>
              <a:rPr lang="pt-BR" dirty="0" err="1"/>
              <a:t>Servelet</a:t>
            </a:r>
            <a:r>
              <a:rPr lang="pt-BR" dirty="0"/>
              <a:t> a ser fornecido aos clientes e o mapeamento da URL de acesso para executar esse Servlet.</a:t>
            </a:r>
          </a:p>
          <a:p>
            <a:r>
              <a:rPr lang="pt-BR" dirty="0"/>
              <a:t>Veja abaixo o exemplo dessas duas seções:</a:t>
            </a:r>
          </a:p>
        </p:txBody>
      </p:sp>
    </p:spTree>
    <p:extLst>
      <p:ext uri="{BB962C8B-B14F-4D97-AF65-F5344CB8AC3E}">
        <p14:creationId xmlns:p14="http://schemas.microsoft.com/office/powerpoint/2010/main" val="33728390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7F24-6B0B-06C5-DA87-3FBD5DBC4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Configurando um servidor Tomcat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16E3C-573C-2DC7-23F4-F2A6658EA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34" y="1845733"/>
            <a:ext cx="3911814" cy="4349599"/>
          </a:xfrm>
        </p:spPr>
        <p:txBody>
          <a:bodyPr/>
          <a:lstStyle/>
          <a:p>
            <a:r>
              <a:rPr lang="pt-BR" dirty="0"/>
              <a:t>Veja o exemplo dessas duas seções.</a:t>
            </a:r>
          </a:p>
          <a:p>
            <a:r>
              <a:rPr lang="pt-BR" dirty="0"/>
              <a:t>Foi definido o Servlet “hello” na classe “</a:t>
            </a:r>
            <a:r>
              <a:rPr lang="pt-BR" dirty="0">
                <a:solidFill>
                  <a:srgbClr val="FF0000"/>
                </a:solidFill>
              </a:rPr>
              <a:t>teste.HelloServlet</a:t>
            </a:r>
            <a:r>
              <a:rPr lang="pt-BR" dirty="0"/>
              <a:t>”, além do mapeamento da URL “</a:t>
            </a:r>
            <a:r>
              <a:rPr lang="pt-BR" dirty="0">
                <a:solidFill>
                  <a:srgbClr val="0070C0"/>
                </a:solidFill>
              </a:rPr>
              <a:t>/hello</a:t>
            </a:r>
            <a:r>
              <a:rPr lang="pt-BR" dirty="0"/>
              <a:t>”.</a:t>
            </a:r>
          </a:p>
          <a:p>
            <a:r>
              <a:rPr lang="pt-BR" dirty="0"/>
              <a:t>Quando um usuário acessa a URL “http://localhost:8080/hello”, o Tomcat executa a classe Java mapeada e retorna o resultado para o usuário.</a:t>
            </a:r>
          </a:p>
          <a:p>
            <a:r>
              <a:rPr lang="pt-BR" dirty="0"/>
              <a:t>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B22C03-D512-6240-987E-DCF091F68E94}"/>
              </a:ext>
            </a:extLst>
          </p:cNvPr>
          <p:cNvSpPr txBox="1"/>
          <p:nvPr/>
        </p:nvSpPr>
        <p:spPr>
          <a:xfrm>
            <a:off x="4767848" y="2913343"/>
            <a:ext cx="7657615" cy="3281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&lt;servlet&gt;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&lt;servlet-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name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&gt;hello&lt;/servlet-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name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&lt;servlet-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class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</a:t>
            </a:r>
            <a:r>
              <a:rPr lang="pt-BR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teste.HelloServlet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&lt;/servlet-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class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&lt;/servlet&gt;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16383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&lt;servlet-mapping&gt;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&lt;servlet-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name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&gt;hello&lt;/servlet-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name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  &lt;url-pattern</a:t>
            </a: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&gt;/hello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&lt;/url-pattern&gt;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 &lt;/servlet-mapping&gt;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72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&lt;/web-app&gt;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2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EA869-380D-0B87-BF69-638F8639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8884E-72EE-C1F0-CE53-D1943218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Vimos que:</a:t>
            </a:r>
          </a:p>
          <a:p>
            <a:pPr lvl="1"/>
            <a:r>
              <a:rPr lang="pt-BR" dirty="0"/>
              <a:t>o Tomcat é um </a:t>
            </a:r>
            <a:r>
              <a:rPr lang="pt-BR" i="1" dirty="0"/>
              <a:t>servlet</a:t>
            </a:r>
            <a:r>
              <a:rPr lang="pt-BR" dirty="0"/>
              <a:t> Java que define como as solicitações de servidores são tratadas.</a:t>
            </a:r>
          </a:p>
          <a:p>
            <a:pPr lvl="1"/>
            <a:r>
              <a:rPr lang="pt-BR" dirty="0"/>
              <a:t>É um servidor flexível, seguro e conta com documentações para instalação e configuração de uso.</a:t>
            </a:r>
          </a:p>
        </p:txBody>
      </p:sp>
    </p:spTree>
    <p:extLst>
      <p:ext uri="{BB962C8B-B14F-4D97-AF65-F5344CB8AC3E}">
        <p14:creationId xmlns:p14="http://schemas.microsoft.com/office/powerpoint/2010/main" val="403780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EA869-380D-0B87-BF69-638F8639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8884E-72EE-C1F0-CE53-D19432183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1800" dirty="0"/>
              <a:t>Este conteúdo foi é um resumo da Apostola 1, enviada a vocês. Mais detalhes vocês encontrarão nela, junto com as demais referências que baseiam este assunto.</a:t>
            </a:r>
          </a:p>
          <a:p>
            <a:r>
              <a:rPr lang="pt-BR" sz="1800" dirty="0"/>
              <a:t>Além da Apostila, outras referências são:</a:t>
            </a:r>
          </a:p>
          <a:p>
            <a:pPr marR="19685" indent="-6350" algn="just">
              <a:lnSpc>
                <a:spcPct val="104000"/>
              </a:lnSpc>
              <a:spcAft>
                <a:spcPts val="30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APACHE: http server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Apache Software Foundation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2021. Disponível em: </a:t>
            </a:r>
          </a:p>
          <a:p>
            <a:pPr marR="19685" indent="-6350" algn="just">
              <a:lnSpc>
                <a:spcPct val="104000"/>
              </a:lnSpc>
              <a:spcAft>
                <a:spcPts val="46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http://httpd.apache.org/. Acesso em: 16 out. 2021. </a:t>
            </a:r>
          </a:p>
          <a:p>
            <a:pPr marR="19685" indent="-6350" algn="just">
              <a:lnSpc>
                <a:spcPct val="104000"/>
              </a:lnSpc>
              <a:spcAft>
                <a:spcPts val="46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APACHE Tomcat 10: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documentation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index. 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Apache Software Foundation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2021. Disponível em: http://tomcat.apache.org/tomcat-10.0-doc/index.html. Acesso em: 16 out. 2021. </a:t>
            </a:r>
          </a:p>
          <a:p>
            <a:pPr marR="19685" indent="-6350" algn="just">
              <a:lnSpc>
                <a:spcPct val="104000"/>
              </a:lnSpc>
              <a:spcAft>
                <a:spcPts val="46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KUROSE, J. F.; ROSS, K. W. 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Redes de computadores e a Internet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uma abordagem top-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down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6. ed. São Paulo: Pearson, 2013.</a:t>
            </a:r>
          </a:p>
          <a:p>
            <a:pPr marR="19685" indent="-6350" algn="just">
              <a:lnSpc>
                <a:spcPct val="104000"/>
              </a:lnSpc>
              <a:spcAft>
                <a:spcPts val="378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SHATNAWI, A. 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et al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pt-BR" sz="1800" i="1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How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i="1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to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i="1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i="1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dependencies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in server </a:t>
            </a:r>
            <a:r>
              <a:rPr lang="pt-BR" sz="1800" i="1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pages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i="1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pt-BR" sz="1800" i="1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JEE web </a:t>
            </a:r>
            <a:r>
              <a:rPr lang="pt-BR" sz="1800" i="1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applications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Montreal: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Latece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Laboratoire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/UQAM, 2017. (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Rapport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de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recherche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Latece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n. 1). </a:t>
            </a:r>
          </a:p>
        </p:txBody>
      </p:sp>
    </p:spTree>
    <p:extLst>
      <p:ext uri="{BB962C8B-B14F-4D97-AF65-F5344CB8AC3E}">
        <p14:creationId xmlns:p14="http://schemas.microsoft.com/office/powerpoint/2010/main" val="3192149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6FBD-E913-5975-7A35-7CEC5A2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servidor </a:t>
            </a:r>
            <a:r>
              <a:rPr lang="pt-BR" i="1" dirty="0"/>
              <a:t>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3436D-CAB0-891C-5E00-06B98B21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dos protocolos mais utilizados é o HTTP, que permite aos clientes </a:t>
            </a:r>
            <a:r>
              <a:rPr lang="pt-BR" i="1" dirty="0"/>
              <a:t>web</a:t>
            </a:r>
            <a:r>
              <a:rPr lang="pt-BR" dirty="0"/>
              <a:t> conseguir transferir conteúdos </a:t>
            </a:r>
            <a:r>
              <a:rPr lang="pt-BR" i="1" dirty="0"/>
              <a:t>web</a:t>
            </a:r>
            <a:r>
              <a:rPr lang="pt-BR" dirty="0"/>
              <a:t> para servidores que hospedam esses recursos. Nesses servidores é possível compartilhar documentos, imagens, scripts, vídeos, entre outras mídias...</a:t>
            </a:r>
          </a:p>
          <a:p>
            <a:r>
              <a:rPr lang="pt-BR" dirty="0"/>
              <a:t>Os servidores usam diferentes categorias de </a:t>
            </a:r>
            <a:r>
              <a:rPr lang="pt-BR" i="1" dirty="0"/>
              <a:t>softwares</a:t>
            </a:r>
            <a:r>
              <a:rPr lang="pt-BR" dirty="0"/>
              <a:t>, e cada uma das aplicações acessam arquivos armazenados em servidores físicos e usá-los para diferentes objetivos.</a:t>
            </a:r>
          </a:p>
          <a:p>
            <a:r>
              <a:rPr lang="pt-BR" dirty="0"/>
              <a:t>O servidor </a:t>
            </a:r>
            <a:r>
              <a:rPr lang="pt-BR" i="1" dirty="0"/>
              <a:t>web</a:t>
            </a:r>
            <a:r>
              <a:rPr lang="pt-BR" dirty="0"/>
              <a:t> serve para hospedar o conteúdo de sites na internet, e transfere conteúdo de seu sistema local para atender aos pedidos do cliente.</a:t>
            </a:r>
          </a:p>
          <a:p>
            <a:r>
              <a:rPr lang="pt-BR" dirty="0"/>
              <a:t>O servidor </a:t>
            </a:r>
            <a:r>
              <a:rPr lang="pt-BR" i="1" dirty="0"/>
              <a:t>web</a:t>
            </a:r>
            <a:r>
              <a:rPr lang="pt-BR" dirty="0"/>
              <a:t> é um programa que recebe solicitações HTTP do cliente, e envia alguma resposta. </a:t>
            </a:r>
          </a:p>
          <a:p>
            <a:r>
              <a:rPr lang="pt-BR" dirty="0"/>
              <a:t>As solicitações dos clientes são conhecidas como </a:t>
            </a:r>
            <a:r>
              <a:rPr lang="pt-BR" i="1" dirty="0"/>
              <a:t>“</a:t>
            </a:r>
            <a:r>
              <a:rPr lang="pt-BR" i="1" dirty="0" err="1"/>
              <a:t>request</a:t>
            </a:r>
            <a:r>
              <a:rPr lang="pt-BR" i="1" dirty="0"/>
              <a:t>”</a:t>
            </a:r>
            <a:r>
              <a:rPr lang="pt-BR" dirty="0"/>
              <a:t>,  enquanto a resposta é conhecida como </a:t>
            </a:r>
            <a:r>
              <a:rPr lang="pt-BR" i="1" dirty="0"/>
              <a:t>“response”</a:t>
            </a:r>
            <a:r>
              <a:rPr lang="pt-BR" dirty="0"/>
              <a:t>.</a:t>
            </a:r>
          </a:p>
          <a:p>
            <a:endParaRPr lang="pt-BR" i="1" dirty="0"/>
          </a:p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92600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6FBD-E913-5975-7A35-7CEC5A2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servidor </a:t>
            </a:r>
            <a:r>
              <a:rPr lang="pt-BR" i="1" dirty="0"/>
              <a:t>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3436D-CAB0-891C-5E00-06B98B21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Aqui temos um exemplo de solicitação feita por </a:t>
            </a:r>
            <a:r>
              <a:rPr lang="pt-BR" dirty="0" err="1"/>
              <a:t>Kurose</a:t>
            </a:r>
            <a:r>
              <a:rPr lang="pt-BR" dirty="0"/>
              <a:t> e Ross (2013).</a:t>
            </a:r>
          </a:p>
          <a:p>
            <a:r>
              <a:rPr lang="pt-BR" dirty="0"/>
              <a:t>Na primeira linha temos a requisição HTTP, e as linhas são chamadas de “linhas de cabeçalho”.</a:t>
            </a:r>
          </a:p>
          <a:p>
            <a:r>
              <a:rPr lang="pt-BR" dirty="0"/>
              <a:t>A linha e requisição tem três campos:</a:t>
            </a:r>
          </a:p>
          <a:p>
            <a:pPr lvl="1"/>
            <a:r>
              <a:rPr lang="pt-BR" dirty="0"/>
              <a:t>Método HTTP,</a:t>
            </a:r>
          </a:p>
          <a:p>
            <a:pPr lvl="1"/>
            <a:r>
              <a:rPr lang="pt-BR" dirty="0"/>
              <a:t>Local,</a:t>
            </a:r>
          </a:p>
          <a:p>
            <a:pPr lvl="1"/>
            <a:r>
              <a:rPr lang="pt-BR" dirty="0"/>
              <a:t>Identificação do recurso solicitado (URL) e a versão do HTTP usada pelo cliente.</a:t>
            </a:r>
          </a:p>
          <a:p>
            <a:endParaRPr lang="pt-BR" i="1" dirty="0"/>
          </a:p>
          <a:p>
            <a:endParaRPr lang="pt-BR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1EFBF8-4CA3-AEE4-5E63-42E7DA95CBBB}"/>
              </a:ext>
            </a:extLst>
          </p:cNvPr>
          <p:cNvSpPr txBox="1"/>
          <p:nvPr/>
        </p:nvSpPr>
        <p:spPr>
          <a:xfrm>
            <a:off x="3636199" y="4224895"/>
            <a:ext cx="4980561" cy="203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GET /site1/exemplo1.html HTTP/1.1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Host: www.algumsite.com.br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Connection: close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User-agent: Mozilla/5.0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6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Accept-language: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pt-br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240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6FBD-E913-5975-7A35-7CEC5A2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servidor </a:t>
            </a:r>
            <a:r>
              <a:rPr lang="pt-BR" i="1" dirty="0"/>
              <a:t>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3436D-CAB0-891C-5E00-06B98B21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O campo do método pode assumir os seguintes valores: GET, POST, PUT, DELETE e HEAD.</a:t>
            </a:r>
          </a:p>
          <a:p>
            <a:r>
              <a:rPr lang="pt-BR" dirty="0"/>
              <a:t>A maioria das requisições HTTP são do método GET, onde utilizamos o navegador para buscar um objeto do servidor.</a:t>
            </a:r>
          </a:p>
          <a:p>
            <a:r>
              <a:rPr lang="pt-BR" dirty="0"/>
              <a:t>Em nosso exemplo, em azul, conseguimos observar o objeto que ele está solicitando; e em vermelho está a versão do HTTP que o cliente está usando.</a:t>
            </a:r>
          </a:p>
          <a:p>
            <a:endParaRPr lang="pt-BR" dirty="0"/>
          </a:p>
          <a:p>
            <a:endParaRPr lang="pt-BR" i="1" dirty="0"/>
          </a:p>
          <a:p>
            <a:endParaRPr lang="pt-BR" i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D1303E-DA71-DB1D-814D-DB2EAA1FB3E9}"/>
              </a:ext>
            </a:extLst>
          </p:cNvPr>
          <p:cNvSpPr txBox="1"/>
          <p:nvPr/>
        </p:nvSpPr>
        <p:spPr>
          <a:xfrm>
            <a:off x="3636199" y="4224895"/>
            <a:ext cx="4980561" cy="203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GET </a:t>
            </a: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/site1/exemplo1.html </a:t>
            </a:r>
            <a:r>
              <a:rPr lang="pt-BR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HTTP/1.1 </a:t>
            </a:r>
            <a:endParaRPr lang="pt-BR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Host: www.algumsite.com.br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Connection: close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User-agent: Mozilla/5.0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6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Accept-language: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pt-br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197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6FBD-E913-5975-7A35-7CEC5A2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servidor </a:t>
            </a:r>
            <a:r>
              <a:rPr lang="pt-BR" i="1" dirty="0"/>
              <a:t>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3436D-CAB0-891C-5E00-06B98B21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Veremos agora sobre as linhas do cabeçalho:</a:t>
            </a:r>
          </a:p>
          <a:p>
            <a:pPr lvl="1"/>
            <a:r>
              <a:rPr lang="pt-BR" dirty="0">
                <a:solidFill>
                  <a:srgbClr val="FF0000"/>
                </a:solidFill>
              </a:rPr>
              <a:t>Host</a:t>
            </a:r>
            <a:r>
              <a:rPr lang="pt-BR" dirty="0"/>
              <a:t> – especifica qual servidor o objeto está armazenado;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Connection</a:t>
            </a:r>
            <a:r>
              <a:rPr lang="pt-BR" dirty="0"/>
              <a:t> – mensagem do cliente para o servidor, dizendo para o servidor fechar a conexão após o envio do objeto (não manter a conexão persistente ou permanente);</a:t>
            </a:r>
          </a:p>
          <a:p>
            <a:pPr lvl="1"/>
            <a:r>
              <a:rPr lang="pt-BR" dirty="0">
                <a:solidFill>
                  <a:srgbClr val="00B050"/>
                </a:solidFill>
              </a:rPr>
              <a:t>User-agent</a:t>
            </a:r>
            <a:r>
              <a:rPr lang="pt-BR" dirty="0"/>
              <a:t> – Especifica o tipo de navegador que está fazendo a requisição;</a:t>
            </a:r>
          </a:p>
          <a:p>
            <a:pPr lvl="1"/>
            <a:r>
              <a:rPr lang="pt-BR" dirty="0">
                <a:solidFill>
                  <a:srgbClr val="7030A0"/>
                </a:solidFill>
              </a:rPr>
              <a:t>Accept-language</a:t>
            </a:r>
            <a:r>
              <a:rPr lang="pt-BR" dirty="0">
                <a:solidFill>
                  <a:srgbClr val="FFC000"/>
                </a:solidFill>
              </a:rPr>
              <a:t> </a:t>
            </a:r>
            <a:r>
              <a:rPr lang="pt-BR" dirty="0"/>
              <a:t>– mostra a preferencia de idioma que o cliente tem pelo objeto. Caso não exista conteúdos no idioma, será enviado um </a:t>
            </a:r>
            <a:r>
              <a:rPr lang="pt-BR" i="1" dirty="0"/>
              <a:t>default</a:t>
            </a:r>
            <a:r>
              <a:rPr lang="pt-BR" dirty="0"/>
              <a:t>.</a:t>
            </a:r>
            <a:endParaRPr lang="pt-BR" i="1" dirty="0"/>
          </a:p>
          <a:p>
            <a:endParaRPr lang="pt-BR" dirty="0"/>
          </a:p>
          <a:p>
            <a:endParaRPr lang="pt-BR" i="1" dirty="0"/>
          </a:p>
          <a:p>
            <a:endParaRPr lang="pt-BR" i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D1303E-DA71-DB1D-814D-DB2EAA1FB3E9}"/>
              </a:ext>
            </a:extLst>
          </p:cNvPr>
          <p:cNvSpPr txBox="1"/>
          <p:nvPr/>
        </p:nvSpPr>
        <p:spPr>
          <a:xfrm>
            <a:off x="3636199" y="4224895"/>
            <a:ext cx="4980561" cy="2030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GET </a:t>
            </a:r>
            <a:r>
              <a:rPr lang="pt-BR" sz="1800" kern="100" dirty="0"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/site1/exemplo1.html HTTP/1.1</a:t>
            </a:r>
            <a:r>
              <a:rPr lang="pt-BR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 </a:t>
            </a:r>
            <a:endParaRPr lang="pt-BR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Host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www.algumsite.com.br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Connection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close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User-agent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Mozilla/5.0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33985" marR="128270" indent="-6350" algn="l">
              <a:lnSpc>
                <a:spcPct val="107000"/>
              </a:lnSpc>
              <a:spcAft>
                <a:spcPts val="635"/>
              </a:spcAft>
            </a:pPr>
            <a:r>
              <a:rPr lang="pt-BR" sz="1800" kern="1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Accept-language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</a:t>
            </a:r>
            <a:r>
              <a:rPr lang="pt-BR" sz="1800" kern="100" dirty="0" err="1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pt-br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3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6FBD-E913-5975-7A35-7CEC5A2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servidor </a:t>
            </a:r>
            <a:r>
              <a:rPr lang="pt-BR" i="1" dirty="0"/>
              <a:t>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3436D-CAB0-891C-5E00-06B98B21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Esta seria a resposta enviada pelo servidor:</a:t>
            </a:r>
            <a:endParaRPr lang="pt-BR" i="1" dirty="0"/>
          </a:p>
          <a:p>
            <a:endParaRPr lang="pt-BR" dirty="0"/>
          </a:p>
          <a:p>
            <a:endParaRPr lang="pt-BR" i="1" dirty="0"/>
          </a:p>
          <a:p>
            <a:endParaRPr lang="pt-BR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AB7B58-C318-B749-5CDA-5A898C42C53E}"/>
              </a:ext>
            </a:extLst>
          </p:cNvPr>
          <p:cNvSpPr txBox="1"/>
          <p:nvPr/>
        </p:nvSpPr>
        <p:spPr>
          <a:xfrm>
            <a:off x="2571019" y="2258530"/>
            <a:ext cx="6689711" cy="263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HTTP/1.1 200 OK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Connection: close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Date: Tue, 06 Sep 2011 15:44:04 GMT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Server: Apache/2.2.3 (CentOS)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Last-Modified: Mon, 20 Sep 2021 16:11:03 GMT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Content-Length: 879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Content-Type: text/html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635"/>
              </a:spcAft>
            </a:pP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(dados...)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291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6FBD-E913-5975-7A35-7CEC5A2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servidor </a:t>
            </a:r>
            <a:r>
              <a:rPr lang="pt-BR" i="1" dirty="0"/>
              <a:t>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3436D-CAB0-891C-5E00-06B98B21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/>
          <a:p>
            <a:r>
              <a:rPr lang="pt-BR" dirty="0"/>
              <a:t>A resposta tem três seções:</a:t>
            </a:r>
          </a:p>
          <a:p>
            <a:pPr lvl="1"/>
            <a:r>
              <a:rPr lang="pt-BR" dirty="0"/>
              <a:t>Em verde temos a linha inicial (linha de estado);</a:t>
            </a:r>
          </a:p>
          <a:p>
            <a:pPr lvl="1"/>
            <a:r>
              <a:rPr lang="pt-BR" dirty="0"/>
              <a:t>Em azul temos as seis linhas de cabeçalho;</a:t>
            </a:r>
          </a:p>
          <a:p>
            <a:pPr lvl="1"/>
            <a:r>
              <a:rPr lang="pt-BR" dirty="0"/>
              <a:t>Em vermelho temos o corpo da entidade.</a:t>
            </a:r>
          </a:p>
          <a:p>
            <a:endParaRPr lang="pt-BR" i="1" dirty="0"/>
          </a:p>
          <a:p>
            <a:endParaRPr lang="pt-BR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AB7B58-C318-B749-5CDA-5A898C42C53E}"/>
              </a:ext>
            </a:extLst>
          </p:cNvPr>
          <p:cNvSpPr txBox="1"/>
          <p:nvPr/>
        </p:nvSpPr>
        <p:spPr>
          <a:xfrm>
            <a:off x="2781624" y="3429000"/>
            <a:ext cx="6689711" cy="26379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HTTP/1.1 200 OK </a:t>
            </a:r>
            <a:endParaRPr lang="pt-BR" sz="18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Connection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close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Tue, 06 Sep 2011 15:44:04 GMT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Server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Apache/2.2.3 (CentOS)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Last-Modified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Mon, 20 Sep 2021 16:11:03 GMT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Content-Length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879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8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Content-Type</a:t>
            </a:r>
            <a:r>
              <a:rPr lang="pt-BR" sz="18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text/html </a:t>
            </a:r>
            <a:endParaRPr lang="pt-BR" sz="18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635"/>
              </a:spcAft>
            </a:pPr>
            <a:r>
              <a:rPr lang="pt-BR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(dados...)</a:t>
            </a:r>
            <a:endParaRPr lang="pt-BR" sz="18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7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A6FBD-E913-5975-7A35-7CEC5A2B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 servidor </a:t>
            </a:r>
            <a:r>
              <a:rPr lang="pt-BR" i="1" dirty="0"/>
              <a:t>web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23436D-CAB0-891C-5E00-06B98B21C0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56440" cy="4496700"/>
          </a:xfrm>
        </p:spPr>
        <p:txBody>
          <a:bodyPr>
            <a:normAutofit/>
          </a:bodyPr>
          <a:lstStyle/>
          <a:p>
            <a:r>
              <a:rPr lang="pt-BR" dirty="0"/>
              <a:t>A linha de estado temos os seguintes campos:</a:t>
            </a:r>
          </a:p>
          <a:p>
            <a:pPr lvl="1"/>
            <a:r>
              <a:rPr lang="pt-BR" dirty="0"/>
              <a:t>Versão do protocolo;</a:t>
            </a:r>
          </a:p>
          <a:p>
            <a:pPr lvl="1"/>
            <a:r>
              <a:rPr lang="pt-BR" dirty="0"/>
              <a:t>Código de estado;</a:t>
            </a:r>
          </a:p>
          <a:p>
            <a:pPr lvl="1"/>
            <a:r>
              <a:rPr lang="pt-BR" dirty="0"/>
              <a:t>Mensagem de estado.</a:t>
            </a:r>
          </a:p>
          <a:p>
            <a:r>
              <a:rPr lang="pt-BR" dirty="0"/>
              <a:t>Na linha de cabeçalho temos:</a:t>
            </a:r>
          </a:p>
          <a:p>
            <a:pPr lvl="1"/>
            <a:r>
              <a:rPr lang="pt-BR" dirty="0"/>
              <a:t>Connection – informando que encerrará a conexão após envio da mensagem;</a:t>
            </a:r>
          </a:p>
          <a:p>
            <a:pPr lvl="1"/>
            <a:r>
              <a:rPr lang="pt-BR" dirty="0"/>
              <a:t>Date: indica data e hora da mensagem;</a:t>
            </a:r>
          </a:p>
          <a:p>
            <a:pPr lvl="1"/>
            <a:r>
              <a:rPr lang="pt-BR" dirty="0"/>
              <a:t>Server: mostra que a mensagem  foi gerada pelo servidor Apache;</a:t>
            </a:r>
          </a:p>
          <a:p>
            <a:pPr lvl="1"/>
            <a:r>
              <a:rPr lang="pt-BR" dirty="0"/>
              <a:t>Last-Modified: indica data e hora da última modificação;</a:t>
            </a:r>
          </a:p>
          <a:p>
            <a:pPr lvl="1"/>
            <a:r>
              <a:rPr lang="pt-BR" dirty="0"/>
              <a:t>Content-Length: número de bytes gerado pelo objeto;</a:t>
            </a:r>
          </a:p>
          <a:p>
            <a:pPr lvl="1"/>
            <a:r>
              <a:rPr lang="pt-BR" dirty="0"/>
              <a:t>Content-Type: define que o objeto é um texto HTML.</a:t>
            </a:r>
          </a:p>
          <a:p>
            <a:endParaRPr lang="pt-BR" i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EAB7B58-C318-B749-5CDA-5A898C42C53E}"/>
              </a:ext>
            </a:extLst>
          </p:cNvPr>
          <p:cNvSpPr txBox="1"/>
          <p:nvPr/>
        </p:nvSpPr>
        <p:spPr>
          <a:xfrm>
            <a:off x="6484620" y="2241335"/>
            <a:ext cx="5707380" cy="237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600" kern="100" dirty="0">
                <a:solidFill>
                  <a:srgbClr val="00B05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HTTP/1.1 200 OK </a:t>
            </a:r>
            <a:endParaRPr lang="pt-BR" sz="1600" kern="100" dirty="0">
              <a:solidFill>
                <a:srgbClr val="00B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6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Connection</a:t>
            </a:r>
            <a:r>
              <a:rPr lang="pt-BR" sz="16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close </a:t>
            </a:r>
            <a:endParaRPr lang="pt-BR" sz="16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6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Date</a:t>
            </a:r>
            <a:r>
              <a:rPr lang="pt-BR" sz="16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Tue, 06 Sep 2011 15:44:04 GMT </a:t>
            </a:r>
            <a:endParaRPr lang="pt-BR" sz="16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6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Server</a:t>
            </a:r>
            <a:r>
              <a:rPr lang="pt-BR" sz="16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Apache/2.2.3 (CentOS) </a:t>
            </a:r>
            <a:endParaRPr lang="pt-BR" sz="16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6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Last-Modified</a:t>
            </a:r>
            <a:r>
              <a:rPr lang="pt-BR" sz="16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Mon, 20 Sep 2021 16:11:03 GMT </a:t>
            </a:r>
            <a:endParaRPr lang="pt-BR" sz="16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6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Content-Length</a:t>
            </a:r>
            <a:r>
              <a:rPr lang="pt-BR" sz="16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879 </a:t>
            </a:r>
            <a:endParaRPr lang="pt-BR" sz="16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235"/>
              </a:spcAft>
            </a:pPr>
            <a:r>
              <a:rPr lang="pt-BR" sz="1600" kern="100" dirty="0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Content-Type</a:t>
            </a:r>
            <a:r>
              <a:rPr lang="pt-BR" sz="1600" kern="100" dirty="0">
                <a:solidFill>
                  <a:srgbClr val="181717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: text/html </a:t>
            </a:r>
            <a:endParaRPr lang="pt-BR" sz="1600" kern="100" dirty="0">
              <a:solidFill>
                <a:srgbClr val="181717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R="128270" indent="-6350" algn="l">
              <a:lnSpc>
                <a:spcPct val="107000"/>
              </a:lnSpc>
              <a:spcAft>
                <a:spcPts val="635"/>
              </a:spcAft>
            </a:pPr>
            <a:r>
              <a:rPr lang="pt-BR" sz="16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Courier New" panose="02070309020205020404" pitchFamily="49" charset="0"/>
              </a:rPr>
              <a:t>(dados...)</a:t>
            </a:r>
            <a:endParaRPr lang="pt-BR" sz="16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271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2161</Words>
  <Application>Microsoft Office PowerPoint</Application>
  <PresentationFormat>Widescreen</PresentationFormat>
  <Paragraphs>181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9" baseType="lpstr">
      <vt:lpstr>Calibri</vt:lpstr>
      <vt:lpstr>Calibri Light</vt:lpstr>
      <vt:lpstr>Courier New</vt:lpstr>
      <vt:lpstr>Retrospectiva</vt:lpstr>
      <vt:lpstr>Servidores web  (Apache Tomcat)</vt:lpstr>
      <vt:lpstr>Introdução</vt:lpstr>
      <vt:lpstr>O que é um servidor web</vt:lpstr>
      <vt:lpstr>O que é um servidor web</vt:lpstr>
      <vt:lpstr>O que é um servidor web</vt:lpstr>
      <vt:lpstr>O que é um servidor web</vt:lpstr>
      <vt:lpstr>O que é um servidor web</vt:lpstr>
      <vt:lpstr>O que é um servidor web</vt:lpstr>
      <vt:lpstr>O que é um servidor web</vt:lpstr>
      <vt:lpstr>Apache Tomcat</vt:lpstr>
      <vt:lpstr>Apache Tomcat</vt:lpstr>
      <vt:lpstr>Apache Tomcat</vt:lpstr>
      <vt:lpstr>Apache Tomcat</vt:lpstr>
      <vt:lpstr>Apache Tomcat</vt:lpstr>
      <vt:lpstr>Apache Tomcat</vt:lpstr>
      <vt:lpstr>Configurando um servidor Tomcat</vt:lpstr>
      <vt:lpstr>Configurando um servidor Tomcat</vt:lpstr>
      <vt:lpstr>Configurando um servidor Tomcat</vt:lpstr>
      <vt:lpstr>Configurando um servidor Tomcat</vt:lpstr>
      <vt:lpstr>Configurando um servidor Tomcat</vt:lpstr>
      <vt:lpstr>Configurando um servidor Tomcat</vt:lpstr>
      <vt:lpstr>Configurando um servidor Tomcat</vt:lpstr>
      <vt:lpstr>Configurando um servidor Tomcat</vt:lpstr>
      <vt:lpstr>Conclusão</vt:lpstr>
      <vt:lpstr>Referências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Servidores web  (Apache Tomcat)</dc:title>
  <dc:creator>Lucas Amaro</dc:creator>
  <cp:lastModifiedBy>Lucas Amaro</cp:lastModifiedBy>
  <cp:revision>1</cp:revision>
  <dcterms:created xsi:type="dcterms:W3CDTF">2024-05-21T22:58:43Z</dcterms:created>
  <dcterms:modified xsi:type="dcterms:W3CDTF">2024-05-22T02:16:44Z</dcterms:modified>
</cp:coreProperties>
</file>