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3" autoAdjust="0"/>
    <p:restoredTop sz="94660"/>
  </p:normalViewPr>
  <p:slideViewPr>
    <p:cSldViewPr snapToGrid="0">
      <p:cViewPr varScale="1">
        <p:scale>
          <a:sx n="53" d="100"/>
          <a:sy n="53" d="100"/>
        </p:scale>
        <p:origin x="108"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432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32256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93122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370009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875DEDC-5B86-474B-981D-6A054728E470}" type="datetimeFigureOut">
              <a:rPr lang="pt-BR" smtClean="0"/>
              <a:t>23/04/2024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248F783F-D9AA-41FD-B535-AFE3E7490549}"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98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875DEDC-5B86-474B-981D-6A054728E470}" type="datetimeFigureOut">
              <a:rPr lang="pt-BR" smtClean="0"/>
              <a:t>23/04/2024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60980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875DEDC-5B86-474B-981D-6A054728E470}" type="datetimeFigureOut">
              <a:rPr lang="pt-BR" smtClean="0"/>
              <a:t>23/04/2024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173459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875DEDC-5B86-474B-981D-6A054728E470}" type="datetimeFigureOut">
              <a:rPr lang="pt-BR" smtClean="0"/>
              <a:t>23/04/2024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44030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875DEDC-5B86-474B-981D-6A054728E470}" type="datetimeFigureOut">
              <a:rPr lang="pt-BR" smtClean="0"/>
              <a:t>23/04/2024</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2864914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875DEDC-5B86-474B-981D-6A054728E470}" type="datetimeFigureOut">
              <a:rPr lang="pt-BR" smtClean="0"/>
              <a:t>23/04/2024</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8F783F-D9AA-41FD-B535-AFE3E7490549}" type="slidenum">
              <a:rPr lang="pt-BR" smtClean="0"/>
              <a:t>‹nº›</a:t>
            </a:fld>
            <a:endParaRPr lang="pt-BR"/>
          </a:p>
        </p:txBody>
      </p:sp>
    </p:spTree>
    <p:extLst>
      <p:ext uri="{BB962C8B-B14F-4D97-AF65-F5344CB8AC3E}">
        <p14:creationId xmlns:p14="http://schemas.microsoft.com/office/powerpoint/2010/main" val="1837113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875DEDC-5B86-474B-981D-6A054728E470}" type="datetimeFigureOut">
              <a:rPr lang="pt-BR" smtClean="0"/>
              <a:t>23/04/2024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248F783F-D9AA-41FD-B535-AFE3E7490549}" type="slidenum">
              <a:rPr lang="pt-BR" smtClean="0"/>
              <a:t>‹nº›</a:t>
            </a:fld>
            <a:endParaRPr lang="pt-BR"/>
          </a:p>
        </p:txBody>
      </p:sp>
    </p:spTree>
    <p:extLst>
      <p:ext uri="{BB962C8B-B14F-4D97-AF65-F5344CB8AC3E}">
        <p14:creationId xmlns:p14="http://schemas.microsoft.com/office/powerpoint/2010/main" val="61939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875DEDC-5B86-474B-981D-6A054728E470}" type="datetimeFigureOut">
              <a:rPr lang="pt-BR" smtClean="0"/>
              <a:t>23/04/2024</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8F783F-D9AA-41FD-B535-AFE3E7490549}"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3285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A9A3B2-597A-7182-0F6E-D4D6E59A9D5D}"/>
              </a:ext>
            </a:extLst>
          </p:cNvPr>
          <p:cNvSpPr>
            <a:spLocks noGrp="1"/>
          </p:cNvSpPr>
          <p:nvPr>
            <p:ph type="ctrTitle"/>
          </p:nvPr>
        </p:nvSpPr>
        <p:spPr/>
        <p:txBody>
          <a:bodyPr/>
          <a:lstStyle/>
          <a:p>
            <a:r>
              <a:rPr lang="pt-BR" dirty="0"/>
              <a:t>Web 2.0 e mídia social</a:t>
            </a:r>
          </a:p>
        </p:txBody>
      </p:sp>
      <p:sp>
        <p:nvSpPr>
          <p:cNvPr id="3" name="Subtítulo 2">
            <a:extLst>
              <a:ext uri="{FF2B5EF4-FFF2-40B4-BE49-F238E27FC236}">
                <a16:creationId xmlns:a16="http://schemas.microsoft.com/office/drawing/2014/main" id="{C30E25F1-A339-245A-3392-415F789944D7}"/>
              </a:ext>
            </a:extLst>
          </p:cNvPr>
          <p:cNvSpPr>
            <a:spLocks noGrp="1"/>
          </p:cNvSpPr>
          <p:nvPr>
            <p:ph type="subTitle" idx="1"/>
          </p:nvPr>
        </p:nvSpPr>
        <p:spPr/>
        <p:txBody>
          <a:bodyPr>
            <a:normAutofit fontScale="62500" lnSpcReduction="20000"/>
          </a:bodyPr>
          <a:lstStyle/>
          <a:p>
            <a:r>
              <a:rPr lang="pt-BR" dirty="0"/>
              <a:t>Reconhecer o impacto da web 2.0 nas organizações</a:t>
            </a:r>
          </a:p>
          <a:p>
            <a:r>
              <a:rPr lang="pt-BR" dirty="0"/>
              <a:t>Identificar formas de utilização das redes sociais no ambiente organizacional.</a:t>
            </a:r>
          </a:p>
          <a:p>
            <a:r>
              <a:rPr lang="pt-BR" dirty="0"/>
              <a:t>Explicar o impacto do uso de redes sociais na comunicação e na colaboração organizacional.</a:t>
            </a:r>
          </a:p>
        </p:txBody>
      </p:sp>
    </p:spTree>
    <p:extLst>
      <p:ext uri="{BB962C8B-B14F-4D97-AF65-F5344CB8AC3E}">
        <p14:creationId xmlns:p14="http://schemas.microsoft.com/office/powerpoint/2010/main" val="3944469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rede passou a ter navegadores (Internet Explorer, Netscape), provedores de acesso e portais de serviço. Com o tempo, esses </a:t>
            </a:r>
            <a:r>
              <a:rPr lang="pt-BR" sz="2400" i="1" dirty="0"/>
              <a:t>browsers</a:t>
            </a:r>
            <a:r>
              <a:rPr lang="pt-BR" sz="2400" dirty="0"/>
              <a:t> e se serviços passaram a ganhar atualizações e a ficarem mais completos com o uso corporativo.</a:t>
            </a:r>
          </a:p>
          <a:p>
            <a:r>
              <a:rPr lang="pt-BR" sz="2400" dirty="0"/>
              <a:t>Nesse contexto, existem o conceito conhecido como “Onda da Internet”, marcadas pela evolução e melhoria das redes: Web 1.0, Web 2.0 e Web3.0.</a:t>
            </a:r>
          </a:p>
        </p:txBody>
      </p:sp>
    </p:spTree>
    <p:extLst>
      <p:ext uri="{BB962C8B-B14F-4D97-AF65-F5344CB8AC3E}">
        <p14:creationId xmlns:p14="http://schemas.microsoft.com/office/powerpoint/2010/main" val="1771029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Web 1.0 focava na criação de dados, e era utilizado por militares, governo, universidades e laboratórios científicos:</a:t>
            </a:r>
          </a:p>
          <a:p>
            <a:pPr lvl="1"/>
            <a:r>
              <a:rPr lang="pt-BR" sz="2200" dirty="0"/>
              <a:t>Eram utilizados </a:t>
            </a:r>
            <a:r>
              <a:rPr lang="pt-BR" sz="2200" i="1" dirty="0"/>
              <a:t>hiperlink</a:t>
            </a:r>
            <a:r>
              <a:rPr lang="pt-BR" sz="2200" dirty="0"/>
              <a:t>, espaços para leitura e pouca interação;</a:t>
            </a:r>
          </a:p>
          <a:p>
            <a:pPr lvl="1"/>
            <a:r>
              <a:rPr lang="pt-BR" sz="2200" dirty="0"/>
              <a:t>Os sistemas eram estáticos e não forneciam interação ou atualização;</a:t>
            </a:r>
          </a:p>
          <a:p>
            <a:pPr lvl="1"/>
            <a:r>
              <a:rPr lang="pt-BR" sz="2200" dirty="0"/>
              <a:t>Os aplicativos eram fechados. Podiam ser baixados mas sem atualizações.</a:t>
            </a:r>
          </a:p>
        </p:txBody>
      </p:sp>
    </p:spTree>
    <p:extLst>
      <p:ext uri="{BB962C8B-B14F-4D97-AF65-F5344CB8AC3E}">
        <p14:creationId xmlns:p14="http://schemas.microsoft.com/office/powerpoint/2010/main" val="2368274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Web 2.0 tornou o usuário protagonista, melhorando o desempenho, fornecendo ferramentas e mudando a cultura participativa:</a:t>
            </a:r>
          </a:p>
          <a:p>
            <a:pPr lvl="1"/>
            <a:r>
              <a:rPr lang="pt-BR" sz="2000" dirty="0"/>
              <a:t>Forneceu Inteligência coletiva por compartilhamento de práticas sociais;</a:t>
            </a:r>
          </a:p>
          <a:p>
            <a:pPr lvl="1"/>
            <a:r>
              <a:rPr lang="pt-BR" sz="2000" dirty="0"/>
              <a:t>Aplicativos abertos para maior utilização e melhoria continua com menor tempo;</a:t>
            </a:r>
          </a:p>
          <a:p>
            <a:pPr lvl="1"/>
            <a:endParaRPr lang="pt-BR" sz="2000" dirty="0"/>
          </a:p>
        </p:txBody>
      </p:sp>
    </p:spTree>
    <p:extLst>
      <p:ext uri="{BB962C8B-B14F-4D97-AF65-F5344CB8AC3E}">
        <p14:creationId xmlns:p14="http://schemas.microsoft.com/office/powerpoint/2010/main" val="149885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a:xfrm>
            <a:off x="1066800" y="0"/>
            <a:ext cx="10058400" cy="799247"/>
          </a:xfrm>
        </p:spPr>
        <p:txBody>
          <a:bodyPr/>
          <a:lstStyle/>
          <a:p>
            <a:r>
              <a:rPr lang="pt-BR" dirty="0"/>
              <a:t>Histórico de WEB</a:t>
            </a:r>
          </a:p>
        </p:txBody>
      </p:sp>
      <p:graphicFrame>
        <p:nvGraphicFramePr>
          <p:cNvPr id="4" name="Espaço Reservado para Conteúdo 3">
            <a:extLst>
              <a:ext uri="{FF2B5EF4-FFF2-40B4-BE49-F238E27FC236}">
                <a16:creationId xmlns:a16="http://schemas.microsoft.com/office/drawing/2014/main" id="{64549557-9FAD-F8F5-0F32-8F714D7DE6EC}"/>
              </a:ext>
            </a:extLst>
          </p:cNvPr>
          <p:cNvGraphicFramePr>
            <a:graphicFrameLocks noGrp="1"/>
          </p:cNvGraphicFramePr>
          <p:nvPr>
            <p:ph idx="1"/>
            <p:extLst>
              <p:ext uri="{D42A27DB-BD31-4B8C-83A1-F6EECF244321}">
                <p14:modId xmlns:p14="http://schemas.microsoft.com/office/powerpoint/2010/main" val="2934746287"/>
              </p:ext>
            </p:extLst>
          </p:nvPr>
        </p:nvGraphicFramePr>
        <p:xfrm>
          <a:off x="0" y="799248"/>
          <a:ext cx="12192000" cy="5514470"/>
        </p:xfrm>
        <a:graphic>
          <a:graphicData uri="http://schemas.openxmlformats.org/drawingml/2006/table">
            <a:tbl>
              <a:tblPr firstRow="1" bandRow="1">
                <a:tableStyleId>{5C22544A-7EE6-4342-B048-85BDC9FD1C3A}</a:tableStyleId>
              </a:tblPr>
              <a:tblGrid>
                <a:gridCol w="4369964">
                  <a:extLst>
                    <a:ext uri="{9D8B030D-6E8A-4147-A177-3AD203B41FA5}">
                      <a16:colId xmlns:a16="http://schemas.microsoft.com/office/drawing/2014/main" val="634650017"/>
                    </a:ext>
                  </a:extLst>
                </a:gridCol>
                <a:gridCol w="7822036">
                  <a:extLst>
                    <a:ext uri="{9D8B030D-6E8A-4147-A177-3AD203B41FA5}">
                      <a16:colId xmlns:a16="http://schemas.microsoft.com/office/drawing/2014/main" val="2434874582"/>
                    </a:ext>
                  </a:extLst>
                </a:gridCol>
              </a:tblGrid>
              <a:tr h="417291">
                <a:tc>
                  <a:txBody>
                    <a:bodyPr/>
                    <a:lstStyle/>
                    <a:p>
                      <a:r>
                        <a:rPr lang="pt-BR" sz="1800" dirty="0"/>
                        <a:t>Web 1.0</a:t>
                      </a:r>
                    </a:p>
                  </a:txBody>
                  <a:tcPr/>
                </a:tc>
                <a:tc>
                  <a:txBody>
                    <a:bodyPr/>
                    <a:lstStyle/>
                    <a:p>
                      <a:r>
                        <a:rPr lang="pt-BR" sz="1800" dirty="0"/>
                        <a:t>Web 2.0</a:t>
                      </a:r>
                    </a:p>
                  </a:txBody>
                  <a:tcPr/>
                </a:tc>
                <a:extLst>
                  <a:ext uri="{0D108BD9-81ED-4DB2-BD59-A6C34878D82A}">
                    <a16:rowId xmlns:a16="http://schemas.microsoft.com/office/drawing/2014/main" val="209627631"/>
                  </a:ext>
                </a:extLst>
              </a:tr>
              <a:tr h="1102567">
                <a:tc>
                  <a:txBody>
                    <a:bodyPr/>
                    <a:lstStyle/>
                    <a:p>
                      <a:r>
                        <a:rPr lang="pt-BR" sz="1800" dirty="0" err="1"/>
                        <a:t>DoubleClick</a:t>
                      </a:r>
                      <a:r>
                        <a:rPr lang="pt-BR" sz="1800" dirty="0"/>
                        <a:t>: agência responsável pelas primeiras ações de mídia eletrônica utilizada na Web, atualmente pertence ao Google.</a:t>
                      </a:r>
                    </a:p>
                  </a:txBody>
                  <a:tcPr/>
                </a:tc>
                <a:tc>
                  <a:txBody>
                    <a:bodyPr/>
                    <a:lstStyle/>
                    <a:p>
                      <a:r>
                        <a:rPr lang="pt-BR" sz="1800" dirty="0"/>
                        <a:t>Google </a:t>
                      </a:r>
                      <a:r>
                        <a:rPr lang="pt-BR" sz="1800" dirty="0" err="1"/>
                        <a:t>AdSense</a:t>
                      </a:r>
                      <a:r>
                        <a:rPr lang="pt-BR" sz="1800" dirty="0"/>
                        <a:t>: serviço de publicidade ofertado pelo Google, proporciona a proprietários de site a inscrição e utilização de espaços para anúncios e demais ofertas de serviços ou produtos.</a:t>
                      </a:r>
                    </a:p>
                  </a:txBody>
                  <a:tcPr/>
                </a:tc>
                <a:extLst>
                  <a:ext uri="{0D108BD9-81ED-4DB2-BD59-A6C34878D82A}">
                    <a16:rowId xmlns:a16="http://schemas.microsoft.com/office/drawing/2014/main" val="1274490376"/>
                  </a:ext>
                </a:extLst>
              </a:tr>
              <a:tr h="593691">
                <a:tc>
                  <a:txBody>
                    <a:bodyPr/>
                    <a:lstStyle/>
                    <a:p>
                      <a:r>
                        <a:rPr lang="pt-BR" sz="1800" dirty="0" err="1"/>
                        <a:t>Ofoto</a:t>
                      </a:r>
                      <a:r>
                        <a:rPr lang="pt-BR" sz="1800" dirty="0"/>
                        <a:t>: realiza a edição de fotografias online.</a:t>
                      </a:r>
                    </a:p>
                  </a:txBody>
                  <a:tcPr/>
                </a:tc>
                <a:tc>
                  <a:txBody>
                    <a:bodyPr/>
                    <a:lstStyle/>
                    <a:p>
                      <a:r>
                        <a:rPr lang="pt-BR" sz="1800" dirty="0"/>
                        <a:t>Flickr: realiza a edição e o compartilhamento de imagens online.</a:t>
                      </a:r>
                    </a:p>
                  </a:txBody>
                  <a:tcPr/>
                </a:tc>
                <a:extLst>
                  <a:ext uri="{0D108BD9-81ED-4DB2-BD59-A6C34878D82A}">
                    <a16:rowId xmlns:a16="http://schemas.microsoft.com/office/drawing/2014/main" val="3003748515"/>
                  </a:ext>
                </a:extLst>
              </a:tr>
              <a:tr h="417291">
                <a:tc>
                  <a:txBody>
                    <a:bodyPr/>
                    <a:lstStyle/>
                    <a:p>
                      <a:r>
                        <a:rPr lang="pt-BR" sz="1800" dirty="0"/>
                        <a:t>Enciclopédia Britânica online</a:t>
                      </a:r>
                    </a:p>
                  </a:txBody>
                  <a:tcPr/>
                </a:tc>
                <a:tc>
                  <a:txBody>
                    <a:bodyPr/>
                    <a:lstStyle/>
                    <a:p>
                      <a:r>
                        <a:rPr lang="pt-BR" sz="1800" dirty="0"/>
                        <a:t>Sites de informação coletiva como a Wikipedia</a:t>
                      </a:r>
                    </a:p>
                  </a:txBody>
                  <a:tcPr/>
                </a:tc>
                <a:extLst>
                  <a:ext uri="{0D108BD9-81ED-4DB2-BD59-A6C34878D82A}">
                    <a16:rowId xmlns:a16="http://schemas.microsoft.com/office/drawing/2014/main" val="2617370354"/>
                  </a:ext>
                </a:extLst>
              </a:tr>
              <a:tr h="720775">
                <a:tc>
                  <a:txBody>
                    <a:bodyPr/>
                    <a:lstStyle/>
                    <a:p>
                      <a:r>
                        <a:rPr lang="pt-BR" sz="1800" dirty="0"/>
                        <a:t>Websites pessoais.</a:t>
                      </a:r>
                    </a:p>
                  </a:txBody>
                  <a:tcPr/>
                </a:tc>
                <a:tc>
                  <a:txBody>
                    <a:bodyPr/>
                    <a:lstStyle/>
                    <a:p>
                      <a:r>
                        <a:rPr lang="pt-BR" sz="1800" dirty="0"/>
                        <a:t>Blogs interativos contemplando empresas, profissionais liberais e pessoas que utilizam para fins sociais.</a:t>
                      </a:r>
                    </a:p>
                  </a:txBody>
                  <a:tcPr/>
                </a:tc>
                <a:extLst>
                  <a:ext uri="{0D108BD9-81ED-4DB2-BD59-A6C34878D82A}">
                    <a16:rowId xmlns:a16="http://schemas.microsoft.com/office/drawing/2014/main" val="536735847"/>
                  </a:ext>
                </a:extLst>
              </a:tr>
              <a:tr h="417291">
                <a:tc>
                  <a:txBody>
                    <a:bodyPr/>
                    <a:lstStyle/>
                    <a:p>
                      <a:r>
                        <a:rPr lang="pt-BR" sz="1800" dirty="0"/>
                        <a:t>Especulação de domínios. </a:t>
                      </a:r>
                    </a:p>
                  </a:txBody>
                  <a:tcPr/>
                </a:tc>
                <a:tc>
                  <a:txBody>
                    <a:bodyPr/>
                    <a:lstStyle/>
                    <a:p>
                      <a:r>
                        <a:rPr lang="pt-BR" sz="1800" dirty="0"/>
                        <a:t>Grande utilização de ferramentas de buscas.</a:t>
                      </a:r>
                    </a:p>
                  </a:txBody>
                  <a:tcPr/>
                </a:tc>
                <a:extLst>
                  <a:ext uri="{0D108BD9-81ED-4DB2-BD59-A6C34878D82A}">
                    <a16:rowId xmlns:a16="http://schemas.microsoft.com/office/drawing/2014/main" val="3824591055"/>
                  </a:ext>
                </a:extLst>
              </a:tr>
              <a:tr h="593691">
                <a:tc>
                  <a:txBody>
                    <a:bodyPr/>
                    <a:lstStyle/>
                    <a:p>
                      <a:r>
                        <a:rPr lang="pt-BR" sz="1800" dirty="0"/>
                        <a:t>Visita a páginas com pouco monitoramento.</a:t>
                      </a:r>
                    </a:p>
                  </a:txBody>
                  <a:tcPr/>
                </a:tc>
                <a:tc>
                  <a:txBody>
                    <a:bodyPr/>
                    <a:lstStyle/>
                    <a:p>
                      <a:r>
                        <a:rPr lang="pt-BR" sz="1800" dirty="0"/>
                        <a:t>Controle e custos por click.</a:t>
                      </a:r>
                    </a:p>
                  </a:txBody>
                  <a:tcPr/>
                </a:tc>
                <a:extLst>
                  <a:ext uri="{0D108BD9-81ED-4DB2-BD59-A6C34878D82A}">
                    <a16:rowId xmlns:a16="http://schemas.microsoft.com/office/drawing/2014/main" val="2520187743"/>
                  </a:ext>
                </a:extLst>
              </a:tr>
              <a:tr h="417291">
                <a:tc>
                  <a:txBody>
                    <a:bodyPr/>
                    <a:lstStyle/>
                    <a:p>
                      <a:r>
                        <a:rPr lang="pt-BR" sz="1800" dirty="0" err="1"/>
                        <a:t>Screen</a:t>
                      </a:r>
                      <a:r>
                        <a:rPr lang="pt-BR" sz="1800" dirty="0"/>
                        <a:t> </a:t>
                      </a:r>
                      <a:r>
                        <a:rPr lang="pt-BR" sz="1800" dirty="0" err="1"/>
                        <a:t>scraping</a:t>
                      </a:r>
                      <a:endParaRPr lang="pt-BR" sz="1800" dirty="0"/>
                    </a:p>
                  </a:txBody>
                  <a:tcPr/>
                </a:tc>
                <a:tc>
                  <a:txBody>
                    <a:bodyPr/>
                    <a:lstStyle/>
                    <a:p>
                      <a:r>
                        <a:rPr lang="pt-BR" sz="1800" dirty="0"/>
                        <a:t>Web </a:t>
                      </a:r>
                      <a:r>
                        <a:rPr lang="pt-BR" sz="1800" dirty="0" err="1"/>
                        <a:t>services</a:t>
                      </a:r>
                      <a:r>
                        <a:rPr lang="pt-BR" sz="1800" dirty="0"/>
                        <a:t>.</a:t>
                      </a:r>
                    </a:p>
                  </a:txBody>
                  <a:tcPr/>
                </a:tc>
                <a:extLst>
                  <a:ext uri="{0D108BD9-81ED-4DB2-BD59-A6C34878D82A}">
                    <a16:rowId xmlns:a16="http://schemas.microsoft.com/office/drawing/2014/main" val="1000069560"/>
                  </a:ext>
                </a:extLst>
              </a:tr>
              <a:tr h="417291">
                <a:tc>
                  <a:txBody>
                    <a:bodyPr/>
                    <a:lstStyle/>
                    <a:p>
                      <a:r>
                        <a:rPr lang="pt-BR" sz="1800" dirty="0"/>
                        <a:t>Publicações sem interação.</a:t>
                      </a:r>
                    </a:p>
                  </a:txBody>
                  <a:tcPr/>
                </a:tc>
                <a:tc>
                  <a:txBody>
                    <a:bodyPr/>
                    <a:lstStyle/>
                    <a:p>
                      <a:r>
                        <a:rPr lang="pt-BR" sz="1800" dirty="0"/>
                        <a:t>Participação ativa na confecção de conteúdos.</a:t>
                      </a:r>
                    </a:p>
                  </a:txBody>
                  <a:tcPr/>
                </a:tc>
                <a:extLst>
                  <a:ext uri="{0D108BD9-81ED-4DB2-BD59-A6C34878D82A}">
                    <a16:rowId xmlns:a16="http://schemas.microsoft.com/office/drawing/2014/main" val="697372347"/>
                  </a:ext>
                </a:extLst>
              </a:tr>
              <a:tr h="417291">
                <a:tc>
                  <a:txBody>
                    <a:bodyPr/>
                    <a:lstStyle/>
                    <a:p>
                      <a:r>
                        <a:rPr lang="pt-BR" sz="1800" dirty="0"/>
                        <a:t>Sistema de gerenciamento de conteúdo.</a:t>
                      </a:r>
                    </a:p>
                  </a:txBody>
                  <a:tcPr/>
                </a:tc>
                <a:tc>
                  <a:txBody>
                    <a:bodyPr/>
                    <a:lstStyle/>
                    <a:p>
                      <a:r>
                        <a:rPr lang="pt-BR" sz="1800" dirty="0"/>
                        <a:t>Wikis interativas.</a:t>
                      </a:r>
                    </a:p>
                  </a:txBody>
                  <a:tcPr/>
                </a:tc>
                <a:extLst>
                  <a:ext uri="{0D108BD9-81ED-4DB2-BD59-A6C34878D82A}">
                    <a16:rowId xmlns:a16="http://schemas.microsoft.com/office/drawing/2014/main" val="2027259495"/>
                  </a:ext>
                </a:extLst>
              </a:tr>
            </a:tbl>
          </a:graphicData>
        </a:graphic>
      </p:graphicFrame>
    </p:spTree>
    <p:extLst>
      <p:ext uri="{BB962C8B-B14F-4D97-AF65-F5344CB8AC3E}">
        <p14:creationId xmlns:p14="http://schemas.microsoft.com/office/powerpoint/2010/main" val="40806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Web 3.0 é a terceira onda, conhecida como Web Semântica, onde propõem:</a:t>
            </a:r>
          </a:p>
          <a:p>
            <a:pPr lvl="1"/>
            <a:r>
              <a:rPr lang="pt-BR" dirty="0"/>
              <a:t>Facilidade de comunidades online, sem substituir as comunidades físicas (comunidades de jogadores com deficiência teve um aumento em relação a comunidades físicas);</a:t>
            </a:r>
          </a:p>
          <a:p>
            <a:pPr lvl="1"/>
            <a:endParaRPr lang="pt-BR" dirty="0"/>
          </a:p>
        </p:txBody>
      </p:sp>
    </p:spTree>
    <p:extLst>
      <p:ext uri="{BB962C8B-B14F-4D97-AF65-F5344CB8AC3E}">
        <p14:creationId xmlns:p14="http://schemas.microsoft.com/office/powerpoint/2010/main" val="263251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WEB 2.0</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Web 2.0 passou de um ambiente isolado para um ambiente formador de estrutura integrada de funcionalidades e conteúdo.</a:t>
            </a:r>
          </a:p>
          <a:p>
            <a:r>
              <a:rPr lang="pt-BR" sz="2400" dirty="0"/>
              <a:t>A estrutura conta com atores que criam e utilizam conteúdo em plataformas, onde o conteúdo segue:</a:t>
            </a:r>
          </a:p>
          <a:p>
            <a:pPr lvl="1"/>
            <a:r>
              <a:rPr lang="pt-BR" sz="2200" dirty="0"/>
              <a:t>Princípios da objetividade;</a:t>
            </a:r>
          </a:p>
          <a:p>
            <a:pPr lvl="1"/>
            <a:r>
              <a:rPr lang="pt-BR" sz="2200" dirty="0"/>
              <a:t>Escopo definido;</a:t>
            </a:r>
          </a:p>
          <a:p>
            <a:pPr lvl="1"/>
            <a:r>
              <a:rPr lang="pt-BR" sz="2200" dirty="0"/>
              <a:t>Foco central;</a:t>
            </a:r>
          </a:p>
          <a:p>
            <a:pPr lvl="1"/>
            <a:r>
              <a:rPr lang="pt-BR" sz="2200" dirty="0"/>
              <a:t>Facilidade de aprendizado;</a:t>
            </a:r>
          </a:p>
          <a:p>
            <a:pPr lvl="1"/>
            <a:r>
              <a:rPr lang="pt-BR" sz="2200" dirty="0"/>
              <a:t>Boa acessibilidade.</a:t>
            </a:r>
          </a:p>
          <a:p>
            <a:r>
              <a:rPr lang="pt-BR" sz="2400" dirty="0"/>
              <a:t>O conteúdo é o foco, e ele não deve ser estático, mas apresentar interação.</a:t>
            </a:r>
          </a:p>
          <a:p>
            <a:endParaRPr lang="pt-BR" sz="2400" dirty="0"/>
          </a:p>
          <a:p>
            <a:endParaRPr lang="pt-BR" dirty="0"/>
          </a:p>
        </p:txBody>
      </p:sp>
    </p:spTree>
    <p:extLst>
      <p:ext uri="{BB962C8B-B14F-4D97-AF65-F5344CB8AC3E}">
        <p14:creationId xmlns:p14="http://schemas.microsoft.com/office/powerpoint/2010/main" val="1707938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WEB 2.0</a:t>
            </a:r>
            <a:br>
              <a:rPr lang="pt-BR" dirty="0"/>
            </a:br>
            <a:r>
              <a:rPr lang="pt-BR" sz="2400" dirty="0"/>
              <a:t>REDES SOCIAIS</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As redes sociais aproximam as empresas dos usuários. Quem tem acesso as redes sociais dificilmente não sai de casa sem acessar a rede social, e mesmo longe de casa é possível se conectar a rede e ver conteúdos sobre diversos temas.</a:t>
            </a:r>
          </a:p>
          <a:p>
            <a:r>
              <a:rPr lang="pt-BR" sz="2400" dirty="0"/>
              <a:t>As redes são organizadas de forma centralizada, descentralizada e distribuída. São descentralizadas quando sua conexão é feita por um nó de rede de distribuição.</a:t>
            </a:r>
          </a:p>
          <a:p>
            <a:r>
              <a:rPr lang="pt-BR" sz="2400" dirty="0"/>
              <a:t>Existem hoje diversas redes que as pessoas podem escolher utilizar, entre elas as mais comuns: Youtube, WhatsApp, </a:t>
            </a:r>
            <a:r>
              <a:rPr lang="pt-BR" sz="2400" dirty="0" err="1"/>
              <a:t>Linkedin</a:t>
            </a:r>
            <a:r>
              <a:rPr lang="pt-BR" sz="2400" dirty="0"/>
              <a:t>, Instagram, X.</a:t>
            </a:r>
          </a:p>
          <a:p>
            <a:endParaRPr lang="pt-BR" dirty="0"/>
          </a:p>
        </p:txBody>
      </p:sp>
    </p:spTree>
    <p:extLst>
      <p:ext uri="{BB962C8B-B14F-4D97-AF65-F5344CB8AC3E}">
        <p14:creationId xmlns:p14="http://schemas.microsoft.com/office/powerpoint/2010/main" val="3848419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WEB 2.0</a:t>
            </a:r>
            <a:br>
              <a:rPr lang="pt-BR" dirty="0"/>
            </a:br>
            <a:r>
              <a:rPr lang="pt-BR" sz="2400" dirty="0"/>
              <a:t>APLICAÇÕES WEB 2.0 COMO PLATAFORMA</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478866"/>
          </a:xfrm>
        </p:spPr>
        <p:txBody>
          <a:bodyPr>
            <a:normAutofit/>
          </a:bodyPr>
          <a:lstStyle/>
          <a:p>
            <a:r>
              <a:rPr lang="pt-BR" sz="2200" dirty="0"/>
              <a:t>Antes, o princípio de navegação de uma rede era por meio de documentos HTML. Por meio de cliques, aguarde e recarregar o conteúdo era transmitido. Essas mesmas características se fazem presentes nas aplicações </a:t>
            </a:r>
            <a:r>
              <a:rPr lang="pt-BR" sz="2200" i="1" dirty="0"/>
              <a:t>Rich Internet </a:t>
            </a:r>
            <a:r>
              <a:rPr lang="pt-BR" sz="2200" i="1" dirty="0" err="1"/>
              <a:t>Applications</a:t>
            </a:r>
            <a:r>
              <a:rPr lang="pt-BR" sz="2200" i="1" dirty="0"/>
              <a:t> </a:t>
            </a:r>
            <a:r>
              <a:rPr lang="pt-BR" sz="2200" dirty="0"/>
              <a:t>(RIA), que é uma aplicação WEB com as mesmas características de software tradicionais presentes em uma estação de trabalho.</a:t>
            </a:r>
          </a:p>
          <a:p>
            <a:r>
              <a:rPr lang="pt-BR" sz="2200" dirty="0"/>
              <a:t>No RIA, a aplicação é assíncrono, e não depende de um servidor. Um catalisador, chamado </a:t>
            </a:r>
            <a:r>
              <a:rPr lang="pt-BR" sz="2200" i="1" dirty="0" err="1"/>
              <a:t>Asynchronus</a:t>
            </a:r>
            <a:r>
              <a:rPr lang="pt-BR" sz="2200" i="1" dirty="0"/>
              <a:t> </a:t>
            </a:r>
            <a:r>
              <a:rPr lang="pt-BR" sz="2200" i="1" dirty="0" err="1"/>
              <a:t>Javascrips</a:t>
            </a:r>
            <a:r>
              <a:rPr lang="pt-BR" sz="2200" i="1" dirty="0"/>
              <a:t> </a:t>
            </a:r>
            <a:r>
              <a:rPr lang="pt-BR" sz="2200" i="1" dirty="0" err="1"/>
              <a:t>Anx</a:t>
            </a:r>
            <a:r>
              <a:rPr lang="pt-BR" sz="2200" i="1" dirty="0"/>
              <a:t> XML </a:t>
            </a:r>
            <a:r>
              <a:rPr lang="pt-BR" sz="2200" dirty="0"/>
              <a:t>(AJAX) faz com que cada um faça sua parte, apoiando a construção </a:t>
            </a:r>
            <a:r>
              <a:rPr lang="pt-BR" sz="2200" i="1" dirty="0"/>
              <a:t>web</a:t>
            </a:r>
            <a:r>
              <a:rPr lang="pt-BR" sz="2200" dirty="0"/>
              <a:t> dinâmica e criativa. O seu principio é:</a:t>
            </a:r>
          </a:p>
          <a:p>
            <a:pPr lvl="1"/>
            <a:r>
              <a:rPr lang="pt-BR" sz="2000" i="1" dirty="0"/>
              <a:t>O navegador hospeda um aplicativo, não o conteúdo;</a:t>
            </a:r>
          </a:p>
          <a:p>
            <a:pPr lvl="1"/>
            <a:r>
              <a:rPr lang="pt-BR" sz="2000" i="1" dirty="0"/>
              <a:t>O servidor entrega dados, não conteúdo;</a:t>
            </a:r>
          </a:p>
          <a:p>
            <a:pPr lvl="1"/>
            <a:r>
              <a:rPr lang="pt-BR" sz="2000" i="1" dirty="0"/>
              <a:t>A interação do usuário com o aplicativo pode ser fluente e continua;</a:t>
            </a:r>
          </a:p>
          <a:p>
            <a:pPr lvl="1"/>
            <a:r>
              <a:rPr lang="pt-BR" sz="2000" i="1" dirty="0"/>
              <a:t>A programação para isso funcionar requer disciplina.</a:t>
            </a:r>
          </a:p>
        </p:txBody>
      </p:sp>
    </p:spTree>
    <p:extLst>
      <p:ext uri="{BB962C8B-B14F-4D97-AF65-F5344CB8AC3E}">
        <p14:creationId xmlns:p14="http://schemas.microsoft.com/office/powerpoint/2010/main" val="1603792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WEB 2.0</a:t>
            </a:r>
            <a:br>
              <a:rPr lang="pt-BR" dirty="0"/>
            </a:br>
            <a:r>
              <a:rPr lang="pt-BR" sz="2400" dirty="0"/>
              <a:t>WEB 2.0, REDES SOCIAIS E MUNDO EMPRESARIAL</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Qualquer profissional precisa conhecer e utilizar os canais de uma empresa, seja uma rede interna ou externa.</a:t>
            </a:r>
          </a:p>
          <a:p>
            <a:r>
              <a:rPr lang="pt-BR" sz="2400" dirty="0"/>
              <a:t>A web fornece rapidez e agilidade no fluxo de informações, e proporcionam melhoria de interatividade por meio do uso dos sistemas de informação e atendimento aos clientes e boa comunicação.</a:t>
            </a:r>
          </a:p>
          <a:p>
            <a:endParaRPr lang="pt-BR" dirty="0"/>
          </a:p>
        </p:txBody>
      </p:sp>
    </p:spTree>
    <p:extLst>
      <p:ext uri="{BB962C8B-B14F-4D97-AF65-F5344CB8AC3E}">
        <p14:creationId xmlns:p14="http://schemas.microsoft.com/office/powerpoint/2010/main" val="1329163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2CF07B-2FF0-C615-0375-36D1CDA0401D}"/>
              </a:ext>
            </a:extLst>
          </p:cNvPr>
          <p:cNvSpPr>
            <a:spLocks noGrp="1"/>
          </p:cNvSpPr>
          <p:nvPr>
            <p:ph type="title"/>
          </p:nvPr>
        </p:nvSpPr>
        <p:spPr>
          <a:xfrm>
            <a:off x="1097280" y="263527"/>
            <a:ext cx="10058400" cy="1450757"/>
          </a:xfrm>
        </p:spPr>
        <p:txBody>
          <a:bodyPr/>
          <a:lstStyle/>
          <a:p>
            <a:r>
              <a:rPr lang="pt-BR" dirty="0"/>
              <a:t>Finalizando a nossa aula</a:t>
            </a:r>
          </a:p>
        </p:txBody>
      </p:sp>
      <p:sp>
        <p:nvSpPr>
          <p:cNvPr id="3" name="Espaço Reservado para Conteúdo 2">
            <a:extLst>
              <a:ext uri="{FF2B5EF4-FFF2-40B4-BE49-F238E27FC236}">
                <a16:creationId xmlns:a16="http://schemas.microsoft.com/office/drawing/2014/main" id="{33FEF083-B047-DB19-7BD5-A18267DFDE88}"/>
              </a:ext>
            </a:extLst>
          </p:cNvPr>
          <p:cNvSpPr>
            <a:spLocks noGrp="1"/>
          </p:cNvSpPr>
          <p:nvPr>
            <p:ph idx="1"/>
          </p:nvPr>
        </p:nvSpPr>
        <p:spPr/>
        <p:txBody>
          <a:bodyPr>
            <a:normAutofit/>
          </a:bodyPr>
          <a:lstStyle/>
          <a:p>
            <a:r>
              <a:rPr lang="pt-BR" sz="2200" dirty="0"/>
              <a:t>Lembrete:</a:t>
            </a:r>
          </a:p>
          <a:p>
            <a:pPr lvl="1"/>
            <a:r>
              <a:rPr lang="pt-BR" sz="2000" dirty="0"/>
              <a:t>O conteúdo foi revisado da apostila;</a:t>
            </a:r>
          </a:p>
          <a:p>
            <a:pPr lvl="1"/>
            <a:r>
              <a:rPr lang="pt-BR" sz="2000" dirty="0"/>
              <a:t>Se haver duvidas, falem com o professor;</a:t>
            </a:r>
          </a:p>
          <a:p>
            <a:pPr lvl="1"/>
            <a:endParaRPr lang="pt-BR" sz="2000" dirty="0"/>
          </a:p>
        </p:txBody>
      </p:sp>
    </p:spTree>
    <p:extLst>
      <p:ext uri="{BB962C8B-B14F-4D97-AF65-F5344CB8AC3E}">
        <p14:creationId xmlns:p14="http://schemas.microsoft.com/office/powerpoint/2010/main" val="1634903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9C865-62ED-4036-36CA-B99219F680B7}"/>
              </a:ext>
            </a:extLst>
          </p:cNvPr>
          <p:cNvSpPr>
            <a:spLocks noGrp="1"/>
          </p:cNvSpPr>
          <p:nvPr>
            <p:ph type="title"/>
          </p:nvPr>
        </p:nvSpPr>
        <p:spPr/>
        <p:txBody>
          <a:bodyPr/>
          <a:lstStyle/>
          <a:p>
            <a:r>
              <a:rPr lang="pt-BR" dirty="0"/>
              <a:t>INTRODUÇÃO</a:t>
            </a:r>
          </a:p>
        </p:txBody>
      </p:sp>
      <p:sp>
        <p:nvSpPr>
          <p:cNvPr id="3" name="Espaço Reservado para Conteúdo 2">
            <a:extLst>
              <a:ext uri="{FF2B5EF4-FFF2-40B4-BE49-F238E27FC236}">
                <a16:creationId xmlns:a16="http://schemas.microsoft.com/office/drawing/2014/main" id="{6E9A1B5C-0F94-C3E4-2F5A-B3188444862C}"/>
              </a:ext>
            </a:extLst>
          </p:cNvPr>
          <p:cNvSpPr>
            <a:spLocks noGrp="1"/>
          </p:cNvSpPr>
          <p:nvPr>
            <p:ph idx="1"/>
          </p:nvPr>
        </p:nvSpPr>
        <p:spPr/>
        <p:txBody>
          <a:bodyPr>
            <a:normAutofit/>
          </a:bodyPr>
          <a:lstStyle/>
          <a:p>
            <a:r>
              <a:rPr lang="pt-BR" sz="2400" dirty="0"/>
              <a:t>Veremos como a Web 2.0 está sendo aplicada nos negócios e como as redes sociais podem proporcionar diversas formas de comunicação e colaboração organizacional.</a:t>
            </a:r>
          </a:p>
        </p:txBody>
      </p:sp>
    </p:spTree>
    <p:extLst>
      <p:ext uri="{BB962C8B-B14F-4D97-AF65-F5344CB8AC3E}">
        <p14:creationId xmlns:p14="http://schemas.microsoft.com/office/powerpoint/2010/main" val="1720582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Visão geral</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a:bodyPr>
          <a:lstStyle/>
          <a:p>
            <a:r>
              <a:rPr lang="pt-BR" sz="2400" dirty="0"/>
              <a:t>Ao passar dos anos, a comunicação ganhou uma grande atualização.</a:t>
            </a:r>
          </a:p>
          <a:p>
            <a:r>
              <a:rPr lang="pt-BR" sz="2400" dirty="0"/>
              <a:t>Não usamos mais cartas para conversar com pessoas que estão a muitos quilômetros de distância de nós; também não usamos mais o “orelhão”, nem ficamos em uma imensa fila para fazer uma ligação.</a:t>
            </a:r>
          </a:p>
          <a:p>
            <a:r>
              <a:rPr lang="pt-BR" sz="2400" dirty="0"/>
              <a:t>As redes de computadores revolucionou a maneira como comunicamos, beneficiando usuários e empresas. Podemos contar também com mudanças em relação a como a ciência e a administração, onde essas e outras áreas passaram por mudanças significativas no mercado de trabalho.</a:t>
            </a:r>
          </a:p>
          <a:p>
            <a:r>
              <a:rPr lang="pt-BR" sz="2400" dirty="0"/>
              <a:t>Nesse contexto, conheceremos a evolução de expressão Web 2.0: origem, futuro, eficiência e eficácia. </a:t>
            </a:r>
          </a:p>
        </p:txBody>
      </p:sp>
    </p:spTree>
    <p:extLst>
      <p:ext uri="{BB962C8B-B14F-4D97-AF65-F5344CB8AC3E}">
        <p14:creationId xmlns:p14="http://schemas.microsoft.com/office/powerpoint/2010/main" val="173347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sobre a rede de computadores</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a:bodyPr>
          <a:lstStyle/>
          <a:p>
            <a:r>
              <a:rPr lang="pt-BR" sz="2400" dirty="0"/>
              <a:t>As redes de computadores surgiram após a segunda guerra mundial para estudos e experimentos militares.</a:t>
            </a:r>
          </a:p>
          <a:p>
            <a:r>
              <a:rPr lang="pt-BR" sz="2400" dirty="0"/>
              <a:t>Os primeiros computadores eram grandes, bem diferentes que os aparelhos que utilizamos atualmente, sendo utilizado apenas por grandes empresas.</a:t>
            </a:r>
          </a:p>
        </p:txBody>
      </p:sp>
    </p:spTree>
    <p:extLst>
      <p:ext uri="{BB962C8B-B14F-4D97-AF65-F5344CB8AC3E}">
        <p14:creationId xmlns:p14="http://schemas.microsoft.com/office/powerpoint/2010/main" val="107627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sobre a rede de computadores</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lnSpcReduction="10000"/>
          </a:bodyPr>
          <a:lstStyle/>
          <a:p>
            <a:r>
              <a:rPr lang="pt-BR" sz="2400" dirty="0"/>
              <a:t>Acompanhe a evolução da Web.</a:t>
            </a:r>
          </a:p>
          <a:p>
            <a:r>
              <a:rPr lang="pt-BR" sz="2400" b="1" dirty="0"/>
              <a:t>1960 – 1972</a:t>
            </a:r>
            <a:r>
              <a:rPr lang="pt-BR" sz="2400" dirty="0"/>
              <a:t>: redes de comunicação eram dominadas pelas redes telefônicas; primeiros computadores de alto custo utilizados pelos militares; surgimento do primeiro protocolo de rede, em 1972, chamado NCP.</a:t>
            </a:r>
            <a:endParaRPr lang="pt-BR" sz="2400" b="1" dirty="0"/>
          </a:p>
          <a:p>
            <a:r>
              <a:rPr lang="pt-BR" sz="2400" b="1" dirty="0"/>
              <a:t>1972 – 1980</a:t>
            </a:r>
            <a:r>
              <a:rPr lang="pt-BR" sz="2400" dirty="0"/>
              <a:t>: surgimento de redes de comutação de pacotes: </a:t>
            </a:r>
            <a:r>
              <a:rPr lang="pt-BR" sz="2400" dirty="0" err="1"/>
              <a:t>ALOHAnet</a:t>
            </a:r>
            <a:r>
              <a:rPr lang="pt-BR" sz="2400" dirty="0"/>
              <a:t>, TELENET, TAYMNET e TRANSPAC; divisão do protocolo TCP em IP e UDP.</a:t>
            </a:r>
            <a:endParaRPr lang="pt-BR" sz="2400" b="1" dirty="0"/>
          </a:p>
          <a:p>
            <a:r>
              <a:rPr lang="pt-BR" sz="2400" b="1" dirty="0"/>
              <a:t>1980 – 1990</a:t>
            </a:r>
            <a:r>
              <a:rPr lang="pt-BR" sz="2400" dirty="0"/>
              <a:t>: obrigatoriedade do Protocolo TCP/IP e o uso de DNS.</a:t>
            </a:r>
            <a:endParaRPr lang="pt-BR" sz="2400" b="1" dirty="0"/>
          </a:p>
          <a:p>
            <a:r>
              <a:rPr lang="pt-BR" sz="2400" b="1" dirty="0"/>
              <a:t>1990 – 1996</a:t>
            </a:r>
            <a:r>
              <a:rPr lang="pt-BR" sz="2400" dirty="0"/>
              <a:t>: </a:t>
            </a:r>
            <a:r>
              <a:rPr lang="pt-BR" sz="2400" i="1" dirty="0"/>
              <a:t>World </a:t>
            </a:r>
            <a:r>
              <a:rPr lang="pt-BR" sz="2400" i="1" dirty="0" err="1"/>
              <a:t>Wide</a:t>
            </a:r>
            <a:r>
              <a:rPr lang="pt-BR" sz="2400" i="1" dirty="0"/>
              <a:t> Web</a:t>
            </a:r>
            <a:r>
              <a:rPr lang="pt-BR" sz="2400" dirty="0"/>
              <a:t> passou a ser utilizada; a Microsoft criou o </a:t>
            </a:r>
            <a:r>
              <a:rPr lang="pt-BR" sz="2400" i="1" dirty="0"/>
              <a:t>browser </a:t>
            </a:r>
            <a:r>
              <a:rPr lang="pt-BR" sz="2400" dirty="0"/>
              <a:t>Internet Explorer.</a:t>
            </a:r>
            <a:endParaRPr lang="pt-BR" sz="2400" b="1" dirty="0"/>
          </a:p>
          <a:p>
            <a:r>
              <a:rPr lang="pt-BR" sz="2400" b="1" dirty="0"/>
              <a:t>Pós 1996</a:t>
            </a:r>
            <a:r>
              <a:rPr lang="pt-BR" sz="2400" dirty="0"/>
              <a:t>: Evolução nas ofertas de serviços.</a:t>
            </a:r>
            <a:endParaRPr lang="pt-BR" sz="2400" b="1" dirty="0"/>
          </a:p>
        </p:txBody>
      </p:sp>
    </p:spTree>
    <p:extLst>
      <p:ext uri="{BB962C8B-B14F-4D97-AF65-F5344CB8AC3E}">
        <p14:creationId xmlns:p14="http://schemas.microsoft.com/office/powerpoint/2010/main" val="538265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Conceito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p:txBody>
          <a:bodyPr>
            <a:normAutofit/>
          </a:bodyPr>
          <a:lstStyle/>
          <a:p>
            <a:r>
              <a:rPr lang="pt-BR" sz="2400" dirty="0"/>
              <a:t>O termo Web 2.0 foi criado por Tim O`Reilly(2005, p.31), que entendia que a internet pode ser uma plataforma, com regras para obter sucesso no desenvolvimento de aplicativos e aproveitar os recursos de rede.</a:t>
            </a:r>
          </a:p>
          <a:p>
            <a:r>
              <a:rPr lang="pt-BR" sz="2400" dirty="0"/>
              <a:t>Tim acreditava no ganho de tempo ao usar ferramentas capazes de compartilhar e lançar informações, já que diversas informações estando em circulação alimentaria o sistema e melhoraria sua performance.</a:t>
            </a:r>
          </a:p>
          <a:p>
            <a:r>
              <a:rPr lang="pt-BR" sz="2400" dirty="0"/>
              <a:t>Diversas empresas usam redes para colher informações dos seus usuários, fazer pesquisas e melhorar processos, estruturas e ambiente. São redes fechadas, conhecidas como intranet.</a:t>
            </a:r>
          </a:p>
        </p:txBody>
      </p:sp>
    </p:spTree>
    <p:extLst>
      <p:ext uri="{BB962C8B-B14F-4D97-AF65-F5344CB8AC3E}">
        <p14:creationId xmlns:p14="http://schemas.microsoft.com/office/powerpoint/2010/main" val="337557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Conceito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4998720" cy="4023360"/>
          </a:xfrm>
        </p:spPr>
        <p:txBody>
          <a:bodyPr>
            <a:normAutofit/>
          </a:bodyPr>
          <a:lstStyle/>
          <a:p>
            <a:r>
              <a:rPr lang="pt-BR" sz="2400" dirty="0"/>
              <a:t>A Web 2.0 também aborta a interação entre os sites, que podem ter ligações e funcionalidades adicionais aos membros de comunidades e fóruns.</a:t>
            </a:r>
          </a:p>
          <a:p>
            <a:r>
              <a:rPr lang="pt-BR" sz="2400" dirty="0"/>
              <a:t>A velocidade da Web 2.0 é mais rápida, e o poder de processamento das informações é mais poderoso podendo atuar em diferentes usuários: empresas, governo, clientes, fornecedores, etc...</a:t>
            </a:r>
          </a:p>
        </p:txBody>
      </p:sp>
      <p:grpSp>
        <p:nvGrpSpPr>
          <p:cNvPr id="4" name="Group 17780">
            <a:extLst>
              <a:ext uri="{FF2B5EF4-FFF2-40B4-BE49-F238E27FC236}">
                <a16:creationId xmlns:a16="http://schemas.microsoft.com/office/drawing/2014/main" id="{AB1CD4CA-B152-0E61-7989-F2E124B48341}"/>
              </a:ext>
            </a:extLst>
          </p:cNvPr>
          <p:cNvGrpSpPr/>
          <p:nvPr/>
        </p:nvGrpSpPr>
        <p:grpSpPr>
          <a:xfrm>
            <a:off x="6581834" y="209640"/>
            <a:ext cx="5149752" cy="6029552"/>
            <a:chOff x="292349" y="147610"/>
            <a:chExt cx="3306297" cy="4245483"/>
          </a:xfrm>
        </p:grpSpPr>
        <p:sp>
          <p:nvSpPr>
            <p:cNvPr id="6" name="Rectangle 1041">
              <a:extLst>
                <a:ext uri="{FF2B5EF4-FFF2-40B4-BE49-F238E27FC236}">
                  <a16:creationId xmlns:a16="http://schemas.microsoft.com/office/drawing/2014/main" id="{F2DF9671-EF8F-A6BE-029B-446302612439}"/>
                </a:ext>
              </a:extLst>
            </p:cNvPr>
            <p:cNvSpPr/>
            <p:nvPr/>
          </p:nvSpPr>
          <p:spPr>
            <a:xfrm>
              <a:off x="292349" y="4086547"/>
              <a:ext cx="666538"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b="1" kern="100" dirty="0">
                  <a:solidFill>
                    <a:srgbClr val="000000"/>
                  </a:solidFill>
                  <a:effectLst/>
                  <a:latin typeface="Calibri" panose="020F0502020204030204" pitchFamily="34" charset="0"/>
                  <a:ea typeface="Calibri" panose="020F0502020204030204" pitchFamily="34" charset="0"/>
                </a:rPr>
                <a:t>Figura</a:t>
              </a:r>
              <a:r>
                <a:rPr lang="pt-BR" sz="1400" b="1" kern="100" spc="-15" dirty="0">
                  <a:solidFill>
                    <a:srgbClr val="000000"/>
                  </a:solidFill>
                  <a:effectLst/>
                  <a:latin typeface="Calibri" panose="020F0502020204030204" pitchFamily="34" charset="0"/>
                  <a:ea typeface="Calibri" panose="020F0502020204030204" pitchFamily="34" charset="0"/>
                </a:rPr>
                <a:t> </a:t>
              </a:r>
              <a:r>
                <a:rPr lang="pt-BR" sz="1400" b="1" kern="100" dirty="0">
                  <a:solidFill>
                    <a:srgbClr val="000000"/>
                  </a:solidFill>
                  <a:effectLst/>
                  <a:latin typeface="Calibri" panose="020F0502020204030204" pitchFamily="34" charset="0"/>
                  <a:ea typeface="Calibri" panose="020F0502020204030204" pitchFamily="34" charset="0"/>
                </a:rPr>
                <a:t>1.</a:t>
              </a:r>
              <a:r>
                <a:rPr lang="pt-BR" sz="1400" b="1" kern="100" spc="-15" dirty="0">
                  <a:solidFill>
                    <a:srgbClr val="000000"/>
                  </a:solidFill>
                  <a:effectLst/>
                  <a:latin typeface="Calibri" panose="020F0502020204030204" pitchFamily="34" charset="0"/>
                  <a:ea typeface="Calibri" panose="020F0502020204030204" pitchFamily="34" charset="0"/>
                </a:rPr>
                <a:t> </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1042">
              <a:extLst>
                <a:ext uri="{FF2B5EF4-FFF2-40B4-BE49-F238E27FC236}">
                  <a16:creationId xmlns:a16="http://schemas.microsoft.com/office/drawing/2014/main" id="{117C82D4-2D91-F50F-7D72-480715E798E9}"/>
                </a:ext>
              </a:extLst>
            </p:cNvPr>
            <p:cNvSpPr/>
            <p:nvPr/>
          </p:nvSpPr>
          <p:spPr>
            <a:xfrm>
              <a:off x="732802" y="4090305"/>
              <a:ext cx="718869" cy="10573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kern="100" dirty="0">
                  <a:solidFill>
                    <a:srgbClr val="000000"/>
                  </a:solidFill>
                  <a:effectLst/>
                  <a:latin typeface="Calibri" panose="020F0502020204030204" pitchFamily="34" charset="0"/>
                  <a:ea typeface="Calibri" panose="020F0502020204030204" pitchFamily="34" charset="0"/>
                </a:rPr>
                <a:t>Web</a:t>
              </a:r>
              <a:r>
                <a:rPr lang="pt-BR" sz="1400" kern="100" spc="-5" dirty="0">
                  <a:solidFill>
                    <a:srgbClr val="000000"/>
                  </a:solidFill>
                  <a:effectLst/>
                  <a:latin typeface="Calibri" panose="020F0502020204030204" pitchFamily="34" charset="0"/>
                  <a:ea typeface="Calibri" panose="020F0502020204030204" pitchFamily="34" charset="0"/>
                </a:rPr>
                <a:t> </a:t>
              </a:r>
              <a:r>
                <a:rPr lang="pt-BR" sz="1400" kern="100" dirty="0">
                  <a:solidFill>
                    <a:srgbClr val="000000"/>
                  </a:solidFill>
                  <a:effectLst/>
                  <a:latin typeface="Calibri" panose="020F0502020204030204" pitchFamily="34" charset="0"/>
                  <a:ea typeface="Calibri" panose="020F0502020204030204" pitchFamily="34" charset="0"/>
                </a:rPr>
                <a:t>2.0.</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1043">
              <a:extLst>
                <a:ext uri="{FF2B5EF4-FFF2-40B4-BE49-F238E27FC236}">
                  <a16:creationId xmlns:a16="http://schemas.microsoft.com/office/drawing/2014/main" id="{D6F15406-373D-1629-0C49-BC898C91A5BA}"/>
                </a:ext>
              </a:extLst>
            </p:cNvPr>
            <p:cNvSpPr/>
            <p:nvPr/>
          </p:nvSpPr>
          <p:spPr>
            <a:xfrm>
              <a:off x="292349" y="4252980"/>
              <a:ext cx="495308" cy="1401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i="1" kern="100" dirty="0">
                  <a:solidFill>
                    <a:srgbClr val="000000"/>
                  </a:solidFill>
                  <a:effectLst/>
                  <a:latin typeface="Calibri" panose="020F0502020204030204" pitchFamily="34" charset="0"/>
                  <a:ea typeface="Calibri" panose="020F0502020204030204" pitchFamily="34" charset="0"/>
                </a:rPr>
                <a:t>Fonte:</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1044">
              <a:extLst>
                <a:ext uri="{FF2B5EF4-FFF2-40B4-BE49-F238E27FC236}">
                  <a16:creationId xmlns:a16="http://schemas.microsoft.com/office/drawing/2014/main" id="{12CFF615-1E82-A329-2C2C-EE854B140761}"/>
                </a:ext>
              </a:extLst>
            </p:cNvPr>
            <p:cNvSpPr/>
            <p:nvPr/>
          </p:nvSpPr>
          <p:spPr>
            <a:xfrm>
              <a:off x="515928" y="4254581"/>
              <a:ext cx="935739" cy="1385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O’Reilly</a:t>
              </a: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(2005).</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1046">
              <a:extLst>
                <a:ext uri="{FF2B5EF4-FFF2-40B4-BE49-F238E27FC236}">
                  <a16:creationId xmlns:a16="http://schemas.microsoft.com/office/drawing/2014/main" id="{1DE2E60E-45B7-E8FB-57C4-154B82024FF5}"/>
                </a:ext>
              </a:extLst>
            </p:cNvPr>
            <p:cNvPicPr/>
            <p:nvPr/>
          </p:nvPicPr>
          <p:blipFill>
            <a:blip r:embed="rId2"/>
            <a:stretch>
              <a:fillRect/>
            </a:stretch>
          </p:blipFill>
          <p:spPr>
            <a:xfrm>
              <a:off x="304054" y="147610"/>
              <a:ext cx="3294592" cy="3839542"/>
            </a:xfrm>
            <a:prstGeom prst="rect">
              <a:avLst/>
            </a:prstGeom>
          </p:spPr>
        </p:pic>
      </p:grpSp>
    </p:spTree>
    <p:extLst>
      <p:ext uri="{BB962C8B-B14F-4D97-AF65-F5344CB8AC3E}">
        <p14:creationId xmlns:p14="http://schemas.microsoft.com/office/powerpoint/2010/main" val="102234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Conceito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4998720" cy="4023360"/>
          </a:xfrm>
        </p:spPr>
        <p:txBody>
          <a:bodyPr>
            <a:normAutofit/>
          </a:bodyPr>
          <a:lstStyle/>
          <a:p>
            <a:r>
              <a:rPr lang="pt-BR" sz="2400" dirty="0"/>
              <a:t>Com a Web 2.0, podemos fazer o consumo de </a:t>
            </a:r>
            <a:r>
              <a:rPr lang="pt-BR" sz="2400" dirty="0" err="1"/>
              <a:t>API`s</a:t>
            </a:r>
            <a:r>
              <a:rPr lang="pt-BR" sz="2400" dirty="0"/>
              <a:t> (</a:t>
            </a:r>
            <a:r>
              <a:rPr lang="pt-BR" sz="2400" i="1" dirty="0" err="1"/>
              <a:t>Application</a:t>
            </a:r>
            <a:r>
              <a:rPr lang="pt-BR" sz="2400" i="1" dirty="0"/>
              <a:t> </a:t>
            </a:r>
            <a:r>
              <a:rPr lang="pt-BR" sz="2400" i="1" dirty="0" err="1"/>
              <a:t>Programming</a:t>
            </a:r>
            <a:r>
              <a:rPr lang="pt-BR" sz="2400" i="1" dirty="0"/>
              <a:t> Interface</a:t>
            </a:r>
            <a:r>
              <a:rPr lang="pt-BR" sz="2400" dirty="0"/>
              <a:t>), que é uma interface de criação de programação de aplicativos, onde utiliza </a:t>
            </a:r>
            <a:r>
              <a:rPr lang="pt-BR" sz="2400" i="1" dirty="0"/>
              <a:t>plug-ins</a:t>
            </a:r>
            <a:r>
              <a:rPr lang="pt-BR" sz="2400" dirty="0"/>
              <a:t> nas funcionalidades de sites ou aplicações.</a:t>
            </a:r>
            <a:endParaRPr lang="pt-BR" sz="2400" i="1" dirty="0"/>
          </a:p>
        </p:txBody>
      </p:sp>
      <p:grpSp>
        <p:nvGrpSpPr>
          <p:cNvPr id="4" name="Group 17780">
            <a:extLst>
              <a:ext uri="{FF2B5EF4-FFF2-40B4-BE49-F238E27FC236}">
                <a16:creationId xmlns:a16="http://schemas.microsoft.com/office/drawing/2014/main" id="{AB1CD4CA-B152-0E61-7989-F2E124B48341}"/>
              </a:ext>
            </a:extLst>
          </p:cNvPr>
          <p:cNvGrpSpPr/>
          <p:nvPr/>
        </p:nvGrpSpPr>
        <p:grpSpPr>
          <a:xfrm>
            <a:off x="6581834" y="209640"/>
            <a:ext cx="5149752" cy="6029552"/>
            <a:chOff x="292349" y="147610"/>
            <a:chExt cx="3306297" cy="4245483"/>
          </a:xfrm>
        </p:grpSpPr>
        <p:sp>
          <p:nvSpPr>
            <p:cNvPr id="6" name="Rectangle 1041">
              <a:extLst>
                <a:ext uri="{FF2B5EF4-FFF2-40B4-BE49-F238E27FC236}">
                  <a16:creationId xmlns:a16="http://schemas.microsoft.com/office/drawing/2014/main" id="{F2DF9671-EF8F-A6BE-029B-446302612439}"/>
                </a:ext>
              </a:extLst>
            </p:cNvPr>
            <p:cNvSpPr/>
            <p:nvPr/>
          </p:nvSpPr>
          <p:spPr>
            <a:xfrm>
              <a:off x="292349" y="4086547"/>
              <a:ext cx="666538" cy="16012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b="1" kern="100" dirty="0">
                  <a:solidFill>
                    <a:srgbClr val="000000"/>
                  </a:solidFill>
                  <a:effectLst/>
                  <a:latin typeface="Calibri" panose="020F0502020204030204" pitchFamily="34" charset="0"/>
                  <a:ea typeface="Calibri" panose="020F0502020204030204" pitchFamily="34" charset="0"/>
                </a:rPr>
                <a:t>Figura</a:t>
              </a:r>
              <a:r>
                <a:rPr lang="pt-BR" sz="1400" b="1" kern="100" spc="-15" dirty="0">
                  <a:solidFill>
                    <a:srgbClr val="000000"/>
                  </a:solidFill>
                  <a:effectLst/>
                  <a:latin typeface="Calibri" panose="020F0502020204030204" pitchFamily="34" charset="0"/>
                  <a:ea typeface="Calibri" panose="020F0502020204030204" pitchFamily="34" charset="0"/>
                </a:rPr>
                <a:t> </a:t>
              </a:r>
              <a:r>
                <a:rPr lang="pt-BR" sz="1400" b="1" kern="100" dirty="0">
                  <a:solidFill>
                    <a:srgbClr val="000000"/>
                  </a:solidFill>
                  <a:effectLst/>
                  <a:latin typeface="Calibri" panose="020F0502020204030204" pitchFamily="34" charset="0"/>
                  <a:ea typeface="Calibri" panose="020F0502020204030204" pitchFamily="34" charset="0"/>
                </a:rPr>
                <a:t>1.</a:t>
              </a:r>
              <a:r>
                <a:rPr lang="pt-BR" sz="1400" b="1" kern="100" spc="-15" dirty="0">
                  <a:solidFill>
                    <a:srgbClr val="000000"/>
                  </a:solidFill>
                  <a:effectLst/>
                  <a:latin typeface="Calibri" panose="020F0502020204030204" pitchFamily="34" charset="0"/>
                  <a:ea typeface="Calibri" panose="020F0502020204030204" pitchFamily="34" charset="0"/>
                </a:rPr>
                <a:t> </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7" name="Rectangle 1042">
              <a:extLst>
                <a:ext uri="{FF2B5EF4-FFF2-40B4-BE49-F238E27FC236}">
                  <a16:creationId xmlns:a16="http://schemas.microsoft.com/office/drawing/2014/main" id="{117C82D4-2D91-F50F-7D72-480715E798E9}"/>
                </a:ext>
              </a:extLst>
            </p:cNvPr>
            <p:cNvSpPr/>
            <p:nvPr/>
          </p:nvSpPr>
          <p:spPr>
            <a:xfrm>
              <a:off x="732802" y="4090305"/>
              <a:ext cx="718869" cy="105737"/>
            </a:xfrm>
            <a:prstGeom prst="rect">
              <a:avLst/>
            </a:prstGeom>
            <a:ln>
              <a:noFill/>
            </a:ln>
          </p:spPr>
          <p:txBody>
            <a:bodyPr vert="horz" lIns="0" tIns="0" rIns="0" bIns="0" rtlCol="0">
              <a:noAutofit/>
            </a:bodyPr>
            <a:lstStyle/>
            <a:p>
              <a:pPr marR="127000" indent="163830" algn="l">
                <a:lnSpc>
                  <a:spcPct val="107000"/>
                </a:lnSpc>
                <a:spcAft>
                  <a:spcPts val="800"/>
                </a:spcAft>
              </a:pPr>
              <a:r>
                <a:rPr lang="pt-BR" sz="1400" kern="100" dirty="0">
                  <a:solidFill>
                    <a:srgbClr val="000000"/>
                  </a:solidFill>
                  <a:effectLst/>
                  <a:latin typeface="Calibri" panose="020F0502020204030204" pitchFamily="34" charset="0"/>
                  <a:ea typeface="Calibri" panose="020F0502020204030204" pitchFamily="34" charset="0"/>
                </a:rPr>
                <a:t>Web</a:t>
              </a:r>
              <a:r>
                <a:rPr lang="pt-BR" sz="1400" kern="100" spc="-5" dirty="0">
                  <a:solidFill>
                    <a:srgbClr val="000000"/>
                  </a:solidFill>
                  <a:effectLst/>
                  <a:latin typeface="Calibri" panose="020F0502020204030204" pitchFamily="34" charset="0"/>
                  <a:ea typeface="Calibri" panose="020F0502020204030204" pitchFamily="34" charset="0"/>
                </a:rPr>
                <a:t> </a:t>
              </a:r>
              <a:r>
                <a:rPr lang="pt-BR" sz="1400" kern="100" dirty="0">
                  <a:solidFill>
                    <a:srgbClr val="000000"/>
                  </a:solidFill>
                  <a:effectLst/>
                  <a:latin typeface="Calibri" panose="020F0502020204030204" pitchFamily="34" charset="0"/>
                  <a:ea typeface="Calibri" panose="020F0502020204030204" pitchFamily="34" charset="0"/>
                </a:rPr>
                <a:t>2.0.</a:t>
              </a:r>
              <a:endParaRPr lang="pt-BR"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8" name="Rectangle 1043">
              <a:extLst>
                <a:ext uri="{FF2B5EF4-FFF2-40B4-BE49-F238E27FC236}">
                  <a16:creationId xmlns:a16="http://schemas.microsoft.com/office/drawing/2014/main" id="{D6F15406-373D-1629-0C49-BC898C91A5BA}"/>
                </a:ext>
              </a:extLst>
            </p:cNvPr>
            <p:cNvSpPr/>
            <p:nvPr/>
          </p:nvSpPr>
          <p:spPr>
            <a:xfrm>
              <a:off x="292349" y="4252980"/>
              <a:ext cx="495308" cy="1401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i="1" kern="100" dirty="0">
                  <a:solidFill>
                    <a:srgbClr val="000000"/>
                  </a:solidFill>
                  <a:effectLst/>
                  <a:latin typeface="Calibri" panose="020F0502020204030204" pitchFamily="34" charset="0"/>
                  <a:ea typeface="Calibri" panose="020F0502020204030204" pitchFamily="34" charset="0"/>
                </a:rPr>
                <a:t>Fonte:</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1044">
              <a:extLst>
                <a:ext uri="{FF2B5EF4-FFF2-40B4-BE49-F238E27FC236}">
                  <a16:creationId xmlns:a16="http://schemas.microsoft.com/office/drawing/2014/main" id="{12CFF615-1E82-A329-2C2C-EE854B140761}"/>
                </a:ext>
              </a:extLst>
            </p:cNvPr>
            <p:cNvSpPr/>
            <p:nvPr/>
          </p:nvSpPr>
          <p:spPr>
            <a:xfrm>
              <a:off x="515928" y="4254581"/>
              <a:ext cx="935739" cy="138512"/>
            </a:xfrm>
            <a:prstGeom prst="rect">
              <a:avLst/>
            </a:prstGeom>
            <a:ln>
              <a:noFill/>
            </a:ln>
          </p:spPr>
          <p:txBody>
            <a:bodyPr vert="horz" lIns="0" tIns="0" rIns="0" bIns="0" rtlCol="0">
              <a:noAutofit/>
            </a:bodyPr>
            <a:lstStyle/>
            <a:p>
              <a:pPr marR="127000" indent="163830" algn="l">
                <a:lnSpc>
                  <a:spcPct val="107000"/>
                </a:lnSpc>
                <a:spcAft>
                  <a:spcPts val="800"/>
                </a:spcAft>
              </a:pP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O’Reilly</a:t>
              </a:r>
              <a:r>
                <a:rPr lang="pt-BR" sz="1100" kern="100" spc="-5" dirty="0">
                  <a:solidFill>
                    <a:srgbClr val="000000"/>
                  </a:solidFill>
                  <a:effectLst/>
                  <a:latin typeface="Calibri" panose="020F0502020204030204" pitchFamily="34" charset="0"/>
                  <a:ea typeface="Calibri" panose="020F0502020204030204" pitchFamily="34" charset="0"/>
                </a:rPr>
                <a:t> </a:t>
              </a:r>
              <a:r>
                <a:rPr lang="pt-BR" sz="1100" kern="100" dirty="0">
                  <a:solidFill>
                    <a:srgbClr val="000000"/>
                  </a:solidFill>
                  <a:effectLst/>
                  <a:latin typeface="Calibri" panose="020F0502020204030204" pitchFamily="34" charset="0"/>
                  <a:ea typeface="Calibri" panose="020F0502020204030204" pitchFamily="34" charset="0"/>
                </a:rPr>
                <a:t>(2005).</a:t>
              </a:r>
              <a:endParaRPr lang="pt-BR" sz="1100" kern="100" dirty="0">
                <a:solidFill>
                  <a:srgbClr val="000000"/>
                </a:solidFill>
                <a:effectLst/>
                <a:latin typeface="Times New Roman" panose="02020603050405020304" pitchFamily="18" charset="0"/>
                <a:ea typeface="Times New Roman" panose="02020603050405020304" pitchFamily="18" charset="0"/>
              </a:endParaRPr>
            </a:p>
          </p:txBody>
        </p:sp>
        <p:pic>
          <p:nvPicPr>
            <p:cNvPr id="10" name="Picture 1046">
              <a:extLst>
                <a:ext uri="{FF2B5EF4-FFF2-40B4-BE49-F238E27FC236}">
                  <a16:creationId xmlns:a16="http://schemas.microsoft.com/office/drawing/2014/main" id="{1DE2E60E-45B7-E8FB-57C4-154B82024FF5}"/>
                </a:ext>
              </a:extLst>
            </p:cNvPr>
            <p:cNvPicPr/>
            <p:nvPr/>
          </p:nvPicPr>
          <p:blipFill>
            <a:blip r:embed="rId2"/>
            <a:stretch>
              <a:fillRect/>
            </a:stretch>
          </p:blipFill>
          <p:spPr>
            <a:xfrm>
              <a:off x="304054" y="147610"/>
              <a:ext cx="3294592" cy="3839542"/>
            </a:xfrm>
            <a:prstGeom prst="rect">
              <a:avLst/>
            </a:prstGeom>
          </p:spPr>
        </p:pic>
      </p:grpSp>
    </p:spTree>
    <p:extLst>
      <p:ext uri="{BB962C8B-B14F-4D97-AF65-F5344CB8AC3E}">
        <p14:creationId xmlns:p14="http://schemas.microsoft.com/office/powerpoint/2010/main" val="3648330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D1B228-D7A5-429B-6D5D-39CB076C54A3}"/>
              </a:ext>
            </a:extLst>
          </p:cNvPr>
          <p:cNvSpPr>
            <a:spLocks noGrp="1"/>
          </p:cNvSpPr>
          <p:nvPr>
            <p:ph type="title"/>
          </p:nvPr>
        </p:nvSpPr>
        <p:spPr/>
        <p:txBody>
          <a:bodyPr/>
          <a:lstStyle/>
          <a:p>
            <a:r>
              <a:rPr lang="pt-BR" dirty="0"/>
              <a:t>Histórico de WEB</a:t>
            </a:r>
          </a:p>
        </p:txBody>
      </p:sp>
      <p:sp>
        <p:nvSpPr>
          <p:cNvPr id="3" name="Espaço Reservado para Conteúdo 2">
            <a:extLst>
              <a:ext uri="{FF2B5EF4-FFF2-40B4-BE49-F238E27FC236}">
                <a16:creationId xmlns:a16="http://schemas.microsoft.com/office/drawing/2014/main" id="{A83E2ED0-A76F-CDED-63B6-0733F21C6183}"/>
              </a:ext>
            </a:extLst>
          </p:cNvPr>
          <p:cNvSpPr>
            <a:spLocks noGrp="1"/>
          </p:cNvSpPr>
          <p:nvPr>
            <p:ph idx="1"/>
          </p:nvPr>
        </p:nvSpPr>
        <p:spPr>
          <a:xfrm>
            <a:off x="1097280" y="1845734"/>
            <a:ext cx="10058400" cy="4023360"/>
          </a:xfrm>
        </p:spPr>
        <p:txBody>
          <a:bodyPr>
            <a:normAutofit/>
          </a:bodyPr>
          <a:lstStyle/>
          <a:p>
            <a:r>
              <a:rPr lang="pt-BR" sz="2400" dirty="0"/>
              <a:t>A partir de 1990, passou a ser conhecido o conceito de World </a:t>
            </a:r>
            <a:r>
              <a:rPr lang="pt-BR" sz="2400" dirty="0" err="1"/>
              <a:t>Wide</a:t>
            </a:r>
            <a:r>
              <a:rPr lang="pt-BR" sz="2400" dirty="0"/>
              <a:t> Web, onde as informações passaram a ter mais velocidade, alcance e disponibilidade.</a:t>
            </a:r>
          </a:p>
          <a:p>
            <a:r>
              <a:rPr lang="pt-BR" sz="2400" dirty="0"/>
              <a:t>As informações não estavam disponíveis para os usuários em suas casas, então era necessário se deslocar para um outro lugar para conseguir alguma coisa. Era muito comum passar horas em bibliotecas, alugar livros ou pegar livros emprestados da escola.</a:t>
            </a:r>
          </a:p>
          <a:p>
            <a:r>
              <a:rPr lang="pt-BR" sz="2400" dirty="0"/>
              <a:t>Devido a grande demanda e informações que são compartilhadas, muitas conceitos mudaram com o passar dos anos, e nos beneficiamos disso hoje. Por exemplo, na idade média a expectativa de vida era de 32 anos; em nossos dias, a expectativa é de 72 anos. Será que a ciência evoluiu?</a:t>
            </a:r>
          </a:p>
        </p:txBody>
      </p:sp>
    </p:spTree>
    <p:extLst>
      <p:ext uri="{BB962C8B-B14F-4D97-AF65-F5344CB8AC3E}">
        <p14:creationId xmlns:p14="http://schemas.microsoft.com/office/powerpoint/2010/main" val="172714682"/>
      </p:ext>
    </p:extLst>
  </p:cSld>
  <p:clrMapOvr>
    <a:masterClrMapping/>
  </p:clrMapOvr>
</p:sld>
</file>

<file path=ppt/theme/theme1.xml><?xml version="1.0" encoding="utf-8"?>
<a:theme xmlns:a="http://schemas.openxmlformats.org/drawingml/2006/main" name="Retrospectiva">
  <a:themeElements>
    <a:clrScheme name="Retrospectiva">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185</TotalTime>
  <Words>1509</Words>
  <Application>Microsoft Office PowerPoint</Application>
  <PresentationFormat>Widescreen</PresentationFormat>
  <Paragraphs>105</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Calibri</vt:lpstr>
      <vt:lpstr>Calibri Light</vt:lpstr>
      <vt:lpstr>Times New Roman</vt:lpstr>
      <vt:lpstr>Retrospectiva</vt:lpstr>
      <vt:lpstr>Web 2.0 e mídia social</vt:lpstr>
      <vt:lpstr>INTRODUÇÃO</vt:lpstr>
      <vt:lpstr>Visão geral</vt:lpstr>
      <vt:lpstr>Histórico sobre a rede de computadores</vt:lpstr>
      <vt:lpstr>Histórico sobre a rede de computadores</vt:lpstr>
      <vt:lpstr>Conceito de WEB</vt:lpstr>
      <vt:lpstr>Conceito de WEB</vt:lpstr>
      <vt:lpstr>Conceito de WEB</vt:lpstr>
      <vt:lpstr>Histórico de WEB</vt:lpstr>
      <vt:lpstr>Histórico de WEB</vt:lpstr>
      <vt:lpstr>Histórico de WEB</vt:lpstr>
      <vt:lpstr>Histórico de WEB</vt:lpstr>
      <vt:lpstr>Histórico de WEB</vt:lpstr>
      <vt:lpstr>Histórico de WEB</vt:lpstr>
      <vt:lpstr>WEB 2.0</vt:lpstr>
      <vt:lpstr>WEB 2.0 REDES SOCIAIS</vt:lpstr>
      <vt:lpstr>WEB 2.0 APLICAÇÕES WEB 2.0 COMO PLATAFORMA</vt:lpstr>
      <vt:lpstr>WEB 2.0 WEB 2.0, REDES SOCIAIS E MUNDO EMPRESARIAL</vt:lpstr>
      <vt:lpstr>Finalizando a nossa aula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2.0 e mídia social</dc:title>
  <dc:creator>Lucas Amaro</dc:creator>
  <cp:lastModifiedBy>Lucas Amaro</cp:lastModifiedBy>
  <cp:revision>3</cp:revision>
  <dcterms:created xsi:type="dcterms:W3CDTF">2024-04-23T02:50:33Z</dcterms:created>
  <dcterms:modified xsi:type="dcterms:W3CDTF">2024-04-24T00:48:50Z</dcterms:modified>
</cp:coreProperties>
</file>