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5" autoAdjust="0"/>
    <p:restoredTop sz="93715" autoAdjust="0"/>
  </p:normalViewPr>
  <p:slideViewPr>
    <p:cSldViewPr snapToGrid="0">
      <p:cViewPr varScale="1">
        <p:scale>
          <a:sx n="50" d="100"/>
          <a:sy n="50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DC37F-2990-463C-9617-50D4BB8CDD81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A174C-378C-4151-8B09-6B54D5B2C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11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662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9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08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81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1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601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896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135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2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75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7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94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48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336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41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A174C-378C-4151-8B09-6B54D5B2CEB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88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9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3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2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0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53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6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8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76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CA11A7-0BB1-4D18-BD2B-483FC6DDA2B9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C39496-943B-459E-9910-4FE381B1FA5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9703A-C8CF-DCC2-080E-5AC29D557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Dicionário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A134D-26B7-DDCD-17A6-7AF1729A6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Descrever o que é um dicionário de dados.</a:t>
            </a:r>
          </a:p>
          <a:p>
            <a:r>
              <a:rPr lang="pt-BR" dirty="0"/>
              <a:t>Explicar as funcionalidades de dicionário de dados.</a:t>
            </a:r>
          </a:p>
          <a:p>
            <a:r>
              <a:rPr lang="pt-BR" dirty="0"/>
              <a:t>Prever a criação de um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386618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conseguir ajudar o João, é necessário criar uma modelagem conceitual.</a:t>
            </a:r>
          </a:p>
          <a:p>
            <a:endParaRPr lang="pt-BR" sz="2400" dirty="0"/>
          </a:p>
        </p:txBody>
      </p:sp>
      <p:grpSp>
        <p:nvGrpSpPr>
          <p:cNvPr id="4" name="Group 261912">
            <a:extLst>
              <a:ext uri="{FF2B5EF4-FFF2-40B4-BE49-F238E27FC236}">
                <a16:creationId xmlns:a16="http://schemas.microsoft.com/office/drawing/2014/main" id="{A0F1F45E-C28E-02D7-B4A6-45C92BCA1618}"/>
              </a:ext>
            </a:extLst>
          </p:cNvPr>
          <p:cNvGrpSpPr/>
          <p:nvPr/>
        </p:nvGrpSpPr>
        <p:grpSpPr>
          <a:xfrm>
            <a:off x="3124200" y="2256790"/>
            <a:ext cx="6476631" cy="3720678"/>
            <a:chOff x="0" y="0"/>
            <a:chExt cx="3894252" cy="2344712"/>
          </a:xfrm>
        </p:grpSpPr>
        <p:sp>
          <p:nvSpPr>
            <p:cNvPr id="5" name="Shape 191">
              <a:extLst>
                <a:ext uri="{FF2B5EF4-FFF2-40B4-BE49-F238E27FC236}">
                  <a16:creationId xmlns:a16="http://schemas.microsoft.com/office/drawing/2014/main" id="{BF43C3C9-08A4-C248-633F-81E9333E0142}"/>
                </a:ext>
              </a:extLst>
            </p:cNvPr>
            <p:cNvSpPr/>
            <p:nvPr/>
          </p:nvSpPr>
          <p:spPr>
            <a:xfrm>
              <a:off x="0" y="0"/>
              <a:ext cx="3894252" cy="2344712"/>
            </a:xfrm>
            <a:custGeom>
              <a:avLst/>
              <a:gdLst/>
              <a:ahLst/>
              <a:cxnLst/>
              <a:rect l="0" t="0" r="0" b="0"/>
              <a:pathLst>
                <a:path w="3894252" h="234471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36712"/>
                  </a:lnTo>
                  <a:cubicBezTo>
                    <a:pt x="0" y="2236712"/>
                    <a:pt x="0" y="2344712"/>
                    <a:pt x="108001" y="2344712"/>
                  </a:cubicBezTo>
                  <a:lnTo>
                    <a:pt x="3786251" y="2344712"/>
                  </a:lnTo>
                  <a:cubicBezTo>
                    <a:pt x="3786251" y="2344712"/>
                    <a:pt x="3894252" y="2344712"/>
                    <a:pt x="3894252" y="223671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192">
              <a:extLst>
                <a:ext uri="{FF2B5EF4-FFF2-40B4-BE49-F238E27FC236}">
                  <a16:creationId xmlns:a16="http://schemas.microsoft.com/office/drawing/2014/main" id="{F3D56528-122E-2A5A-F357-42772FAFB208}"/>
                </a:ext>
              </a:extLst>
            </p:cNvPr>
            <p:cNvSpPr/>
            <p:nvPr/>
          </p:nvSpPr>
          <p:spPr>
            <a:xfrm>
              <a:off x="133349" y="2130431"/>
              <a:ext cx="53997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12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193">
              <a:extLst>
                <a:ext uri="{FF2B5EF4-FFF2-40B4-BE49-F238E27FC236}">
                  <a16:creationId xmlns:a16="http://schemas.microsoft.com/office/drawing/2014/main" id="{72F30674-0EA7-2B46-2309-F60CD2D6DE10}"/>
                </a:ext>
              </a:extLst>
            </p:cNvPr>
            <p:cNvSpPr/>
            <p:nvPr/>
          </p:nvSpPr>
          <p:spPr>
            <a:xfrm>
              <a:off x="539344" y="2134190"/>
              <a:ext cx="2235281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Modelagem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conceitual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(uso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software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spc="-5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BRModelo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</a:t>
              </a:r>
              <a:endParaRPr lang="pt-BR" sz="1200" i="1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Shape 196">
              <a:extLst>
                <a:ext uri="{FF2B5EF4-FFF2-40B4-BE49-F238E27FC236}">
                  <a16:creationId xmlns:a16="http://schemas.microsoft.com/office/drawing/2014/main" id="{31120037-CCE4-6A36-DB94-64C949BD8368}"/>
                </a:ext>
              </a:extLst>
            </p:cNvPr>
            <p:cNvSpPr/>
            <p:nvPr/>
          </p:nvSpPr>
          <p:spPr>
            <a:xfrm>
              <a:off x="219164" y="474800"/>
              <a:ext cx="633895" cy="402158"/>
            </a:xfrm>
            <a:custGeom>
              <a:avLst/>
              <a:gdLst/>
              <a:ahLst/>
              <a:cxnLst/>
              <a:rect l="0" t="0" r="0" b="0"/>
              <a:pathLst>
                <a:path w="633895" h="402158">
                  <a:moveTo>
                    <a:pt x="633895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3895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198">
              <a:extLst>
                <a:ext uri="{FF2B5EF4-FFF2-40B4-BE49-F238E27FC236}">
                  <a16:creationId xmlns:a16="http://schemas.microsoft.com/office/drawing/2014/main" id="{96CBA99F-6FFD-9FEF-8251-7EEECAD672A0}"/>
                </a:ext>
              </a:extLst>
            </p:cNvPr>
            <p:cNvSpPr/>
            <p:nvPr/>
          </p:nvSpPr>
          <p:spPr>
            <a:xfrm>
              <a:off x="1084796" y="519110"/>
              <a:ext cx="637311" cy="327165"/>
            </a:xfrm>
            <a:custGeom>
              <a:avLst/>
              <a:gdLst/>
              <a:ahLst/>
              <a:cxnLst/>
              <a:rect l="0" t="0" r="0" b="0"/>
              <a:pathLst>
                <a:path w="637311" h="327165">
                  <a:moveTo>
                    <a:pt x="0" y="156769"/>
                  </a:moveTo>
                  <a:lnTo>
                    <a:pt x="320357" y="0"/>
                  </a:lnTo>
                  <a:lnTo>
                    <a:pt x="637311" y="156769"/>
                  </a:lnTo>
                  <a:lnTo>
                    <a:pt x="318656" y="327165"/>
                  </a:lnTo>
                  <a:lnTo>
                    <a:pt x="0" y="15676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201">
              <a:extLst>
                <a:ext uri="{FF2B5EF4-FFF2-40B4-BE49-F238E27FC236}">
                  <a16:creationId xmlns:a16="http://schemas.microsoft.com/office/drawing/2014/main" id="{C3B829D9-77D7-D383-0EAA-1DAE9A28B023}"/>
                </a:ext>
              </a:extLst>
            </p:cNvPr>
            <p:cNvSpPr/>
            <p:nvPr/>
          </p:nvSpPr>
          <p:spPr>
            <a:xfrm>
              <a:off x="1929981" y="474800"/>
              <a:ext cx="637312" cy="402158"/>
            </a:xfrm>
            <a:custGeom>
              <a:avLst/>
              <a:gdLst/>
              <a:ahLst/>
              <a:cxnLst/>
              <a:rect l="0" t="0" r="0" b="0"/>
              <a:pathLst>
                <a:path w="637312" h="402158">
                  <a:moveTo>
                    <a:pt x="637312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203">
              <a:extLst>
                <a:ext uri="{FF2B5EF4-FFF2-40B4-BE49-F238E27FC236}">
                  <a16:creationId xmlns:a16="http://schemas.microsoft.com/office/drawing/2014/main" id="{1BBB6D97-78E4-12C5-D25D-C749E8B42D07}"/>
                </a:ext>
              </a:extLst>
            </p:cNvPr>
            <p:cNvSpPr/>
            <p:nvPr/>
          </p:nvSpPr>
          <p:spPr>
            <a:xfrm>
              <a:off x="1953844" y="1146185"/>
              <a:ext cx="613448" cy="221526"/>
            </a:xfrm>
            <a:custGeom>
              <a:avLst/>
              <a:gdLst/>
              <a:ahLst/>
              <a:cxnLst/>
              <a:rect l="0" t="0" r="0" b="0"/>
              <a:pathLst>
                <a:path w="613448" h="221526">
                  <a:moveTo>
                    <a:pt x="0" y="112459"/>
                  </a:moveTo>
                  <a:lnTo>
                    <a:pt x="294792" y="0"/>
                  </a:lnTo>
                  <a:lnTo>
                    <a:pt x="613448" y="112459"/>
                  </a:lnTo>
                  <a:lnTo>
                    <a:pt x="294792" y="221526"/>
                  </a:lnTo>
                  <a:lnTo>
                    <a:pt x="0" y="11245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204">
              <a:extLst>
                <a:ext uri="{FF2B5EF4-FFF2-40B4-BE49-F238E27FC236}">
                  <a16:creationId xmlns:a16="http://schemas.microsoft.com/office/drawing/2014/main" id="{E67112DD-E825-2F62-8B17-B9377B1894C6}"/>
                </a:ext>
              </a:extLst>
            </p:cNvPr>
            <p:cNvSpPr/>
            <p:nvPr/>
          </p:nvSpPr>
          <p:spPr>
            <a:xfrm>
              <a:off x="1864348" y="1043950"/>
              <a:ext cx="788149" cy="415785"/>
            </a:xfrm>
            <a:custGeom>
              <a:avLst/>
              <a:gdLst/>
              <a:ahLst/>
              <a:cxnLst/>
              <a:rect l="0" t="0" r="0" b="0"/>
              <a:pathLst>
                <a:path w="788149" h="415785">
                  <a:moveTo>
                    <a:pt x="788149" y="415785"/>
                  </a:moveTo>
                  <a:lnTo>
                    <a:pt x="0" y="415785"/>
                  </a:lnTo>
                  <a:lnTo>
                    <a:pt x="0" y="0"/>
                  </a:lnTo>
                  <a:lnTo>
                    <a:pt x="788149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206">
              <a:extLst>
                <a:ext uri="{FF2B5EF4-FFF2-40B4-BE49-F238E27FC236}">
                  <a16:creationId xmlns:a16="http://schemas.microsoft.com/office/drawing/2014/main" id="{4E2E5258-99DC-0D76-9342-710C4B770DCA}"/>
                </a:ext>
              </a:extLst>
            </p:cNvPr>
            <p:cNvSpPr/>
            <p:nvPr/>
          </p:nvSpPr>
          <p:spPr>
            <a:xfrm>
              <a:off x="1929981" y="1612237"/>
              <a:ext cx="637312" cy="415773"/>
            </a:xfrm>
            <a:custGeom>
              <a:avLst/>
              <a:gdLst/>
              <a:ahLst/>
              <a:cxnLst/>
              <a:rect l="0" t="0" r="0" b="0"/>
              <a:pathLst>
                <a:path w="637312" h="415773">
                  <a:moveTo>
                    <a:pt x="637312" y="415773"/>
                  </a:moveTo>
                  <a:lnTo>
                    <a:pt x="0" y="415773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208">
              <a:extLst>
                <a:ext uri="{FF2B5EF4-FFF2-40B4-BE49-F238E27FC236}">
                  <a16:creationId xmlns:a16="http://schemas.microsoft.com/office/drawing/2014/main" id="{75B780A7-235B-376A-D787-64391F0434DB}"/>
                </a:ext>
              </a:extLst>
            </p:cNvPr>
            <p:cNvSpPr/>
            <p:nvPr/>
          </p:nvSpPr>
          <p:spPr>
            <a:xfrm>
              <a:off x="2248637" y="876958"/>
              <a:ext cx="0" cy="269227"/>
            </a:xfrm>
            <a:custGeom>
              <a:avLst/>
              <a:gdLst/>
              <a:ahLst/>
              <a:cxnLst/>
              <a:rect l="0" t="0" r="0" b="0"/>
              <a:pathLst>
                <a:path h="269227">
                  <a:moveTo>
                    <a:pt x="0" y="269227"/>
                  </a:moveTo>
                  <a:lnTo>
                    <a:pt x="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209">
              <a:extLst>
                <a:ext uri="{FF2B5EF4-FFF2-40B4-BE49-F238E27FC236}">
                  <a16:creationId xmlns:a16="http://schemas.microsoft.com/office/drawing/2014/main" id="{FA71FCAB-F081-80C7-C6B5-C5718408A8BC}"/>
                </a:ext>
              </a:extLst>
            </p:cNvPr>
            <p:cNvSpPr/>
            <p:nvPr/>
          </p:nvSpPr>
          <p:spPr>
            <a:xfrm>
              <a:off x="2249627" y="1367713"/>
              <a:ext cx="0" cy="244526"/>
            </a:xfrm>
            <a:custGeom>
              <a:avLst/>
              <a:gdLst/>
              <a:ahLst/>
              <a:cxnLst/>
              <a:rect l="0" t="0" r="0" b="0"/>
              <a:pathLst>
                <a:path h="244526">
                  <a:moveTo>
                    <a:pt x="0" y="0"/>
                  </a:moveTo>
                  <a:lnTo>
                    <a:pt x="0" y="244526"/>
                  </a:lnTo>
                </a:path>
              </a:pathLst>
            </a:custGeom>
            <a:ln w="7099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210">
              <a:extLst>
                <a:ext uri="{FF2B5EF4-FFF2-40B4-BE49-F238E27FC236}">
                  <a16:creationId xmlns:a16="http://schemas.microsoft.com/office/drawing/2014/main" id="{88950895-CDFC-19A0-C98A-27895F1F6B70}"/>
                </a:ext>
              </a:extLst>
            </p:cNvPr>
            <p:cNvSpPr/>
            <p:nvPr/>
          </p:nvSpPr>
          <p:spPr>
            <a:xfrm>
              <a:off x="2567298" y="617094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211">
              <a:extLst>
                <a:ext uri="{FF2B5EF4-FFF2-40B4-BE49-F238E27FC236}">
                  <a16:creationId xmlns:a16="http://schemas.microsoft.com/office/drawing/2014/main" id="{0E26B8E1-9655-EAA6-FAF2-AD3F114B5A7E}"/>
                </a:ext>
              </a:extLst>
            </p:cNvPr>
            <p:cNvSpPr/>
            <p:nvPr/>
          </p:nvSpPr>
          <p:spPr>
            <a:xfrm>
              <a:off x="2567298" y="758191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212">
              <a:extLst>
                <a:ext uri="{FF2B5EF4-FFF2-40B4-BE49-F238E27FC236}">
                  <a16:creationId xmlns:a16="http://schemas.microsoft.com/office/drawing/2014/main" id="{0E6A60E5-0A2F-9B9C-D304-AE89FCE9F1F6}"/>
                </a:ext>
              </a:extLst>
            </p:cNvPr>
            <p:cNvSpPr/>
            <p:nvPr/>
          </p:nvSpPr>
          <p:spPr>
            <a:xfrm>
              <a:off x="2652489" y="1256945"/>
              <a:ext cx="268910" cy="0"/>
            </a:xfrm>
            <a:custGeom>
              <a:avLst/>
              <a:gdLst/>
              <a:ahLst/>
              <a:cxnLst/>
              <a:rect l="0" t="0" r="0" b="0"/>
              <a:pathLst>
                <a:path w="268910">
                  <a:moveTo>
                    <a:pt x="0" y="0"/>
                  </a:moveTo>
                  <a:lnTo>
                    <a:pt x="26891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213">
              <a:extLst>
                <a:ext uri="{FF2B5EF4-FFF2-40B4-BE49-F238E27FC236}">
                  <a16:creationId xmlns:a16="http://schemas.microsoft.com/office/drawing/2014/main" id="{7611AB9D-5350-5FB3-D6BD-F14F84C3A7BC}"/>
                </a:ext>
              </a:extLst>
            </p:cNvPr>
            <p:cNvSpPr/>
            <p:nvPr/>
          </p:nvSpPr>
          <p:spPr>
            <a:xfrm>
              <a:off x="2567298" y="170510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214">
              <a:extLst>
                <a:ext uri="{FF2B5EF4-FFF2-40B4-BE49-F238E27FC236}">
                  <a16:creationId xmlns:a16="http://schemas.microsoft.com/office/drawing/2014/main" id="{1C9F28E3-B2F6-76EB-4A34-F6CF71EFB0C3}"/>
                </a:ext>
              </a:extLst>
            </p:cNvPr>
            <p:cNvSpPr/>
            <p:nvPr/>
          </p:nvSpPr>
          <p:spPr>
            <a:xfrm>
              <a:off x="2567298" y="178793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215">
              <a:extLst>
                <a:ext uri="{FF2B5EF4-FFF2-40B4-BE49-F238E27FC236}">
                  <a16:creationId xmlns:a16="http://schemas.microsoft.com/office/drawing/2014/main" id="{1AFFB169-2106-E943-4FDE-D9C4AD2A6F31}"/>
                </a:ext>
              </a:extLst>
            </p:cNvPr>
            <p:cNvSpPr/>
            <p:nvPr/>
          </p:nvSpPr>
          <p:spPr>
            <a:xfrm>
              <a:off x="2567298" y="1870737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216">
              <a:extLst>
                <a:ext uri="{FF2B5EF4-FFF2-40B4-BE49-F238E27FC236}">
                  <a16:creationId xmlns:a16="http://schemas.microsoft.com/office/drawing/2014/main" id="{06F8BB71-8C62-7FD5-7E27-E985A2D957B8}"/>
                </a:ext>
              </a:extLst>
            </p:cNvPr>
            <p:cNvSpPr/>
            <p:nvPr/>
          </p:nvSpPr>
          <p:spPr>
            <a:xfrm>
              <a:off x="2567298" y="1953541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217">
              <a:extLst>
                <a:ext uri="{FF2B5EF4-FFF2-40B4-BE49-F238E27FC236}">
                  <a16:creationId xmlns:a16="http://schemas.microsoft.com/office/drawing/2014/main" id="{3E4FCF9E-B7D0-B57F-E8BF-CC3D94EFF118}"/>
                </a:ext>
              </a:extLst>
            </p:cNvPr>
            <p:cNvSpPr/>
            <p:nvPr/>
          </p:nvSpPr>
          <p:spPr>
            <a:xfrm>
              <a:off x="194620" y="213755"/>
              <a:ext cx="147231" cy="261049"/>
            </a:xfrm>
            <a:custGeom>
              <a:avLst/>
              <a:gdLst/>
              <a:ahLst/>
              <a:cxnLst/>
              <a:rect l="0" t="0" r="0" b="0"/>
              <a:pathLst>
                <a:path w="147231" h="261049">
                  <a:moveTo>
                    <a:pt x="147231" y="261049"/>
                  </a:moveTo>
                  <a:lnTo>
                    <a:pt x="147231" y="127292"/>
                  </a:lnTo>
                  <a:lnTo>
                    <a:pt x="0" y="127292"/>
                  </a:lnTo>
                  <a:lnTo>
                    <a:pt x="0" y="0"/>
                  </a:lnTo>
                  <a:lnTo>
                    <a:pt x="36817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218">
              <a:extLst>
                <a:ext uri="{FF2B5EF4-FFF2-40B4-BE49-F238E27FC236}">
                  <a16:creationId xmlns:a16="http://schemas.microsoft.com/office/drawing/2014/main" id="{16EB0BB8-4BCD-186B-DD01-E051057AE19C}"/>
                </a:ext>
              </a:extLst>
            </p:cNvPr>
            <p:cNvSpPr/>
            <p:nvPr/>
          </p:nvSpPr>
          <p:spPr>
            <a:xfrm>
              <a:off x="231437" y="176950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805"/>
                  </a:moveTo>
                  <a:cubicBezTo>
                    <a:pt x="73609" y="16472"/>
                    <a:pt x="57125" y="0"/>
                    <a:pt x="36792" y="0"/>
                  </a:cubicBezTo>
                  <a:cubicBezTo>
                    <a:pt x="16472" y="0"/>
                    <a:pt x="0" y="16472"/>
                    <a:pt x="0" y="36805"/>
                  </a:cubicBezTo>
                  <a:cubicBezTo>
                    <a:pt x="0" y="57137"/>
                    <a:pt x="16472" y="73609"/>
                    <a:pt x="36792" y="73609"/>
                  </a:cubicBezTo>
                  <a:cubicBezTo>
                    <a:pt x="57125" y="73609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219">
              <a:extLst>
                <a:ext uri="{FF2B5EF4-FFF2-40B4-BE49-F238E27FC236}">
                  <a16:creationId xmlns:a16="http://schemas.microsoft.com/office/drawing/2014/main" id="{E2C77F9E-C5A4-D975-596D-9DF86B856C67}"/>
                </a:ext>
              </a:extLst>
            </p:cNvPr>
            <p:cNvSpPr/>
            <p:nvPr/>
          </p:nvSpPr>
          <p:spPr>
            <a:xfrm>
              <a:off x="473741" y="2137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5" y="0"/>
                  </a:cubicBezTo>
                  <a:cubicBezTo>
                    <a:pt x="16485" y="0"/>
                    <a:pt x="0" y="16472"/>
                    <a:pt x="0" y="36805"/>
                  </a:cubicBezTo>
                  <a:cubicBezTo>
                    <a:pt x="0" y="57137"/>
                    <a:pt x="16485" y="73609"/>
                    <a:pt x="36805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220">
              <a:extLst>
                <a:ext uri="{FF2B5EF4-FFF2-40B4-BE49-F238E27FC236}">
                  <a16:creationId xmlns:a16="http://schemas.microsoft.com/office/drawing/2014/main" id="{805C4695-7B31-FE78-0AAA-2AB3CE079803}"/>
                </a:ext>
              </a:extLst>
            </p:cNvPr>
            <p:cNvSpPr/>
            <p:nvPr/>
          </p:nvSpPr>
          <p:spPr>
            <a:xfrm>
              <a:off x="572661" y="307468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17"/>
                  </a:moveTo>
                  <a:cubicBezTo>
                    <a:pt x="73609" y="16485"/>
                    <a:pt x="57137" y="0"/>
                    <a:pt x="36805" y="0"/>
                  </a:cubicBezTo>
                  <a:cubicBezTo>
                    <a:pt x="16485" y="0"/>
                    <a:pt x="0" y="16485"/>
                    <a:pt x="0" y="36817"/>
                  </a:cubicBezTo>
                  <a:cubicBezTo>
                    <a:pt x="0" y="57137"/>
                    <a:pt x="16485" y="73622"/>
                    <a:pt x="36805" y="73622"/>
                  </a:cubicBezTo>
                  <a:cubicBezTo>
                    <a:pt x="57137" y="73622"/>
                    <a:pt x="73609" y="57137"/>
                    <a:pt x="73609" y="36817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221">
              <a:extLst>
                <a:ext uri="{FF2B5EF4-FFF2-40B4-BE49-F238E27FC236}">
                  <a16:creationId xmlns:a16="http://schemas.microsoft.com/office/drawing/2014/main" id="{86BFE0E3-1791-AD29-BE7C-C2D1E68D88E9}"/>
                </a:ext>
              </a:extLst>
            </p:cNvPr>
            <p:cNvSpPr/>
            <p:nvPr/>
          </p:nvSpPr>
          <p:spPr>
            <a:xfrm>
              <a:off x="785068" y="388583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05"/>
                  </a:moveTo>
                  <a:cubicBezTo>
                    <a:pt x="73609" y="16484"/>
                    <a:pt x="57124" y="0"/>
                    <a:pt x="36805" y="0"/>
                  </a:cubicBezTo>
                  <a:cubicBezTo>
                    <a:pt x="16472" y="0"/>
                    <a:pt x="0" y="16484"/>
                    <a:pt x="0" y="36805"/>
                  </a:cubicBezTo>
                  <a:cubicBezTo>
                    <a:pt x="0" y="57137"/>
                    <a:pt x="16472" y="73622"/>
                    <a:pt x="36805" y="73622"/>
                  </a:cubicBezTo>
                  <a:cubicBezTo>
                    <a:pt x="57124" y="73622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222">
              <a:extLst>
                <a:ext uri="{FF2B5EF4-FFF2-40B4-BE49-F238E27FC236}">
                  <a16:creationId xmlns:a16="http://schemas.microsoft.com/office/drawing/2014/main" id="{9B6948A7-6FD9-B55E-64F2-23B5977ADC83}"/>
                </a:ext>
              </a:extLst>
            </p:cNvPr>
            <p:cNvSpPr/>
            <p:nvPr/>
          </p:nvSpPr>
          <p:spPr>
            <a:xfrm>
              <a:off x="2838570" y="5741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17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25"/>
                    <a:pt x="16484" y="73609"/>
                    <a:pt x="36817" y="73609"/>
                  </a:cubicBezTo>
                  <a:cubicBezTo>
                    <a:pt x="57137" y="73609"/>
                    <a:pt x="73622" y="57125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223">
              <a:extLst>
                <a:ext uri="{FF2B5EF4-FFF2-40B4-BE49-F238E27FC236}">
                  <a16:creationId xmlns:a16="http://schemas.microsoft.com/office/drawing/2014/main" id="{42FEACC0-098E-E62B-6579-2354C867489A}"/>
                </a:ext>
              </a:extLst>
            </p:cNvPr>
            <p:cNvSpPr/>
            <p:nvPr/>
          </p:nvSpPr>
          <p:spPr>
            <a:xfrm>
              <a:off x="2838570" y="72274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85"/>
                    <a:pt x="57137" y="0"/>
                    <a:pt x="36817" y="0"/>
                  </a:cubicBezTo>
                  <a:cubicBezTo>
                    <a:pt x="16484" y="0"/>
                    <a:pt x="0" y="16485"/>
                    <a:pt x="0" y="36805"/>
                  </a:cubicBezTo>
                  <a:cubicBezTo>
                    <a:pt x="0" y="57137"/>
                    <a:pt x="16484" y="73609"/>
                    <a:pt x="36817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224">
              <a:extLst>
                <a:ext uri="{FF2B5EF4-FFF2-40B4-BE49-F238E27FC236}">
                  <a16:creationId xmlns:a16="http://schemas.microsoft.com/office/drawing/2014/main" id="{953383BC-2D16-46F1-0FBD-2B38FDEB0425}"/>
                </a:ext>
              </a:extLst>
            </p:cNvPr>
            <p:cNvSpPr/>
            <p:nvPr/>
          </p:nvSpPr>
          <p:spPr>
            <a:xfrm>
              <a:off x="2921399" y="1215036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792"/>
                  </a:moveTo>
                  <a:cubicBezTo>
                    <a:pt x="73609" y="16472"/>
                    <a:pt x="57112" y="0"/>
                    <a:pt x="36805" y="0"/>
                  </a:cubicBezTo>
                  <a:cubicBezTo>
                    <a:pt x="16459" y="0"/>
                    <a:pt x="0" y="16472"/>
                    <a:pt x="0" y="36792"/>
                  </a:cubicBezTo>
                  <a:cubicBezTo>
                    <a:pt x="0" y="57137"/>
                    <a:pt x="16459" y="73609"/>
                    <a:pt x="36805" y="73609"/>
                  </a:cubicBezTo>
                  <a:cubicBezTo>
                    <a:pt x="57112" y="73609"/>
                    <a:pt x="73609" y="57137"/>
                    <a:pt x="73609" y="36792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225">
              <a:extLst>
                <a:ext uri="{FF2B5EF4-FFF2-40B4-BE49-F238E27FC236}">
                  <a16:creationId xmlns:a16="http://schemas.microsoft.com/office/drawing/2014/main" id="{445210C6-C260-1B68-DF60-478389301533}"/>
                </a:ext>
              </a:extLst>
            </p:cNvPr>
            <p:cNvSpPr/>
            <p:nvPr/>
          </p:nvSpPr>
          <p:spPr>
            <a:xfrm>
              <a:off x="2830899" y="1668299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04"/>
                  </a:moveTo>
                  <a:cubicBezTo>
                    <a:pt x="73622" y="16485"/>
                    <a:pt x="57137" y="0"/>
                    <a:pt x="36804" y="0"/>
                  </a:cubicBezTo>
                  <a:cubicBezTo>
                    <a:pt x="16484" y="0"/>
                    <a:pt x="0" y="16485"/>
                    <a:pt x="0" y="36804"/>
                  </a:cubicBezTo>
                  <a:cubicBezTo>
                    <a:pt x="0" y="57137"/>
                    <a:pt x="16484" y="73622"/>
                    <a:pt x="36804" y="73622"/>
                  </a:cubicBezTo>
                  <a:cubicBezTo>
                    <a:pt x="57137" y="73622"/>
                    <a:pt x="73622" y="57137"/>
                    <a:pt x="73622" y="36804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226">
              <a:extLst>
                <a:ext uri="{FF2B5EF4-FFF2-40B4-BE49-F238E27FC236}">
                  <a16:creationId xmlns:a16="http://schemas.microsoft.com/office/drawing/2014/main" id="{36436C30-80BB-437B-BFAB-3398E7ACBB83}"/>
                </a:ext>
              </a:extLst>
            </p:cNvPr>
            <p:cNvSpPr/>
            <p:nvPr/>
          </p:nvSpPr>
          <p:spPr>
            <a:xfrm>
              <a:off x="2830899" y="1751115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18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18"/>
                  </a:cubicBezTo>
                  <a:cubicBezTo>
                    <a:pt x="0" y="57125"/>
                    <a:pt x="16484" y="73622"/>
                    <a:pt x="36804" y="73622"/>
                  </a:cubicBezTo>
                  <a:cubicBezTo>
                    <a:pt x="57137" y="73622"/>
                    <a:pt x="73622" y="57125"/>
                    <a:pt x="73622" y="36818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227">
              <a:extLst>
                <a:ext uri="{FF2B5EF4-FFF2-40B4-BE49-F238E27FC236}">
                  <a16:creationId xmlns:a16="http://schemas.microsoft.com/office/drawing/2014/main" id="{6CBA4419-CF8C-FA5A-6CEE-52A88B170F6B}"/>
                </a:ext>
              </a:extLst>
            </p:cNvPr>
            <p:cNvSpPr/>
            <p:nvPr/>
          </p:nvSpPr>
          <p:spPr>
            <a:xfrm>
              <a:off x="2830899" y="1833932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228">
              <a:extLst>
                <a:ext uri="{FF2B5EF4-FFF2-40B4-BE49-F238E27FC236}">
                  <a16:creationId xmlns:a16="http://schemas.microsoft.com/office/drawing/2014/main" id="{F9B91C18-0850-BC8C-CD09-B6D03116EAD4}"/>
                </a:ext>
              </a:extLst>
            </p:cNvPr>
            <p:cNvSpPr/>
            <p:nvPr/>
          </p:nvSpPr>
          <p:spPr>
            <a:xfrm>
              <a:off x="2830899" y="1916749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792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792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792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229">
              <a:extLst>
                <a:ext uri="{FF2B5EF4-FFF2-40B4-BE49-F238E27FC236}">
                  <a16:creationId xmlns:a16="http://schemas.microsoft.com/office/drawing/2014/main" id="{8C531470-95B9-91F8-EDFD-9D638F9DB11B}"/>
                </a:ext>
              </a:extLst>
            </p:cNvPr>
            <p:cNvSpPr/>
            <p:nvPr/>
          </p:nvSpPr>
          <p:spPr>
            <a:xfrm>
              <a:off x="427728" y="250560"/>
              <a:ext cx="46012" cy="224244"/>
            </a:xfrm>
            <a:custGeom>
              <a:avLst/>
              <a:gdLst/>
              <a:ahLst/>
              <a:cxnLst/>
              <a:rect l="0" t="0" r="0" b="0"/>
              <a:pathLst>
                <a:path w="46012" h="224244">
                  <a:moveTo>
                    <a:pt x="46012" y="224244"/>
                  </a:moveTo>
                  <a:lnTo>
                    <a:pt x="46012" y="116548"/>
                  </a:lnTo>
                  <a:lnTo>
                    <a:pt x="0" y="116548"/>
                  </a:ln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230">
              <a:extLst>
                <a:ext uri="{FF2B5EF4-FFF2-40B4-BE49-F238E27FC236}">
                  <a16:creationId xmlns:a16="http://schemas.microsoft.com/office/drawing/2014/main" id="{B567671F-B366-A57A-B492-B47FE63D8BE2}"/>
                </a:ext>
              </a:extLst>
            </p:cNvPr>
            <p:cNvSpPr/>
            <p:nvPr/>
          </p:nvSpPr>
          <p:spPr>
            <a:xfrm>
              <a:off x="545826" y="344285"/>
              <a:ext cx="53670" cy="130518"/>
            </a:xfrm>
            <a:custGeom>
              <a:avLst/>
              <a:gdLst/>
              <a:ahLst/>
              <a:cxnLst/>
              <a:rect l="0" t="0" r="0" b="0"/>
              <a:pathLst>
                <a:path w="53670" h="130518">
                  <a:moveTo>
                    <a:pt x="53670" y="130518"/>
                  </a:moveTo>
                  <a:lnTo>
                    <a:pt x="53670" y="68834"/>
                  </a:lnTo>
                  <a:lnTo>
                    <a:pt x="0" y="68834"/>
                  </a:lnTo>
                  <a:lnTo>
                    <a:pt x="0" y="0"/>
                  </a:lnTo>
                  <a:lnTo>
                    <a:pt x="26835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231">
              <a:extLst>
                <a:ext uri="{FF2B5EF4-FFF2-40B4-BE49-F238E27FC236}">
                  <a16:creationId xmlns:a16="http://schemas.microsoft.com/office/drawing/2014/main" id="{B1BEE7E5-43EB-283E-3372-D665C1EA5812}"/>
                </a:ext>
              </a:extLst>
            </p:cNvPr>
            <p:cNvSpPr/>
            <p:nvPr/>
          </p:nvSpPr>
          <p:spPr>
            <a:xfrm>
              <a:off x="749800" y="425388"/>
              <a:ext cx="35268" cy="49416"/>
            </a:xfrm>
            <a:custGeom>
              <a:avLst/>
              <a:gdLst/>
              <a:ahLst/>
              <a:cxnLst/>
              <a:rect l="0" t="0" r="0" b="0"/>
              <a:pathLst>
                <a:path w="35268" h="49416">
                  <a:moveTo>
                    <a:pt x="0" y="49416"/>
                  </a:moveTo>
                  <a:lnTo>
                    <a:pt x="0" y="0"/>
                  </a:lnTo>
                  <a:lnTo>
                    <a:pt x="35268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Rectangle 232">
              <a:extLst>
                <a:ext uri="{FF2B5EF4-FFF2-40B4-BE49-F238E27FC236}">
                  <a16:creationId xmlns:a16="http://schemas.microsoft.com/office/drawing/2014/main" id="{851CEF0E-AC8D-B379-A33B-1E91C82888E4}"/>
                </a:ext>
              </a:extLst>
            </p:cNvPr>
            <p:cNvSpPr/>
            <p:nvPr/>
          </p:nvSpPr>
          <p:spPr>
            <a:xfrm>
              <a:off x="110420" y="62593"/>
              <a:ext cx="317308" cy="1020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CPF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233">
              <a:extLst>
                <a:ext uri="{FF2B5EF4-FFF2-40B4-BE49-F238E27FC236}">
                  <a16:creationId xmlns:a16="http://schemas.microsoft.com/office/drawing/2014/main" id="{4871DEB4-FC9E-6D65-85A8-3DAF1B8B69F0}"/>
                </a:ext>
              </a:extLst>
            </p:cNvPr>
            <p:cNvSpPr/>
            <p:nvPr/>
          </p:nvSpPr>
          <p:spPr>
            <a:xfrm>
              <a:off x="398231" y="108492"/>
              <a:ext cx="422468" cy="922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234">
              <a:extLst>
                <a:ext uri="{FF2B5EF4-FFF2-40B4-BE49-F238E27FC236}">
                  <a16:creationId xmlns:a16="http://schemas.microsoft.com/office/drawing/2014/main" id="{0BA0FCF0-BEC2-3151-7076-A3C2043B0207}"/>
                </a:ext>
              </a:extLst>
            </p:cNvPr>
            <p:cNvSpPr/>
            <p:nvPr/>
          </p:nvSpPr>
          <p:spPr>
            <a:xfrm>
              <a:off x="559616" y="238314"/>
              <a:ext cx="422467" cy="1143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EMAIL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235">
              <a:extLst>
                <a:ext uri="{FF2B5EF4-FFF2-40B4-BE49-F238E27FC236}">
                  <a16:creationId xmlns:a16="http://schemas.microsoft.com/office/drawing/2014/main" id="{0FBD342F-6499-D67A-2A0A-5B3F29C8B676}"/>
                </a:ext>
              </a:extLst>
            </p:cNvPr>
            <p:cNvSpPr/>
            <p:nvPr/>
          </p:nvSpPr>
          <p:spPr>
            <a:xfrm>
              <a:off x="797709" y="363406"/>
              <a:ext cx="567115" cy="1101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TELEFONE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236">
              <a:extLst>
                <a:ext uri="{FF2B5EF4-FFF2-40B4-BE49-F238E27FC236}">
                  <a16:creationId xmlns:a16="http://schemas.microsoft.com/office/drawing/2014/main" id="{13545765-6619-467F-BBA6-CB61E8A90795}"/>
                </a:ext>
              </a:extLst>
            </p:cNvPr>
            <p:cNvSpPr/>
            <p:nvPr/>
          </p:nvSpPr>
          <p:spPr>
            <a:xfrm>
              <a:off x="290566" y="617749"/>
              <a:ext cx="50108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CLIENTE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238">
              <a:extLst>
                <a:ext uri="{FF2B5EF4-FFF2-40B4-BE49-F238E27FC236}">
                  <a16:creationId xmlns:a16="http://schemas.microsoft.com/office/drawing/2014/main" id="{D37C670F-A651-7C8E-9BE9-70A9BC4BEC0D}"/>
                </a:ext>
              </a:extLst>
            </p:cNvPr>
            <p:cNvSpPr/>
            <p:nvPr/>
          </p:nvSpPr>
          <p:spPr>
            <a:xfrm>
              <a:off x="1152398" y="622384"/>
              <a:ext cx="57262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Relacao1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261897">
              <a:extLst>
                <a:ext uri="{FF2B5EF4-FFF2-40B4-BE49-F238E27FC236}">
                  <a16:creationId xmlns:a16="http://schemas.microsoft.com/office/drawing/2014/main" id="{0436CA0A-6FDD-D201-1B0B-C834DF88997E}"/>
                </a:ext>
              </a:extLst>
            </p:cNvPr>
            <p:cNvSpPr/>
            <p:nvPr/>
          </p:nvSpPr>
          <p:spPr>
            <a:xfrm>
              <a:off x="767434" y="554276"/>
              <a:ext cx="1228317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		                          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240">
              <a:extLst>
                <a:ext uri="{FF2B5EF4-FFF2-40B4-BE49-F238E27FC236}">
                  <a16:creationId xmlns:a16="http://schemas.microsoft.com/office/drawing/2014/main" id="{2A063E1D-6B74-AB1A-1E7B-E6B85470FB86}"/>
                </a:ext>
              </a:extLst>
            </p:cNvPr>
            <p:cNvSpPr/>
            <p:nvPr/>
          </p:nvSpPr>
          <p:spPr>
            <a:xfrm>
              <a:off x="1997839" y="622384"/>
              <a:ext cx="509039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VENDAS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241">
              <a:extLst>
                <a:ext uri="{FF2B5EF4-FFF2-40B4-BE49-F238E27FC236}">
                  <a16:creationId xmlns:a16="http://schemas.microsoft.com/office/drawing/2014/main" id="{D210406E-7A27-A49E-5222-949F2CE0F171}"/>
                </a:ext>
              </a:extLst>
            </p:cNvPr>
            <p:cNvSpPr/>
            <p:nvPr/>
          </p:nvSpPr>
          <p:spPr>
            <a:xfrm>
              <a:off x="2857024" y="556829"/>
              <a:ext cx="730474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2D43DC8C-FF1C-FA24-7B90-CB4B47B9F194}"/>
                </a:ext>
              </a:extLst>
            </p:cNvPr>
            <p:cNvSpPr/>
            <p:nvPr/>
          </p:nvSpPr>
          <p:spPr>
            <a:xfrm>
              <a:off x="2857022" y="701243"/>
              <a:ext cx="929012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243">
              <a:extLst>
                <a:ext uri="{FF2B5EF4-FFF2-40B4-BE49-F238E27FC236}">
                  <a16:creationId xmlns:a16="http://schemas.microsoft.com/office/drawing/2014/main" id="{04706922-40AF-80C1-18E8-30F543EEF630}"/>
                </a:ext>
              </a:extLst>
            </p:cNvPr>
            <p:cNvSpPr/>
            <p:nvPr/>
          </p:nvSpPr>
          <p:spPr>
            <a:xfrm>
              <a:off x="2070312" y="1188105"/>
              <a:ext cx="48978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Relacao3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Rectangle 244">
              <a:extLst>
                <a:ext uri="{FF2B5EF4-FFF2-40B4-BE49-F238E27FC236}">
                  <a16:creationId xmlns:a16="http://schemas.microsoft.com/office/drawing/2014/main" id="{EE22E14D-76CE-0C58-11B5-B4F17F8F212A}"/>
                </a:ext>
              </a:extLst>
            </p:cNvPr>
            <p:cNvSpPr/>
            <p:nvPr/>
          </p:nvSpPr>
          <p:spPr>
            <a:xfrm>
              <a:off x="2278118" y="1048603"/>
              <a:ext cx="496507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EntAssoss1</a:t>
              </a:r>
              <a:endParaRPr lang="pt-BR" sz="8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261877">
              <a:extLst>
                <a:ext uri="{FF2B5EF4-FFF2-40B4-BE49-F238E27FC236}">
                  <a16:creationId xmlns:a16="http://schemas.microsoft.com/office/drawing/2014/main" id="{0C878780-CA7A-983A-C4F1-BEB7D79845B5}"/>
                </a:ext>
              </a:extLst>
            </p:cNvPr>
            <p:cNvSpPr/>
            <p:nvPr/>
          </p:nvSpPr>
          <p:spPr>
            <a:xfrm>
              <a:off x="2170211" y="912534"/>
              <a:ext cx="346055" cy="87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Rectangle 247">
              <a:extLst>
                <a:ext uri="{FF2B5EF4-FFF2-40B4-BE49-F238E27FC236}">
                  <a16:creationId xmlns:a16="http://schemas.microsoft.com/office/drawing/2014/main" id="{73BD7792-EC1F-5D86-A861-01E0709A1E01}"/>
                </a:ext>
              </a:extLst>
            </p:cNvPr>
            <p:cNvSpPr/>
            <p:nvPr/>
          </p:nvSpPr>
          <p:spPr>
            <a:xfrm>
              <a:off x="2938089" y="1194695"/>
              <a:ext cx="72707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QTD_VENDIDA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248">
              <a:extLst>
                <a:ext uri="{FF2B5EF4-FFF2-40B4-BE49-F238E27FC236}">
                  <a16:creationId xmlns:a16="http://schemas.microsoft.com/office/drawing/2014/main" id="{5E8CFCC4-09ED-220F-10D5-D40CB4017E56}"/>
                </a:ext>
              </a:extLst>
            </p:cNvPr>
            <p:cNvSpPr/>
            <p:nvPr/>
          </p:nvSpPr>
          <p:spPr>
            <a:xfrm>
              <a:off x="2913726" y="1652498"/>
              <a:ext cx="56839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CODIGO</a:t>
              </a:r>
              <a:endParaRPr lang="pt-BR" sz="12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249">
              <a:extLst>
                <a:ext uri="{FF2B5EF4-FFF2-40B4-BE49-F238E27FC236}">
                  <a16:creationId xmlns:a16="http://schemas.microsoft.com/office/drawing/2014/main" id="{29DE9485-3EDE-D999-4312-4D791C922C88}"/>
                </a:ext>
              </a:extLst>
            </p:cNvPr>
            <p:cNvSpPr/>
            <p:nvPr/>
          </p:nvSpPr>
          <p:spPr>
            <a:xfrm>
              <a:off x="2913726" y="1737188"/>
              <a:ext cx="63731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DESCRICAO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250">
              <a:extLst>
                <a:ext uri="{FF2B5EF4-FFF2-40B4-BE49-F238E27FC236}">
                  <a16:creationId xmlns:a16="http://schemas.microsoft.com/office/drawing/2014/main" id="{E1AD447B-4039-AA99-3CED-D89C8F09F4D4}"/>
                </a:ext>
              </a:extLst>
            </p:cNvPr>
            <p:cNvSpPr/>
            <p:nvPr/>
          </p:nvSpPr>
          <p:spPr>
            <a:xfrm>
              <a:off x="2913726" y="1821878"/>
              <a:ext cx="872308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VALOR_UNITARIO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Rectangle 251">
              <a:extLst>
                <a:ext uri="{FF2B5EF4-FFF2-40B4-BE49-F238E27FC236}">
                  <a16:creationId xmlns:a16="http://schemas.microsoft.com/office/drawing/2014/main" id="{2ACFC308-5D8A-599C-72D2-17FFD1F423E6}"/>
                </a:ext>
              </a:extLst>
            </p:cNvPr>
            <p:cNvSpPr/>
            <p:nvPr/>
          </p:nvSpPr>
          <p:spPr>
            <a:xfrm>
              <a:off x="2913726" y="1906567"/>
              <a:ext cx="872308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QTD_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ESTOQUE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2219FFC9-3C33-E5FB-7CCF-DB399FE63EBD}"/>
                </a:ext>
              </a:extLst>
            </p:cNvPr>
            <p:cNvSpPr/>
            <p:nvPr/>
          </p:nvSpPr>
          <p:spPr>
            <a:xfrm>
              <a:off x="1953844" y="1758832"/>
              <a:ext cx="562422" cy="1277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PRODUTO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9" name="Rectangle 261877">
            <a:extLst>
              <a:ext uri="{FF2B5EF4-FFF2-40B4-BE49-F238E27FC236}">
                <a16:creationId xmlns:a16="http://schemas.microsoft.com/office/drawing/2014/main" id="{F10154AF-8B11-64C7-D23C-E4CC0D3E8D62}"/>
              </a:ext>
            </a:extLst>
          </p:cNvPr>
          <p:cNvSpPr/>
          <p:nvPr/>
        </p:nvSpPr>
        <p:spPr>
          <a:xfrm>
            <a:off x="6733534" y="4614510"/>
            <a:ext cx="575533" cy="1382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4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05129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entender melhor como funciona a modelagem lógica, veja a figura.</a:t>
            </a:r>
          </a:p>
          <a:p>
            <a:r>
              <a:rPr lang="pt-BR" sz="2400" dirty="0"/>
              <a:t>Precisamos ficar atentos com a modelagem conceitual e sua derivação.</a:t>
            </a:r>
          </a:p>
          <a:p>
            <a:endParaRPr lang="pt-BR" sz="2400" dirty="0"/>
          </a:p>
        </p:txBody>
      </p:sp>
      <p:grpSp>
        <p:nvGrpSpPr>
          <p:cNvPr id="4" name="Group 261912">
            <a:extLst>
              <a:ext uri="{FF2B5EF4-FFF2-40B4-BE49-F238E27FC236}">
                <a16:creationId xmlns:a16="http://schemas.microsoft.com/office/drawing/2014/main" id="{A0F1F45E-C28E-02D7-B4A6-45C92BCA1618}"/>
              </a:ext>
            </a:extLst>
          </p:cNvPr>
          <p:cNvGrpSpPr/>
          <p:nvPr/>
        </p:nvGrpSpPr>
        <p:grpSpPr>
          <a:xfrm>
            <a:off x="5502409" y="1866066"/>
            <a:ext cx="6476631" cy="3720678"/>
            <a:chOff x="0" y="0"/>
            <a:chExt cx="3894252" cy="2344712"/>
          </a:xfrm>
        </p:grpSpPr>
        <p:sp>
          <p:nvSpPr>
            <p:cNvPr id="5" name="Shape 191">
              <a:extLst>
                <a:ext uri="{FF2B5EF4-FFF2-40B4-BE49-F238E27FC236}">
                  <a16:creationId xmlns:a16="http://schemas.microsoft.com/office/drawing/2014/main" id="{BF43C3C9-08A4-C248-633F-81E9333E0142}"/>
                </a:ext>
              </a:extLst>
            </p:cNvPr>
            <p:cNvSpPr/>
            <p:nvPr/>
          </p:nvSpPr>
          <p:spPr>
            <a:xfrm>
              <a:off x="0" y="0"/>
              <a:ext cx="3894252" cy="2344712"/>
            </a:xfrm>
            <a:custGeom>
              <a:avLst/>
              <a:gdLst/>
              <a:ahLst/>
              <a:cxnLst/>
              <a:rect l="0" t="0" r="0" b="0"/>
              <a:pathLst>
                <a:path w="3894252" h="234471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36712"/>
                  </a:lnTo>
                  <a:cubicBezTo>
                    <a:pt x="0" y="2236712"/>
                    <a:pt x="0" y="2344712"/>
                    <a:pt x="108001" y="2344712"/>
                  </a:cubicBezTo>
                  <a:lnTo>
                    <a:pt x="3786251" y="2344712"/>
                  </a:lnTo>
                  <a:cubicBezTo>
                    <a:pt x="3786251" y="2344712"/>
                    <a:pt x="3894252" y="2344712"/>
                    <a:pt x="3894252" y="223671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96">
              <a:extLst>
                <a:ext uri="{FF2B5EF4-FFF2-40B4-BE49-F238E27FC236}">
                  <a16:creationId xmlns:a16="http://schemas.microsoft.com/office/drawing/2014/main" id="{31120037-CCE4-6A36-DB94-64C949BD8368}"/>
                </a:ext>
              </a:extLst>
            </p:cNvPr>
            <p:cNvSpPr/>
            <p:nvPr/>
          </p:nvSpPr>
          <p:spPr>
            <a:xfrm>
              <a:off x="219164" y="474800"/>
              <a:ext cx="633895" cy="402158"/>
            </a:xfrm>
            <a:custGeom>
              <a:avLst/>
              <a:gdLst/>
              <a:ahLst/>
              <a:cxnLst/>
              <a:rect l="0" t="0" r="0" b="0"/>
              <a:pathLst>
                <a:path w="633895" h="402158">
                  <a:moveTo>
                    <a:pt x="633895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3895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198">
              <a:extLst>
                <a:ext uri="{FF2B5EF4-FFF2-40B4-BE49-F238E27FC236}">
                  <a16:creationId xmlns:a16="http://schemas.microsoft.com/office/drawing/2014/main" id="{96CBA99F-6FFD-9FEF-8251-7EEECAD672A0}"/>
                </a:ext>
              </a:extLst>
            </p:cNvPr>
            <p:cNvSpPr/>
            <p:nvPr/>
          </p:nvSpPr>
          <p:spPr>
            <a:xfrm>
              <a:off x="1084796" y="519110"/>
              <a:ext cx="637311" cy="327165"/>
            </a:xfrm>
            <a:custGeom>
              <a:avLst/>
              <a:gdLst/>
              <a:ahLst/>
              <a:cxnLst/>
              <a:rect l="0" t="0" r="0" b="0"/>
              <a:pathLst>
                <a:path w="637311" h="327165">
                  <a:moveTo>
                    <a:pt x="0" y="156769"/>
                  </a:moveTo>
                  <a:lnTo>
                    <a:pt x="320357" y="0"/>
                  </a:lnTo>
                  <a:lnTo>
                    <a:pt x="637311" y="156769"/>
                  </a:lnTo>
                  <a:lnTo>
                    <a:pt x="318656" y="327165"/>
                  </a:lnTo>
                  <a:lnTo>
                    <a:pt x="0" y="15676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Shape 201">
              <a:extLst>
                <a:ext uri="{FF2B5EF4-FFF2-40B4-BE49-F238E27FC236}">
                  <a16:creationId xmlns:a16="http://schemas.microsoft.com/office/drawing/2014/main" id="{C3B829D9-77D7-D383-0EAA-1DAE9A28B023}"/>
                </a:ext>
              </a:extLst>
            </p:cNvPr>
            <p:cNvSpPr/>
            <p:nvPr/>
          </p:nvSpPr>
          <p:spPr>
            <a:xfrm>
              <a:off x="1929981" y="474800"/>
              <a:ext cx="637312" cy="402158"/>
            </a:xfrm>
            <a:custGeom>
              <a:avLst/>
              <a:gdLst/>
              <a:ahLst/>
              <a:cxnLst/>
              <a:rect l="0" t="0" r="0" b="0"/>
              <a:pathLst>
                <a:path w="637312" h="402158">
                  <a:moveTo>
                    <a:pt x="637312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203">
              <a:extLst>
                <a:ext uri="{FF2B5EF4-FFF2-40B4-BE49-F238E27FC236}">
                  <a16:creationId xmlns:a16="http://schemas.microsoft.com/office/drawing/2014/main" id="{1BBB6D97-78E4-12C5-D25D-C749E8B42D07}"/>
                </a:ext>
              </a:extLst>
            </p:cNvPr>
            <p:cNvSpPr/>
            <p:nvPr/>
          </p:nvSpPr>
          <p:spPr>
            <a:xfrm>
              <a:off x="1953844" y="1146185"/>
              <a:ext cx="613448" cy="221526"/>
            </a:xfrm>
            <a:custGeom>
              <a:avLst/>
              <a:gdLst/>
              <a:ahLst/>
              <a:cxnLst/>
              <a:rect l="0" t="0" r="0" b="0"/>
              <a:pathLst>
                <a:path w="613448" h="221526">
                  <a:moveTo>
                    <a:pt x="0" y="112459"/>
                  </a:moveTo>
                  <a:lnTo>
                    <a:pt x="294792" y="0"/>
                  </a:lnTo>
                  <a:lnTo>
                    <a:pt x="613448" y="112459"/>
                  </a:lnTo>
                  <a:lnTo>
                    <a:pt x="294792" y="221526"/>
                  </a:lnTo>
                  <a:lnTo>
                    <a:pt x="0" y="11245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204">
              <a:extLst>
                <a:ext uri="{FF2B5EF4-FFF2-40B4-BE49-F238E27FC236}">
                  <a16:creationId xmlns:a16="http://schemas.microsoft.com/office/drawing/2014/main" id="{E67112DD-E825-2F62-8B17-B9377B1894C6}"/>
                </a:ext>
              </a:extLst>
            </p:cNvPr>
            <p:cNvSpPr/>
            <p:nvPr/>
          </p:nvSpPr>
          <p:spPr>
            <a:xfrm>
              <a:off x="215390" y="1101199"/>
              <a:ext cx="788149" cy="415785"/>
            </a:xfrm>
            <a:custGeom>
              <a:avLst/>
              <a:gdLst/>
              <a:ahLst/>
              <a:cxnLst/>
              <a:rect l="0" t="0" r="0" b="0"/>
              <a:pathLst>
                <a:path w="788149" h="415785">
                  <a:moveTo>
                    <a:pt x="788149" y="415785"/>
                  </a:moveTo>
                  <a:lnTo>
                    <a:pt x="0" y="415785"/>
                  </a:lnTo>
                  <a:lnTo>
                    <a:pt x="0" y="0"/>
                  </a:lnTo>
                  <a:lnTo>
                    <a:pt x="788149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Shape 206">
              <a:extLst>
                <a:ext uri="{FF2B5EF4-FFF2-40B4-BE49-F238E27FC236}">
                  <a16:creationId xmlns:a16="http://schemas.microsoft.com/office/drawing/2014/main" id="{4E2E5258-99DC-0D76-9342-710C4B770DCA}"/>
                </a:ext>
              </a:extLst>
            </p:cNvPr>
            <p:cNvSpPr/>
            <p:nvPr/>
          </p:nvSpPr>
          <p:spPr>
            <a:xfrm>
              <a:off x="1929981" y="1612237"/>
              <a:ext cx="637312" cy="415773"/>
            </a:xfrm>
            <a:custGeom>
              <a:avLst/>
              <a:gdLst/>
              <a:ahLst/>
              <a:cxnLst/>
              <a:rect l="0" t="0" r="0" b="0"/>
              <a:pathLst>
                <a:path w="637312" h="415773">
                  <a:moveTo>
                    <a:pt x="637312" y="415773"/>
                  </a:moveTo>
                  <a:lnTo>
                    <a:pt x="0" y="415773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208">
              <a:extLst>
                <a:ext uri="{FF2B5EF4-FFF2-40B4-BE49-F238E27FC236}">
                  <a16:creationId xmlns:a16="http://schemas.microsoft.com/office/drawing/2014/main" id="{75B780A7-235B-376A-D787-64391F0434DB}"/>
                </a:ext>
              </a:extLst>
            </p:cNvPr>
            <p:cNvSpPr/>
            <p:nvPr/>
          </p:nvSpPr>
          <p:spPr>
            <a:xfrm>
              <a:off x="2248637" y="876958"/>
              <a:ext cx="0" cy="269227"/>
            </a:xfrm>
            <a:custGeom>
              <a:avLst/>
              <a:gdLst/>
              <a:ahLst/>
              <a:cxnLst/>
              <a:rect l="0" t="0" r="0" b="0"/>
              <a:pathLst>
                <a:path h="269227">
                  <a:moveTo>
                    <a:pt x="0" y="269227"/>
                  </a:moveTo>
                  <a:lnTo>
                    <a:pt x="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209">
              <a:extLst>
                <a:ext uri="{FF2B5EF4-FFF2-40B4-BE49-F238E27FC236}">
                  <a16:creationId xmlns:a16="http://schemas.microsoft.com/office/drawing/2014/main" id="{FA71FCAB-F081-80C7-C6B5-C5718408A8BC}"/>
                </a:ext>
              </a:extLst>
            </p:cNvPr>
            <p:cNvSpPr/>
            <p:nvPr/>
          </p:nvSpPr>
          <p:spPr>
            <a:xfrm>
              <a:off x="2249627" y="1367713"/>
              <a:ext cx="0" cy="244526"/>
            </a:xfrm>
            <a:custGeom>
              <a:avLst/>
              <a:gdLst/>
              <a:ahLst/>
              <a:cxnLst/>
              <a:rect l="0" t="0" r="0" b="0"/>
              <a:pathLst>
                <a:path h="244526">
                  <a:moveTo>
                    <a:pt x="0" y="0"/>
                  </a:moveTo>
                  <a:lnTo>
                    <a:pt x="0" y="244526"/>
                  </a:lnTo>
                </a:path>
              </a:pathLst>
            </a:custGeom>
            <a:ln w="7099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210">
              <a:extLst>
                <a:ext uri="{FF2B5EF4-FFF2-40B4-BE49-F238E27FC236}">
                  <a16:creationId xmlns:a16="http://schemas.microsoft.com/office/drawing/2014/main" id="{88950895-CDFC-19A0-C98A-27895F1F6B70}"/>
                </a:ext>
              </a:extLst>
            </p:cNvPr>
            <p:cNvSpPr/>
            <p:nvPr/>
          </p:nvSpPr>
          <p:spPr>
            <a:xfrm>
              <a:off x="2567298" y="617094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211">
              <a:extLst>
                <a:ext uri="{FF2B5EF4-FFF2-40B4-BE49-F238E27FC236}">
                  <a16:creationId xmlns:a16="http://schemas.microsoft.com/office/drawing/2014/main" id="{0E26B8E1-9655-EAA6-FAF2-AD3F114B5A7E}"/>
                </a:ext>
              </a:extLst>
            </p:cNvPr>
            <p:cNvSpPr/>
            <p:nvPr/>
          </p:nvSpPr>
          <p:spPr>
            <a:xfrm>
              <a:off x="2567298" y="758191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213">
              <a:extLst>
                <a:ext uri="{FF2B5EF4-FFF2-40B4-BE49-F238E27FC236}">
                  <a16:creationId xmlns:a16="http://schemas.microsoft.com/office/drawing/2014/main" id="{7611AB9D-5350-5FB3-D6BD-F14F84C3A7BC}"/>
                </a:ext>
              </a:extLst>
            </p:cNvPr>
            <p:cNvSpPr/>
            <p:nvPr/>
          </p:nvSpPr>
          <p:spPr>
            <a:xfrm>
              <a:off x="2567298" y="170510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214">
              <a:extLst>
                <a:ext uri="{FF2B5EF4-FFF2-40B4-BE49-F238E27FC236}">
                  <a16:creationId xmlns:a16="http://schemas.microsoft.com/office/drawing/2014/main" id="{1C9F28E3-B2F6-76EB-4A34-F6CF71EFB0C3}"/>
                </a:ext>
              </a:extLst>
            </p:cNvPr>
            <p:cNvSpPr/>
            <p:nvPr/>
          </p:nvSpPr>
          <p:spPr>
            <a:xfrm>
              <a:off x="2567298" y="178793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215">
              <a:extLst>
                <a:ext uri="{FF2B5EF4-FFF2-40B4-BE49-F238E27FC236}">
                  <a16:creationId xmlns:a16="http://schemas.microsoft.com/office/drawing/2014/main" id="{1AFFB169-2106-E943-4FDE-D9C4AD2A6F31}"/>
                </a:ext>
              </a:extLst>
            </p:cNvPr>
            <p:cNvSpPr/>
            <p:nvPr/>
          </p:nvSpPr>
          <p:spPr>
            <a:xfrm>
              <a:off x="2567298" y="1870737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217">
              <a:extLst>
                <a:ext uri="{FF2B5EF4-FFF2-40B4-BE49-F238E27FC236}">
                  <a16:creationId xmlns:a16="http://schemas.microsoft.com/office/drawing/2014/main" id="{3E4FCF9E-B7D0-B57F-E8BF-CC3D94EFF118}"/>
                </a:ext>
              </a:extLst>
            </p:cNvPr>
            <p:cNvSpPr/>
            <p:nvPr/>
          </p:nvSpPr>
          <p:spPr>
            <a:xfrm>
              <a:off x="194620" y="213755"/>
              <a:ext cx="147231" cy="261049"/>
            </a:xfrm>
            <a:custGeom>
              <a:avLst/>
              <a:gdLst/>
              <a:ahLst/>
              <a:cxnLst/>
              <a:rect l="0" t="0" r="0" b="0"/>
              <a:pathLst>
                <a:path w="147231" h="261049">
                  <a:moveTo>
                    <a:pt x="147231" y="261049"/>
                  </a:moveTo>
                  <a:lnTo>
                    <a:pt x="147231" y="127292"/>
                  </a:lnTo>
                  <a:lnTo>
                    <a:pt x="0" y="127292"/>
                  </a:lnTo>
                  <a:lnTo>
                    <a:pt x="0" y="0"/>
                  </a:lnTo>
                  <a:lnTo>
                    <a:pt x="36817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218">
              <a:extLst>
                <a:ext uri="{FF2B5EF4-FFF2-40B4-BE49-F238E27FC236}">
                  <a16:creationId xmlns:a16="http://schemas.microsoft.com/office/drawing/2014/main" id="{16EB0BB8-4BCD-186B-DD01-E051057AE19C}"/>
                </a:ext>
              </a:extLst>
            </p:cNvPr>
            <p:cNvSpPr/>
            <p:nvPr/>
          </p:nvSpPr>
          <p:spPr>
            <a:xfrm>
              <a:off x="231437" y="176950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805"/>
                  </a:moveTo>
                  <a:cubicBezTo>
                    <a:pt x="73609" y="16472"/>
                    <a:pt x="57125" y="0"/>
                    <a:pt x="36792" y="0"/>
                  </a:cubicBezTo>
                  <a:cubicBezTo>
                    <a:pt x="16472" y="0"/>
                    <a:pt x="0" y="16472"/>
                    <a:pt x="0" y="36805"/>
                  </a:cubicBezTo>
                  <a:cubicBezTo>
                    <a:pt x="0" y="57137"/>
                    <a:pt x="16472" y="73609"/>
                    <a:pt x="36792" y="73609"/>
                  </a:cubicBezTo>
                  <a:cubicBezTo>
                    <a:pt x="57125" y="73609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219">
              <a:extLst>
                <a:ext uri="{FF2B5EF4-FFF2-40B4-BE49-F238E27FC236}">
                  <a16:creationId xmlns:a16="http://schemas.microsoft.com/office/drawing/2014/main" id="{E2C77F9E-C5A4-D975-596D-9DF86B856C67}"/>
                </a:ext>
              </a:extLst>
            </p:cNvPr>
            <p:cNvSpPr/>
            <p:nvPr/>
          </p:nvSpPr>
          <p:spPr>
            <a:xfrm>
              <a:off x="473741" y="2137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5" y="0"/>
                  </a:cubicBezTo>
                  <a:cubicBezTo>
                    <a:pt x="16485" y="0"/>
                    <a:pt x="0" y="16472"/>
                    <a:pt x="0" y="36805"/>
                  </a:cubicBezTo>
                  <a:cubicBezTo>
                    <a:pt x="0" y="57137"/>
                    <a:pt x="16485" y="73609"/>
                    <a:pt x="36805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220">
              <a:extLst>
                <a:ext uri="{FF2B5EF4-FFF2-40B4-BE49-F238E27FC236}">
                  <a16:creationId xmlns:a16="http://schemas.microsoft.com/office/drawing/2014/main" id="{805C4695-7B31-FE78-0AAA-2AB3CE079803}"/>
                </a:ext>
              </a:extLst>
            </p:cNvPr>
            <p:cNvSpPr/>
            <p:nvPr/>
          </p:nvSpPr>
          <p:spPr>
            <a:xfrm>
              <a:off x="572661" y="307468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17"/>
                  </a:moveTo>
                  <a:cubicBezTo>
                    <a:pt x="73609" y="16485"/>
                    <a:pt x="57137" y="0"/>
                    <a:pt x="36805" y="0"/>
                  </a:cubicBezTo>
                  <a:cubicBezTo>
                    <a:pt x="16485" y="0"/>
                    <a:pt x="0" y="16485"/>
                    <a:pt x="0" y="36817"/>
                  </a:cubicBezTo>
                  <a:cubicBezTo>
                    <a:pt x="0" y="57137"/>
                    <a:pt x="16485" y="73622"/>
                    <a:pt x="36805" y="73622"/>
                  </a:cubicBezTo>
                  <a:cubicBezTo>
                    <a:pt x="57137" y="73622"/>
                    <a:pt x="73609" y="57137"/>
                    <a:pt x="73609" y="36817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221">
              <a:extLst>
                <a:ext uri="{FF2B5EF4-FFF2-40B4-BE49-F238E27FC236}">
                  <a16:creationId xmlns:a16="http://schemas.microsoft.com/office/drawing/2014/main" id="{86BFE0E3-1791-AD29-BE7C-C2D1E68D88E9}"/>
                </a:ext>
              </a:extLst>
            </p:cNvPr>
            <p:cNvSpPr/>
            <p:nvPr/>
          </p:nvSpPr>
          <p:spPr>
            <a:xfrm>
              <a:off x="785068" y="388583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05"/>
                  </a:moveTo>
                  <a:cubicBezTo>
                    <a:pt x="73609" y="16484"/>
                    <a:pt x="57124" y="0"/>
                    <a:pt x="36805" y="0"/>
                  </a:cubicBezTo>
                  <a:cubicBezTo>
                    <a:pt x="16472" y="0"/>
                    <a:pt x="0" y="16484"/>
                    <a:pt x="0" y="36805"/>
                  </a:cubicBezTo>
                  <a:cubicBezTo>
                    <a:pt x="0" y="57137"/>
                    <a:pt x="16472" y="73622"/>
                    <a:pt x="36805" y="73622"/>
                  </a:cubicBezTo>
                  <a:cubicBezTo>
                    <a:pt x="57124" y="73622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222">
              <a:extLst>
                <a:ext uri="{FF2B5EF4-FFF2-40B4-BE49-F238E27FC236}">
                  <a16:creationId xmlns:a16="http://schemas.microsoft.com/office/drawing/2014/main" id="{9B6948A7-6FD9-B55E-64F2-23B5977ADC83}"/>
                </a:ext>
              </a:extLst>
            </p:cNvPr>
            <p:cNvSpPr/>
            <p:nvPr/>
          </p:nvSpPr>
          <p:spPr>
            <a:xfrm>
              <a:off x="2838570" y="5741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17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25"/>
                    <a:pt x="16484" y="73609"/>
                    <a:pt x="36817" y="73609"/>
                  </a:cubicBezTo>
                  <a:cubicBezTo>
                    <a:pt x="57137" y="73609"/>
                    <a:pt x="73622" y="57125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223">
              <a:extLst>
                <a:ext uri="{FF2B5EF4-FFF2-40B4-BE49-F238E27FC236}">
                  <a16:creationId xmlns:a16="http://schemas.microsoft.com/office/drawing/2014/main" id="{42FEACC0-098E-E62B-6579-2354C867489A}"/>
                </a:ext>
              </a:extLst>
            </p:cNvPr>
            <p:cNvSpPr/>
            <p:nvPr/>
          </p:nvSpPr>
          <p:spPr>
            <a:xfrm>
              <a:off x="2838570" y="72274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85"/>
                    <a:pt x="57137" y="0"/>
                    <a:pt x="36817" y="0"/>
                  </a:cubicBezTo>
                  <a:cubicBezTo>
                    <a:pt x="16484" y="0"/>
                    <a:pt x="0" y="16485"/>
                    <a:pt x="0" y="36805"/>
                  </a:cubicBezTo>
                  <a:cubicBezTo>
                    <a:pt x="0" y="57137"/>
                    <a:pt x="16484" y="73609"/>
                    <a:pt x="36817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225">
              <a:extLst>
                <a:ext uri="{FF2B5EF4-FFF2-40B4-BE49-F238E27FC236}">
                  <a16:creationId xmlns:a16="http://schemas.microsoft.com/office/drawing/2014/main" id="{445210C6-C260-1B68-DF60-478389301533}"/>
                </a:ext>
              </a:extLst>
            </p:cNvPr>
            <p:cNvSpPr/>
            <p:nvPr/>
          </p:nvSpPr>
          <p:spPr>
            <a:xfrm>
              <a:off x="2830899" y="1668299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04"/>
                  </a:moveTo>
                  <a:cubicBezTo>
                    <a:pt x="73622" y="16485"/>
                    <a:pt x="57137" y="0"/>
                    <a:pt x="36804" y="0"/>
                  </a:cubicBezTo>
                  <a:cubicBezTo>
                    <a:pt x="16484" y="0"/>
                    <a:pt x="0" y="16485"/>
                    <a:pt x="0" y="36804"/>
                  </a:cubicBezTo>
                  <a:cubicBezTo>
                    <a:pt x="0" y="57137"/>
                    <a:pt x="16484" y="73622"/>
                    <a:pt x="36804" y="73622"/>
                  </a:cubicBezTo>
                  <a:cubicBezTo>
                    <a:pt x="57137" y="73622"/>
                    <a:pt x="73622" y="57137"/>
                    <a:pt x="73622" y="36804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226">
              <a:extLst>
                <a:ext uri="{FF2B5EF4-FFF2-40B4-BE49-F238E27FC236}">
                  <a16:creationId xmlns:a16="http://schemas.microsoft.com/office/drawing/2014/main" id="{36436C30-80BB-437B-BFAB-3398E7ACBB83}"/>
                </a:ext>
              </a:extLst>
            </p:cNvPr>
            <p:cNvSpPr/>
            <p:nvPr/>
          </p:nvSpPr>
          <p:spPr>
            <a:xfrm>
              <a:off x="2830899" y="1751115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18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18"/>
                  </a:cubicBezTo>
                  <a:cubicBezTo>
                    <a:pt x="0" y="57125"/>
                    <a:pt x="16484" y="73622"/>
                    <a:pt x="36804" y="73622"/>
                  </a:cubicBezTo>
                  <a:cubicBezTo>
                    <a:pt x="57137" y="73622"/>
                    <a:pt x="73622" y="57125"/>
                    <a:pt x="73622" y="36818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227">
              <a:extLst>
                <a:ext uri="{FF2B5EF4-FFF2-40B4-BE49-F238E27FC236}">
                  <a16:creationId xmlns:a16="http://schemas.microsoft.com/office/drawing/2014/main" id="{6CBA4419-CF8C-FA5A-6CEE-52A88B170F6B}"/>
                </a:ext>
              </a:extLst>
            </p:cNvPr>
            <p:cNvSpPr/>
            <p:nvPr/>
          </p:nvSpPr>
          <p:spPr>
            <a:xfrm>
              <a:off x="2830899" y="1833932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229">
              <a:extLst>
                <a:ext uri="{FF2B5EF4-FFF2-40B4-BE49-F238E27FC236}">
                  <a16:creationId xmlns:a16="http://schemas.microsoft.com/office/drawing/2014/main" id="{8C531470-95B9-91F8-EDFD-9D638F9DB11B}"/>
                </a:ext>
              </a:extLst>
            </p:cNvPr>
            <p:cNvSpPr/>
            <p:nvPr/>
          </p:nvSpPr>
          <p:spPr>
            <a:xfrm>
              <a:off x="427728" y="250560"/>
              <a:ext cx="46012" cy="224244"/>
            </a:xfrm>
            <a:custGeom>
              <a:avLst/>
              <a:gdLst/>
              <a:ahLst/>
              <a:cxnLst/>
              <a:rect l="0" t="0" r="0" b="0"/>
              <a:pathLst>
                <a:path w="46012" h="224244">
                  <a:moveTo>
                    <a:pt x="46012" y="224244"/>
                  </a:moveTo>
                  <a:lnTo>
                    <a:pt x="46012" y="116548"/>
                  </a:lnTo>
                  <a:lnTo>
                    <a:pt x="0" y="116548"/>
                  </a:ln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230">
              <a:extLst>
                <a:ext uri="{FF2B5EF4-FFF2-40B4-BE49-F238E27FC236}">
                  <a16:creationId xmlns:a16="http://schemas.microsoft.com/office/drawing/2014/main" id="{B567671F-B366-A57A-B492-B47FE63D8BE2}"/>
                </a:ext>
              </a:extLst>
            </p:cNvPr>
            <p:cNvSpPr/>
            <p:nvPr/>
          </p:nvSpPr>
          <p:spPr>
            <a:xfrm>
              <a:off x="545826" y="344285"/>
              <a:ext cx="53670" cy="130518"/>
            </a:xfrm>
            <a:custGeom>
              <a:avLst/>
              <a:gdLst/>
              <a:ahLst/>
              <a:cxnLst/>
              <a:rect l="0" t="0" r="0" b="0"/>
              <a:pathLst>
                <a:path w="53670" h="130518">
                  <a:moveTo>
                    <a:pt x="53670" y="130518"/>
                  </a:moveTo>
                  <a:lnTo>
                    <a:pt x="53670" y="68834"/>
                  </a:lnTo>
                  <a:lnTo>
                    <a:pt x="0" y="68834"/>
                  </a:lnTo>
                  <a:lnTo>
                    <a:pt x="0" y="0"/>
                  </a:lnTo>
                  <a:lnTo>
                    <a:pt x="26835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231">
              <a:extLst>
                <a:ext uri="{FF2B5EF4-FFF2-40B4-BE49-F238E27FC236}">
                  <a16:creationId xmlns:a16="http://schemas.microsoft.com/office/drawing/2014/main" id="{B1BEE7E5-43EB-283E-3372-D665C1EA5812}"/>
                </a:ext>
              </a:extLst>
            </p:cNvPr>
            <p:cNvSpPr/>
            <p:nvPr/>
          </p:nvSpPr>
          <p:spPr>
            <a:xfrm>
              <a:off x="749800" y="425388"/>
              <a:ext cx="35268" cy="49416"/>
            </a:xfrm>
            <a:custGeom>
              <a:avLst/>
              <a:gdLst/>
              <a:ahLst/>
              <a:cxnLst/>
              <a:rect l="0" t="0" r="0" b="0"/>
              <a:pathLst>
                <a:path w="35268" h="49416">
                  <a:moveTo>
                    <a:pt x="0" y="49416"/>
                  </a:moveTo>
                  <a:lnTo>
                    <a:pt x="0" y="0"/>
                  </a:lnTo>
                  <a:lnTo>
                    <a:pt x="35268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Rectangle 232">
              <a:extLst>
                <a:ext uri="{FF2B5EF4-FFF2-40B4-BE49-F238E27FC236}">
                  <a16:creationId xmlns:a16="http://schemas.microsoft.com/office/drawing/2014/main" id="{851CEF0E-AC8D-B379-A33B-1E91C82888E4}"/>
                </a:ext>
              </a:extLst>
            </p:cNvPr>
            <p:cNvSpPr/>
            <p:nvPr/>
          </p:nvSpPr>
          <p:spPr>
            <a:xfrm>
              <a:off x="110420" y="62593"/>
              <a:ext cx="317308" cy="1020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CPF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233">
              <a:extLst>
                <a:ext uri="{FF2B5EF4-FFF2-40B4-BE49-F238E27FC236}">
                  <a16:creationId xmlns:a16="http://schemas.microsoft.com/office/drawing/2014/main" id="{4871DEB4-FC9E-6D65-85A8-3DAF1B8B69F0}"/>
                </a:ext>
              </a:extLst>
            </p:cNvPr>
            <p:cNvSpPr/>
            <p:nvPr/>
          </p:nvSpPr>
          <p:spPr>
            <a:xfrm>
              <a:off x="398231" y="108492"/>
              <a:ext cx="422468" cy="922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234">
              <a:extLst>
                <a:ext uri="{FF2B5EF4-FFF2-40B4-BE49-F238E27FC236}">
                  <a16:creationId xmlns:a16="http://schemas.microsoft.com/office/drawing/2014/main" id="{0BA0FCF0-BEC2-3151-7076-A3C2043B0207}"/>
                </a:ext>
              </a:extLst>
            </p:cNvPr>
            <p:cNvSpPr/>
            <p:nvPr/>
          </p:nvSpPr>
          <p:spPr>
            <a:xfrm>
              <a:off x="559616" y="238314"/>
              <a:ext cx="422467" cy="1143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EMAIL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235">
              <a:extLst>
                <a:ext uri="{FF2B5EF4-FFF2-40B4-BE49-F238E27FC236}">
                  <a16:creationId xmlns:a16="http://schemas.microsoft.com/office/drawing/2014/main" id="{0FBD342F-6499-D67A-2A0A-5B3F29C8B676}"/>
                </a:ext>
              </a:extLst>
            </p:cNvPr>
            <p:cNvSpPr/>
            <p:nvPr/>
          </p:nvSpPr>
          <p:spPr>
            <a:xfrm>
              <a:off x="797709" y="363406"/>
              <a:ext cx="567115" cy="1101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TELEFONE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236">
              <a:extLst>
                <a:ext uri="{FF2B5EF4-FFF2-40B4-BE49-F238E27FC236}">
                  <a16:creationId xmlns:a16="http://schemas.microsoft.com/office/drawing/2014/main" id="{13545765-6619-467F-BBA6-CB61E8A90795}"/>
                </a:ext>
              </a:extLst>
            </p:cNvPr>
            <p:cNvSpPr/>
            <p:nvPr/>
          </p:nvSpPr>
          <p:spPr>
            <a:xfrm>
              <a:off x="290566" y="617749"/>
              <a:ext cx="50108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CLIENTE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238">
              <a:extLst>
                <a:ext uri="{FF2B5EF4-FFF2-40B4-BE49-F238E27FC236}">
                  <a16:creationId xmlns:a16="http://schemas.microsoft.com/office/drawing/2014/main" id="{D37C670F-A651-7C8E-9BE9-70A9BC4BEC0D}"/>
                </a:ext>
              </a:extLst>
            </p:cNvPr>
            <p:cNvSpPr/>
            <p:nvPr/>
          </p:nvSpPr>
          <p:spPr>
            <a:xfrm>
              <a:off x="1152398" y="622384"/>
              <a:ext cx="57262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Relacao1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261897">
              <a:extLst>
                <a:ext uri="{FF2B5EF4-FFF2-40B4-BE49-F238E27FC236}">
                  <a16:creationId xmlns:a16="http://schemas.microsoft.com/office/drawing/2014/main" id="{0436CA0A-6FDD-D201-1B0B-C834DF88997E}"/>
                </a:ext>
              </a:extLst>
            </p:cNvPr>
            <p:cNvSpPr/>
            <p:nvPr/>
          </p:nvSpPr>
          <p:spPr>
            <a:xfrm>
              <a:off x="767434" y="554276"/>
              <a:ext cx="1228317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		                          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240">
              <a:extLst>
                <a:ext uri="{FF2B5EF4-FFF2-40B4-BE49-F238E27FC236}">
                  <a16:creationId xmlns:a16="http://schemas.microsoft.com/office/drawing/2014/main" id="{2A063E1D-6B74-AB1A-1E7B-E6B85470FB86}"/>
                </a:ext>
              </a:extLst>
            </p:cNvPr>
            <p:cNvSpPr/>
            <p:nvPr/>
          </p:nvSpPr>
          <p:spPr>
            <a:xfrm>
              <a:off x="1997839" y="622384"/>
              <a:ext cx="509039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VENDAS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241">
              <a:extLst>
                <a:ext uri="{FF2B5EF4-FFF2-40B4-BE49-F238E27FC236}">
                  <a16:creationId xmlns:a16="http://schemas.microsoft.com/office/drawing/2014/main" id="{D210406E-7A27-A49E-5222-949F2CE0F171}"/>
                </a:ext>
              </a:extLst>
            </p:cNvPr>
            <p:cNvSpPr/>
            <p:nvPr/>
          </p:nvSpPr>
          <p:spPr>
            <a:xfrm>
              <a:off x="2857024" y="556829"/>
              <a:ext cx="730474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2D43DC8C-FF1C-FA24-7B90-CB4B47B9F194}"/>
                </a:ext>
              </a:extLst>
            </p:cNvPr>
            <p:cNvSpPr/>
            <p:nvPr/>
          </p:nvSpPr>
          <p:spPr>
            <a:xfrm>
              <a:off x="2857022" y="701243"/>
              <a:ext cx="929012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261877">
              <a:extLst>
                <a:ext uri="{FF2B5EF4-FFF2-40B4-BE49-F238E27FC236}">
                  <a16:creationId xmlns:a16="http://schemas.microsoft.com/office/drawing/2014/main" id="{0C878780-CA7A-983A-C4F1-BEB7D79845B5}"/>
                </a:ext>
              </a:extLst>
            </p:cNvPr>
            <p:cNvSpPr/>
            <p:nvPr/>
          </p:nvSpPr>
          <p:spPr>
            <a:xfrm>
              <a:off x="2170211" y="912534"/>
              <a:ext cx="346055" cy="87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248">
              <a:extLst>
                <a:ext uri="{FF2B5EF4-FFF2-40B4-BE49-F238E27FC236}">
                  <a16:creationId xmlns:a16="http://schemas.microsoft.com/office/drawing/2014/main" id="{5E8CFCC4-09ED-220F-10D5-D40CB4017E56}"/>
                </a:ext>
              </a:extLst>
            </p:cNvPr>
            <p:cNvSpPr/>
            <p:nvPr/>
          </p:nvSpPr>
          <p:spPr>
            <a:xfrm>
              <a:off x="2913726" y="1652498"/>
              <a:ext cx="56839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CODIGO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249">
              <a:extLst>
                <a:ext uri="{FF2B5EF4-FFF2-40B4-BE49-F238E27FC236}">
                  <a16:creationId xmlns:a16="http://schemas.microsoft.com/office/drawing/2014/main" id="{29DE9485-3EDE-D999-4312-4D791C922C88}"/>
                </a:ext>
              </a:extLst>
            </p:cNvPr>
            <p:cNvSpPr/>
            <p:nvPr/>
          </p:nvSpPr>
          <p:spPr>
            <a:xfrm>
              <a:off x="2913725" y="1737188"/>
              <a:ext cx="798479" cy="1703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QTD_VENDIDA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250">
              <a:extLst>
                <a:ext uri="{FF2B5EF4-FFF2-40B4-BE49-F238E27FC236}">
                  <a16:creationId xmlns:a16="http://schemas.microsoft.com/office/drawing/2014/main" id="{E1AD447B-4039-AA99-3CED-D89C8F09F4D4}"/>
                </a:ext>
              </a:extLst>
            </p:cNvPr>
            <p:cNvSpPr/>
            <p:nvPr/>
          </p:nvSpPr>
          <p:spPr>
            <a:xfrm>
              <a:off x="2913726" y="1821879"/>
              <a:ext cx="980526" cy="1215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2219FFC9-3C33-E5FB-7CCF-DB399FE63EBD}"/>
                </a:ext>
              </a:extLst>
            </p:cNvPr>
            <p:cNvSpPr/>
            <p:nvPr/>
          </p:nvSpPr>
          <p:spPr>
            <a:xfrm>
              <a:off x="1909893" y="1750801"/>
              <a:ext cx="768837" cy="1477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ITEM_VENDA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" name="Rectangle 252">
            <a:extLst>
              <a:ext uri="{FF2B5EF4-FFF2-40B4-BE49-F238E27FC236}">
                <a16:creationId xmlns:a16="http://schemas.microsoft.com/office/drawing/2014/main" id="{F1F0C0C5-C428-8F96-8E0E-910658D0066F}"/>
              </a:ext>
            </a:extLst>
          </p:cNvPr>
          <p:cNvSpPr/>
          <p:nvPr/>
        </p:nvSpPr>
        <p:spPr>
          <a:xfrm>
            <a:off x="6016680" y="3869041"/>
            <a:ext cx="935379" cy="2027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PRODUTO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238">
            <a:extLst>
              <a:ext uri="{FF2B5EF4-FFF2-40B4-BE49-F238E27FC236}">
                <a16:creationId xmlns:a16="http://schemas.microsoft.com/office/drawing/2014/main" id="{1AB6F161-3713-275D-C042-9588DC504691}"/>
              </a:ext>
            </a:extLst>
          </p:cNvPr>
          <p:cNvSpPr/>
          <p:nvPr/>
        </p:nvSpPr>
        <p:spPr>
          <a:xfrm>
            <a:off x="8875223" y="4038072"/>
            <a:ext cx="952347" cy="2571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Relacao2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238">
            <a:extLst>
              <a:ext uri="{FF2B5EF4-FFF2-40B4-BE49-F238E27FC236}">
                <a16:creationId xmlns:a16="http://schemas.microsoft.com/office/drawing/2014/main" id="{97A8972B-91DD-CC2A-BE70-DEA66899D200}"/>
              </a:ext>
            </a:extLst>
          </p:cNvPr>
          <p:cNvSpPr/>
          <p:nvPr/>
        </p:nvSpPr>
        <p:spPr>
          <a:xfrm>
            <a:off x="7591912" y="4655825"/>
            <a:ext cx="952347" cy="2571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Relacao3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Shape 198">
            <a:extLst>
              <a:ext uri="{FF2B5EF4-FFF2-40B4-BE49-F238E27FC236}">
                <a16:creationId xmlns:a16="http://schemas.microsoft.com/office/drawing/2014/main" id="{075A9F52-5BFC-6485-96E0-24DFBCE8EBC4}"/>
              </a:ext>
            </a:extLst>
          </p:cNvPr>
          <p:cNvSpPr/>
          <p:nvPr/>
        </p:nvSpPr>
        <p:spPr>
          <a:xfrm>
            <a:off x="7505419" y="4473643"/>
            <a:ext cx="1059928" cy="519158"/>
          </a:xfrm>
          <a:custGeom>
            <a:avLst/>
            <a:gdLst/>
            <a:ahLst/>
            <a:cxnLst/>
            <a:rect l="0" t="0" r="0" b="0"/>
            <a:pathLst>
              <a:path w="637311" h="327165">
                <a:moveTo>
                  <a:pt x="0" y="156769"/>
                </a:moveTo>
                <a:lnTo>
                  <a:pt x="320357" y="0"/>
                </a:lnTo>
                <a:lnTo>
                  <a:pt x="637311" y="156769"/>
                </a:lnTo>
                <a:lnTo>
                  <a:pt x="318656" y="327165"/>
                </a:lnTo>
                <a:lnTo>
                  <a:pt x="0" y="156769"/>
                </a:lnTo>
                <a:close/>
              </a:path>
            </a:pathLst>
          </a:custGeom>
          <a:ln w="6045" cap="flat">
            <a:miter lim="127000"/>
          </a:ln>
        </p:spPr>
        <p:style>
          <a:lnRef idx="1">
            <a:srgbClr val="453C3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49" name="Rectangle 261897">
            <a:extLst>
              <a:ext uri="{FF2B5EF4-FFF2-40B4-BE49-F238E27FC236}">
                <a16:creationId xmlns:a16="http://schemas.microsoft.com/office/drawing/2014/main" id="{6BBCD736-A00E-F83E-CF77-6D91ED88E4F9}"/>
              </a:ext>
            </a:extLst>
          </p:cNvPr>
          <p:cNvSpPr/>
          <p:nvPr/>
        </p:nvSpPr>
        <p:spPr>
          <a:xfrm>
            <a:off x="7195427" y="4448017"/>
            <a:ext cx="1595886" cy="2540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1,1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	                          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Shape 217">
            <a:extLst>
              <a:ext uri="{FF2B5EF4-FFF2-40B4-BE49-F238E27FC236}">
                <a16:creationId xmlns:a16="http://schemas.microsoft.com/office/drawing/2014/main" id="{16B37397-52D7-1B7C-B7DC-D2B482150917}"/>
              </a:ext>
            </a:extLst>
          </p:cNvPr>
          <p:cNvSpPr/>
          <p:nvPr/>
        </p:nvSpPr>
        <p:spPr>
          <a:xfrm>
            <a:off x="6867968" y="4273126"/>
            <a:ext cx="892975" cy="318921"/>
          </a:xfrm>
          <a:custGeom>
            <a:avLst/>
            <a:gdLst/>
            <a:ahLst/>
            <a:cxnLst/>
            <a:rect l="0" t="0" r="0" b="0"/>
            <a:pathLst>
              <a:path w="147231" h="261049">
                <a:moveTo>
                  <a:pt x="147231" y="261049"/>
                </a:moveTo>
                <a:lnTo>
                  <a:pt x="147231" y="127292"/>
                </a:lnTo>
                <a:lnTo>
                  <a:pt x="0" y="127292"/>
                </a:lnTo>
                <a:lnTo>
                  <a:pt x="0" y="0"/>
                </a:lnTo>
                <a:lnTo>
                  <a:pt x="36817" y="0"/>
                </a:lnTo>
              </a:path>
            </a:pathLst>
          </a:custGeom>
          <a:ln w="6045" cap="flat">
            <a:miter lim="127000"/>
          </a:ln>
        </p:spPr>
        <p:style>
          <a:lnRef idx="1">
            <a:srgbClr val="453C3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57" name="Shape 322">
            <a:extLst>
              <a:ext uri="{FF2B5EF4-FFF2-40B4-BE49-F238E27FC236}">
                <a16:creationId xmlns:a16="http://schemas.microsoft.com/office/drawing/2014/main" id="{998D2BE5-B86A-6E93-676C-3E036A1C6209}"/>
              </a:ext>
            </a:extLst>
          </p:cNvPr>
          <p:cNvSpPr/>
          <p:nvPr/>
        </p:nvSpPr>
        <p:spPr>
          <a:xfrm>
            <a:off x="5864808" y="4281863"/>
            <a:ext cx="67887" cy="1190723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60" name="Rectangle 233">
            <a:extLst>
              <a:ext uri="{FF2B5EF4-FFF2-40B4-BE49-F238E27FC236}">
                <a16:creationId xmlns:a16="http://schemas.microsoft.com/office/drawing/2014/main" id="{95D5BAE8-9870-2F11-5569-7EBA1D859096}"/>
              </a:ext>
            </a:extLst>
          </p:cNvPr>
          <p:cNvSpPr/>
          <p:nvPr/>
        </p:nvSpPr>
        <p:spPr>
          <a:xfrm>
            <a:off x="5840193" y="5366883"/>
            <a:ext cx="1464941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VALOR_UNIDADE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Shape 322">
            <a:extLst>
              <a:ext uri="{FF2B5EF4-FFF2-40B4-BE49-F238E27FC236}">
                <a16:creationId xmlns:a16="http://schemas.microsoft.com/office/drawing/2014/main" id="{EFA947B3-266F-250A-1C2B-D6B628593C95}"/>
              </a:ext>
            </a:extLst>
          </p:cNvPr>
          <p:cNvSpPr/>
          <p:nvPr/>
        </p:nvSpPr>
        <p:spPr>
          <a:xfrm>
            <a:off x="6015560" y="4281863"/>
            <a:ext cx="88480" cy="930885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62" name="Rectangle 233">
            <a:extLst>
              <a:ext uri="{FF2B5EF4-FFF2-40B4-BE49-F238E27FC236}">
                <a16:creationId xmlns:a16="http://schemas.microsoft.com/office/drawing/2014/main" id="{31618302-BE8C-0ADD-AA6C-F6E0276695C1}"/>
              </a:ext>
            </a:extLst>
          </p:cNvPr>
          <p:cNvSpPr/>
          <p:nvPr/>
        </p:nvSpPr>
        <p:spPr>
          <a:xfrm>
            <a:off x="5992794" y="5087388"/>
            <a:ext cx="813856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CODIGO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Shape 322">
            <a:extLst>
              <a:ext uri="{FF2B5EF4-FFF2-40B4-BE49-F238E27FC236}">
                <a16:creationId xmlns:a16="http://schemas.microsoft.com/office/drawing/2014/main" id="{71BF21A3-97D1-ACC8-583B-3585BE1D84F1}"/>
              </a:ext>
            </a:extLst>
          </p:cNvPr>
          <p:cNvSpPr/>
          <p:nvPr/>
        </p:nvSpPr>
        <p:spPr>
          <a:xfrm>
            <a:off x="6168107" y="4269321"/>
            <a:ext cx="88478" cy="696762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1" name="Shape 322">
            <a:extLst>
              <a:ext uri="{FF2B5EF4-FFF2-40B4-BE49-F238E27FC236}">
                <a16:creationId xmlns:a16="http://schemas.microsoft.com/office/drawing/2014/main" id="{EC327AD3-EDC9-AEE7-2F61-723EC1B84724}"/>
              </a:ext>
            </a:extLst>
          </p:cNvPr>
          <p:cNvSpPr/>
          <p:nvPr/>
        </p:nvSpPr>
        <p:spPr>
          <a:xfrm>
            <a:off x="6371105" y="4269321"/>
            <a:ext cx="120892" cy="489605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2" name="Rectangle 233">
            <a:extLst>
              <a:ext uri="{FF2B5EF4-FFF2-40B4-BE49-F238E27FC236}">
                <a16:creationId xmlns:a16="http://schemas.microsoft.com/office/drawing/2014/main" id="{7890FF4D-BCFA-877A-9EB9-606F287BE04F}"/>
              </a:ext>
            </a:extLst>
          </p:cNvPr>
          <p:cNvSpPr/>
          <p:nvPr/>
        </p:nvSpPr>
        <p:spPr>
          <a:xfrm>
            <a:off x="6170843" y="4860414"/>
            <a:ext cx="1168616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DESCRICAO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ectangle 233">
            <a:extLst>
              <a:ext uri="{FF2B5EF4-FFF2-40B4-BE49-F238E27FC236}">
                <a16:creationId xmlns:a16="http://schemas.microsoft.com/office/drawing/2014/main" id="{ADE6C4EB-49AB-52D0-1611-10CBF7E43FAB}"/>
              </a:ext>
            </a:extLst>
          </p:cNvPr>
          <p:cNvSpPr/>
          <p:nvPr/>
        </p:nvSpPr>
        <p:spPr>
          <a:xfrm>
            <a:off x="6371096" y="4679968"/>
            <a:ext cx="1247981" cy="1346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QTD_ESTOQUE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Rectangle 261877">
            <a:extLst>
              <a:ext uri="{FF2B5EF4-FFF2-40B4-BE49-F238E27FC236}">
                <a16:creationId xmlns:a16="http://schemas.microsoft.com/office/drawing/2014/main" id="{B37DA294-FBA3-F5C4-FD57-33624A818128}"/>
              </a:ext>
            </a:extLst>
          </p:cNvPr>
          <p:cNvSpPr/>
          <p:nvPr/>
        </p:nvSpPr>
        <p:spPr>
          <a:xfrm>
            <a:off x="9194702" y="4499435"/>
            <a:ext cx="817699" cy="1789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 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05129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primeiro passo é a escolha das chaves primárias.</a:t>
            </a:r>
          </a:p>
          <a:p>
            <a:r>
              <a:rPr lang="pt-BR" sz="2400" dirty="0"/>
              <a:t>O segundo passo é a criação de uma nova entidade a partir das entidades associativas.</a:t>
            </a:r>
          </a:p>
          <a:p>
            <a:r>
              <a:rPr lang="pt-BR" sz="2400" dirty="0"/>
              <a:t>Para finalizar, é necessário transportar a chave primária de uma entidade que tenha alguma participação N para entidades com participação 1; assim é definido as chaves estrangeiras.</a:t>
            </a:r>
          </a:p>
          <a:p>
            <a:endParaRPr lang="pt-BR" sz="2400" dirty="0"/>
          </a:p>
        </p:txBody>
      </p:sp>
      <p:grpSp>
        <p:nvGrpSpPr>
          <p:cNvPr id="4" name="Group 261912">
            <a:extLst>
              <a:ext uri="{FF2B5EF4-FFF2-40B4-BE49-F238E27FC236}">
                <a16:creationId xmlns:a16="http://schemas.microsoft.com/office/drawing/2014/main" id="{A0F1F45E-C28E-02D7-B4A6-45C92BCA1618}"/>
              </a:ext>
            </a:extLst>
          </p:cNvPr>
          <p:cNvGrpSpPr/>
          <p:nvPr/>
        </p:nvGrpSpPr>
        <p:grpSpPr>
          <a:xfrm>
            <a:off x="5502409" y="1866066"/>
            <a:ext cx="6476631" cy="3720678"/>
            <a:chOff x="0" y="0"/>
            <a:chExt cx="3894252" cy="2344712"/>
          </a:xfrm>
        </p:grpSpPr>
        <p:sp>
          <p:nvSpPr>
            <p:cNvPr id="5" name="Shape 191">
              <a:extLst>
                <a:ext uri="{FF2B5EF4-FFF2-40B4-BE49-F238E27FC236}">
                  <a16:creationId xmlns:a16="http://schemas.microsoft.com/office/drawing/2014/main" id="{BF43C3C9-08A4-C248-633F-81E9333E0142}"/>
                </a:ext>
              </a:extLst>
            </p:cNvPr>
            <p:cNvSpPr/>
            <p:nvPr/>
          </p:nvSpPr>
          <p:spPr>
            <a:xfrm>
              <a:off x="0" y="0"/>
              <a:ext cx="3894252" cy="2344712"/>
            </a:xfrm>
            <a:custGeom>
              <a:avLst/>
              <a:gdLst/>
              <a:ahLst/>
              <a:cxnLst/>
              <a:rect l="0" t="0" r="0" b="0"/>
              <a:pathLst>
                <a:path w="3894252" h="234471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36712"/>
                  </a:lnTo>
                  <a:cubicBezTo>
                    <a:pt x="0" y="2236712"/>
                    <a:pt x="0" y="2344712"/>
                    <a:pt x="108001" y="2344712"/>
                  </a:cubicBezTo>
                  <a:lnTo>
                    <a:pt x="3786251" y="2344712"/>
                  </a:lnTo>
                  <a:cubicBezTo>
                    <a:pt x="3786251" y="2344712"/>
                    <a:pt x="3894252" y="2344712"/>
                    <a:pt x="3894252" y="223671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96">
              <a:extLst>
                <a:ext uri="{FF2B5EF4-FFF2-40B4-BE49-F238E27FC236}">
                  <a16:creationId xmlns:a16="http://schemas.microsoft.com/office/drawing/2014/main" id="{31120037-CCE4-6A36-DB94-64C949BD8368}"/>
                </a:ext>
              </a:extLst>
            </p:cNvPr>
            <p:cNvSpPr/>
            <p:nvPr/>
          </p:nvSpPr>
          <p:spPr>
            <a:xfrm>
              <a:off x="219164" y="474800"/>
              <a:ext cx="633895" cy="402158"/>
            </a:xfrm>
            <a:custGeom>
              <a:avLst/>
              <a:gdLst/>
              <a:ahLst/>
              <a:cxnLst/>
              <a:rect l="0" t="0" r="0" b="0"/>
              <a:pathLst>
                <a:path w="633895" h="402158">
                  <a:moveTo>
                    <a:pt x="633895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3895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198">
              <a:extLst>
                <a:ext uri="{FF2B5EF4-FFF2-40B4-BE49-F238E27FC236}">
                  <a16:creationId xmlns:a16="http://schemas.microsoft.com/office/drawing/2014/main" id="{96CBA99F-6FFD-9FEF-8251-7EEECAD672A0}"/>
                </a:ext>
              </a:extLst>
            </p:cNvPr>
            <p:cNvSpPr/>
            <p:nvPr/>
          </p:nvSpPr>
          <p:spPr>
            <a:xfrm>
              <a:off x="1084796" y="519110"/>
              <a:ext cx="637311" cy="327165"/>
            </a:xfrm>
            <a:custGeom>
              <a:avLst/>
              <a:gdLst/>
              <a:ahLst/>
              <a:cxnLst/>
              <a:rect l="0" t="0" r="0" b="0"/>
              <a:pathLst>
                <a:path w="637311" h="327165">
                  <a:moveTo>
                    <a:pt x="0" y="156769"/>
                  </a:moveTo>
                  <a:lnTo>
                    <a:pt x="320357" y="0"/>
                  </a:lnTo>
                  <a:lnTo>
                    <a:pt x="637311" y="156769"/>
                  </a:lnTo>
                  <a:lnTo>
                    <a:pt x="318656" y="327165"/>
                  </a:lnTo>
                  <a:lnTo>
                    <a:pt x="0" y="15676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2" name="Shape 201">
              <a:extLst>
                <a:ext uri="{FF2B5EF4-FFF2-40B4-BE49-F238E27FC236}">
                  <a16:creationId xmlns:a16="http://schemas.microsoft.com/office/drawing/2014/main" id="{C3B829D9-77D7-D383-0EAA-1DAE9A28B023}"/>
                </a:ext>
              </a:extLst>
            </p:cNvPr>
            <p:cNvSpPr/>
            <p:nvPr/>
          </p:nvSpPr>
          <p:spPr>
            <a:xfrm>
              <a:off x="1929981" y="474800"/>
              <a:ext cx="637312" cy="402158"/>
            </a:xfrm>
            <a:custGeom>
              <a:avLst/>
              <a:gdLst/>
              <a:ahLst/>
              <a:cxnLst/>
              <a:rect l="0" t="0" r="0" b="0"/>
              <a:pathLst>
                <a:path w="637312" h="402158">
                  <a:moveTo>
                    <a:pt x="637312" y="402158"/>
                  </a:moveTo>
                  <a:lnTo>
                    <a:pt x="0" y="402158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203">
              <a:extLst>
                <a:ext uri="{FF2B5EF4-FFF2-40B4-BE49-F238E27FC236}">
                  <a16:creationId xmlns:a16="http://schemas.microsoft.com/office/drawing/2014/main" id="{1BBB6D97-78E4-12C5-D25D-C749E8B42D07}"/>
                </a:ext>
              </a:extLst>
            </p:cNvPr>
            <p:cNvSpPr/>
            <p:nvPr/>
          </p:nvSpPr>
          <p:spPr>
            <a:xfrm>
              <a:off x="1953844" y="1146185"/>
              <a:ext cx="613448" cy="221526"/>
            </a:xfrm>
            <a:custGeom>
              <a:avLst/>
              <a:gdLst/>
              <a:ahLst/>
              <a:cxnLst/>
              <a:rect l="0" t="0" r="0" b="0"/>
              <a:pathLst>
                <a:path w="613448" h="221526">
                  <a:moveTo>
                    <a:pt x="0" y="112459"/>
                  </a:moveTo>
                  <a:lnTo>
                    <a:pt x="294792" y="0"/>
                  </a:lnTo>
                  <a:lnTo>
                    <a:pt x="613448" y="112459"/>
                  </a:lnTo>
                  <a:lnTo>
                    <a:pt x="294792" y="221526"/>
                  </a:lnTo>
                  <a:lnTo>
                    <a:pt x="0" y="112459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204">
              <a:extLst>
                <a:ext uri="{FF2B5EF4-FFF2-40B4-BE49-F238E27FC236}">
                  <a16:creationId xmlns:a16="http://schemas.microsoft.com/office/drawing/2014/main" id="{E67112DD-E825-2F62-8B17-B9377B1894C6}"/>
                </a:ext>
              </a:extLst>
            </p:cNvPr>
            <p:cNvSpPr/>
            <p:nvPr/>
          </p:nvSpPr>
          <p:spPr>
            <a:xfrm>
              <a:off x="215390" y="1101199"/>
              <a:ext cx="788149" cy="415785"/>
            </a:xfrm>
            <a:custGeom>
              <a:avLst/>
              <a:gdLst/>
              <a:ahLst/>
              <a:cxnLst/>
              <a:rect l="0" t="0" r="0" b="0"/>
              <a:pathLst>
                <a:path w="788149" h="415785">
                  <a:moveTo>
                    <a:pt x="788149" y="415785"/>
                  </a:moveTo>
                  <a:lnTo>
                    <a:pt x="0" y="415785"/>
                  </a:lnTo>
                  <a:lnTo>
                    <a:pt x="0" y="0"/>
                  </a:lnTo>
                  <a:lnTo>
                    <a:pt x="788149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15" name="Shape 206">
              <a:extLst>
                <a:ext uri="{FF2B5EF4-FFF2-40B4-BE49-F238E27FC236}">
                  <a16:creationId xmlns:a16="http://schemas.microsoft.com/office/drawing/2014/main" id="{4E2E5258-99DC-0D76-9342-710C4B770DCA}"/>
                </a:ext>
              </a:extLst>
            </p:cNvPr>
            <p:cNvSpPr/>
            <p:nvPr/>
          </p:nvSpPr>
          <p:spPr>
            <a:xfrm>
              <a:off x="1929981" y="1612237"/>
              <a:ext cx="637312" cy="415773"/>
            </a:xfrm>
            <a:custGeom>
              <a:avLst/>
              <a:gdLst/>
              <a:ahLst/>
              <a:cxnLst/>
              <a:rect l="0" t="0" r="0" b="0"/>
              <a:pathLst>
                <a:path w="637312" h="415773">
                  <a:moveTo>
                    <a:pt x="637312" y="415773"/>
                  </a:moveTo>
                  <a:lnTo>
                    <a:pt x="0" y="415773"/>
                  </a:lnTo>
                  <a:lnTo>
                    <a:pt x="0" y="0"/>
                  </a:lnTo>
                  <a:lnTo>
                    <a:pt x="637312" y="0"/>
                  </a:ln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208">
              <a:extLst>
                <a:ext uri="{FF2B5EF4-FFF2-40B4-BE49-F238E27FC236}">
                  <a16:creationId xmlns:a16="http://schemas.microsoft.com/office/drawing/2014/main" id="{75B780A7-235B-376A-D787-64391F0434DB}"/>
                </a:ext>
              </a:extLst>
            </p:cNvPr>
            <p:cNvSpPr/>
            <p:nvPr/>
          </p:nvSpPr>
          <p:spPr>
            <a:xfrm>
              <a:off x="2248637" y="876958"/>
              <a:ext cx="0" cy="269227"/>
            </a:xfrm>
            <a:custGeom>
              <a:avLst/>
              <a:gdLst/>
              <a:ahLst/>
              <a:cxnLst/>
              <a:rect l="0" t="0" r="0" b="0"/>
              <a:pathLst>
                <a:path h="269227">
                  <a:moveTo>
                    <a:pt x="0" y="269227"/>
                  </a:moveTo>
                  <a:lnTo>
                    <a:pt x="0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209">
              <a:extLst>
                <a:ext uri="{FF2B5EF4-FFF2-40B4-BE49-F238E27FC236}">
                  <a16:creationId xmlns:a16="http://schemas.microsoft.com/office/drawing/2014/main" id="{FA71FCAB-F081-80C7-C6B5-C5718408A8BC}"/>
                </a:ext>
              </a:extLst>
            </p:cNvPr>
            <p:cNvSpPr/>
            <p:nvPr/>
          </p:nvSpPr>
          <p:spPr>
            <a:xfrm>
              <a:off x="2249627" y="1367713"/>
              <a:ext cx="0" cy="244526"/>
            </a:xfrm>
            <a:custGeom>
              <a:avLst/>
              <a:gdLst/>
              <a:ahLst/>
              <a:cxnLst/>
              <a:rect l="0" t="0" r="0" b="0"/>
              <a:pathLst>
                <a:path h="244526">
                  <a:moveTo>
                    <a:pt x="0" y="0"/>
                  </a:moveTo>
                  <a:lnTo>
                    <a:pt x="0" y="244526"/>
                  </a:lnTo>
                </a:path>
              </a:pathLst>
            </a:custGeom>
            <a:ln w="7099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210">
              <a:extLst>
                <a:ext uri="{FF2B5EF4-FFF2-40B4-BE49-F238E27FC236}">
                  <a16:creationId xmlns:a16="http://schemas.microsoft.com/office/drawing/2014/main" id="{88950895-CDFC-19A0-C98A-27895F1F6B70}"/>
                </a:ext>
              </a:extLst>
            </p:cNvPr>
            <p:cNvSpPr/>
            <p:nvPr/>
          </p:nvSpPr>
          <p:spPr>
            <a:xfrm>
              <a:off x="2567298" y="617094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211">
              <a:extLst>
                <a:ext uri="{FF2B5EF4-FFF2-40B4-BE49-F238E27FC236}">
                  <a16:creationId xmlns:a16="http://schemas.microsoft.com/office/drawing/2014/main" id="{0E26B8E1-9655-EAA6-FAF2-AD3F114B5A7E}"/>
                </a:ext>
              </a:extLst>
            </p:cNvPr>
            <p:cNvSpPr/>
            <p:nvPr/>
          </p:nvSpPr>
          <p:spPr>
            <a:xfrm>
              <a:off x="2567298" y="758191"/>
              <a:ext cx="271272" cy="0"/>
            </a:xfrm>
            <a:custGeom>
              <a:avLst/>
              <a:gdLst/>
              <a:ahLst/>
              <a:cxnLst/>
              <a:rect l="0" t="0" r="0" b="0"/>
              <a:pathLst>
                <a:path w="271272">
                  <a:moveTo>
                    <a:pt x="0" y="0"/>
                  </a:moveTo>
                  <a:lnTo>
                    <a:pt x="27127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213">
              <a:extLst>
                <a:ext uri="{FF2B5EF4-FFF2-40B4-BE49-F238E27FC236}">
                  <a16:creationId xmlns:a16="http://schemas.microsoft.com/office/drawing/2014/main" id="{7611AB9D-5350-5FB3-D6BD-F14F84C3A7BC}"/>
                </a:ext>
              </a:extLst>
            </p:cNvPr>
            <p:cNvSpPr/>
            <p:nvPr/>
          </p:nvSpPr>
          <p:spPr>
            <a:xfrm>
              <a:off x="2567298" y="170510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214">
              <a:extLst>
                <a:ext uri="{FF2B5EF4-FFF2-40B4-BE49-F238E27FC236}">
                  <a16:creationId xmlns:a16="http://schemas.microsoft.com/office/drawing/2014/main" id="{1C9F28E3-B2F6-76EB-4A34-F6CF71EFB0C3}"/>
                </a:ext>
              </a:extLst>
            </p:cNvPr>
            <p:cNvSpPr/>
            <p:nvPr/>
          </p:nvSpPr>
          <p:spPr>
            <a:xfrm>
              <a:off x="2567298" y="1787933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215">
              <a:extLst>
                <a:ext uri="{FF2B5EF4-FFF2-40B4-BE49-F238E27FC236}">
                  <a16:creationId xmlns:a16="http://schemas.microsoft.com/office/drawing/2014/main" id="{1AFFB169-2106-E943-4FDE-D9C4AD2A6F31}"/>
                </a:ext>
              </a:extLst>
            </p:cNvPr>
            <p:cNvSpPr/>
            <p:nvPr/>
          </p:nvSpPr>
          <p:spPr>
            <a:xfrm>
              <a:off x="2567298" y="1870737"/>
              <a:ext cx="263601" cy="0"/>
            </a:xfrm>
            <a:custGeom>
              <a:avLst/>
              <a:gdLst/>
              <a:ahLst/>
              <a:cxnLst/>
              <a:rect l="0" t="0" r="0" b="0"/>
              <a:pathLst>
                <a:path w="263601">
                  <a:moveTo>
                    <a:pt x="0" y="0"/>
                  </a:moveTo>
                  <a:lnTo>
                    <a:pt x="263601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217">
              <a:extLst>
                <a:ext uri="{FF2B5EF4-FFF2-40B4-BE49-F238E27FC236}">
                  <a16:creationId xmlns:a16="http://schemas.microsoft.com/office/drawing/2014/main" id="{3E4FCF9E-B7D0-B57F-E8BF-CC3D94EFF118}"/>
                </a:ext>
              </a:extLst>
            </p:cNvPr>
            <p:cNvSpPr/>
            <p:nvPr/>
          </p:nvSpPr>
          <p:spPr>
            <a:xfrm>
              <a:off x="194620" y="213755"/>
              <a:ext cx="147231" cy="261049"/>
            </a:xfrm>
            <a:custGeom>
              <a:avLst/>
              <a:gdLst/>
              <a:ahLst/>
              <a:cxnLst/>
              <a:rect l="0" t="0" r="0" b="0"/>
              <a:pathLst>
                <a:path w="147231" h="261049">
                  <a:moveTo>
                    <a:pt x="147231" y="261049"/>
                  </a:moveTo>
                  <a:lnTo>
                    <a:pt x="147231" y="127292"/>
                  </a:lnTo>
                  <a:lnTo>
                    <a:pt x="0" y="127292"/>
                  </a:lnTo>
                  <a:lnTo>
                    <a:pt x="0" y="0"/>
                  </a:lnTo>
                  <a:lnTo>
                    <a:pt x="36817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218">
              <a:extLst>
                <a:ext uri="{FF2B5EF4-FFF2-40B4-BE49-F238E27FC236}">
                  <a16:creationId xmlns:a16="http://schemas.microsoft.com/office/drawing/2014/main" id="{16EB0BB8-4BCD-186B-DD01-E051057AE19C}"/>
                </a:ext>
              </a:extLst>
            </p:cNvPr>
            <p:cNvSpPr/>
            <p:nvPr/>
          </p:nvSpPr>
          <p:spPr>
            <a:xfrm>
              <a:off x="231437" y="176950"/>
              <a:ext cx="73609" cy="73609"/>
            </a:xfrm>
            <a:custGeom>
              <a:avLst/>
              <a:gdLst/>
              <a:ahLst/>
              <a:cxnLst/>
              <a:rect l="0" t="0" r="0" b="0"/>
              <a:pathLst>
                <a:path w="73609" h="73609">
                  <a:moveTo>
                    <a:pt x="73609" y="36805"/>
                  </a:moveTo>
                  <a:cubicBezTo>
                    <a:pt x="73609" y="16472"/>
                    <a:pt x="57125" y="0"/>
                    <a:pt x="36792" y="0"/>
                  </a:cubicBezTo>
                  <a:cubicBezTo>
                    <a:pt x="16472" y="0"/>
                    <a:pt x="0" y="16472"/>
                    <a:pt x="0" y="36805"/>
                  </a:cubicBezTo>
                  <a:cubicBezTo>
                    <a:pt x="0" y="57137"/>
                    <a:pt x="16472" y="73609"/>
                    <a:pt x="36792" y="73609"/>
                  </a:cubicBezTo>
                  <a:cubicBezTo>
                    <a:pt x="57125" y="73609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219">
              <a:extLst>
                <a:ext uri="{FF2B5EF4-FFF2-40B4-BE49-F238E27FC236}">
                  <a16:creationId xmlns:a16="http://schemas.microsoft.com/office/drawing/2014/main" id="{E2C77F9E-C5A4-D975-596D-9DF86B856C67}"/>
                </a:ext>
              </a:extLst>
            </p:cNvPr>
            <p:cNvSpPr/>
            <p:nvPr/>
          </p:nvSpPr>
          <p:spPr>
            <a:xfrm>
              <a:off x="473741" y="2137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5" y="0"/>
                  </a:cubicBezTo>
                  <a:cubicBezTo>
                    <a:pt x="16485" y="0"/>
                    <a:pt x="0" y="16472"/>
                    <a:pt x="0" y="36805"/>
                  </a:cubicBezTo>
                  <a:cubicBezTo>
                    <a:pt x="0" y="57137"/>
                    <a:pt x="16485" y="73609"/>
                    <a:pt x="36805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220">
              <a:extLst>
                <a:ext uri="{FF2B5EF4-FFF2-40B4-BE49-F238E27FC236}">
                  <a16:creationId xmlns:a16="http://schemas.microsoft.com/office/drawing/2014/main" id="{805C4695-7B31-FE78-0AAA-2AB3CE079803}"/>
                </a:ext>
              </a:extLst>
            </p:cNvPr>
            <p:cNvSpPr/>
            <p:nvPr/>
          </p:nvSpPr>
          <p:spPr>
            <a:xfrm>
              <a:off x="572661" y="307468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17"/>
                  </a:moveTo>
                  <a:cubicBezTo>
                    <a:pt x="73609" y="16485"/>
                    <a:pt x="57137" y="0"/>
                    <a:pt x="36805" y="0"/>
                  </a:cubicBezTo>
                  <a:cubicBezTo>
                    <a:pt x="16485" y="0"/>
                    <a:pt x="0" y="16485"/>
                    <a:pt x="0" y="36817"/>
                  </a:cubicBezTo>
                  <a:cubicBezTo>
                    <a:pt x="0" y="57137"/>
                    <a:pt x="16485" y="73622"/>
                    <a:pt x="36805" y="73622"/>
                  </a:cubicBezTo>
                  <a:cubicBezTo>
                    <a:pt x="57137" y="73622"/>
                    <a:pt x="73609" y="57137"/>
                    <a:pt x="73609" y="36817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221">
              <a:extLst>
                <a:ext uri="{FF2B5EF4-FFF2-40B4-BE49-F238E27FC236}">
                  <a16:creationId xmlns:a16="http://schemas.microsoft.com/office/drawing/2014/main" id="{86BFE0E3-1791-AD29-BE7C-C2D1E68D88E9}"/>
                </a:ext>
              </a:extLst>
            </p:cNvPr>
            <p:cNvSpPr/>
            <p:nvPr/>
          </p:nvSpPr>
          <p:spPr>
            <a:xfrm>
              <a:off x="785068" y="388583"/>
              <a:ext cx="73609" cy="73622"/>
            </a:xfrm>
            <a:custGeom>
              <a:avLst/>
              <a:gdLst/>
              <a:ahLst/>
              <a:cxnLst/>
              <a:rect l="0" t="0" r="0" b="0"/>
              <a:pathLst>
                <a:path w="73609" h="73622">
                  <a:moveTo>
                    <a:pt x="73609" y="36805"/>
                  </a:moveTo>
                  <a:cubicBezTo>
                    <a:pt x="73609" y="16484"/>
                    <a:pt x="57124" y="0"/>
                    <a:pt x="36805" y="0"/>
                  </a:cubicBezTo>
                  <a:cubicBezTo>
                    <a:pt x="16472" y="0"/>
                    <a:pt x="0" y="16484"/>
                    <a:pt x="0" y="36805"/>
                  </a:cubicBezTo>
                  <a:cubicBezTo>
                    <a:pt x="0" y="57137"/>
                    <a:pt x="16472" y="73622"/>
                    <a:pt x="36805" y="73622"/>
                  </a:cubicBezTo>
                  <a:cubicBezTo>
                    <a:pt x="57124" y="73622"/>
                    <a:pt x="73609" y="57137"/>
                    <a:pt x="73609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222">
              <a:extLst>
                <a:ext uri="{FF2B5EF4-FFF2-40B4-BE49-F238E27FC236}">
                  <a16:creationId xmlns:a16="http://schemas.microsoft.com/office/drawing/2014/main" id="{9B6948A7-6FD9-B55E-64F2-23B5977ADC83}"/>
                </a:ext>
              </a:extLst>
            </p:cNvPr>
            <p:cNvSpPr/>
            <p:nvPr/>
          </p:nvSpPr>
          <p:spPr>
            <a:xfrm>
              <a:off x="2838570" y="57415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17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25"/>
                    <a:pt x="16484" y="73609"/>
                    <a:pt x="36817" y="73609"/>
                  </a:cubicBezTo>
                  <a:cubicBezTo>
                    <a:pt x="57137" y="73609"/>
                    <a:pt x="73622" y="57125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223">
              <a:extLst>
                <a:ext uri="{FF2B5EF4-FFF2-40B4-BE49-F238E27FC236}">
                  <a16:creationId xmlns:a16="http://schemas.microsoft.com/office/drawing/2014/main" id="{42FEACC0-098E-E62B-6579-2354C867489A}"/>
                </a:ext>
              </a:extLst>
            </p:cNvPr>
            <p:cNvSpPr/>
            <p:nvPr/>
          </p:nvSpPr>
          <p:spPr>
            <a:xfrm>
              <a:off x="2838570" y="722745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85"/>
                    <a:pt x="57137" y="0"/>
                    <a:pt x="36817" y="0"/>
                  </a:cubicBezTo>
                  <a:cubicBezTo>
                    <a:pt x="16484" y="0"/>
                    <a:pt x="0" y="16485"/>
                    <a:pt x="0" y="36805"/>
                  </a:cubicBezTo>
                  <a:cubicBezTo>
                    <a:pt x="0" y="57137"/>
                    <a:pt x="16484" y="73609"/>
                    <a:pt x="36817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225">
              <a:extLst>
                <a:ext uri="{FF2B5EF4-FFF2-40B4-BE49-F238E27FC236}">
                  <a16:creationId xmlns:a16="http://schemas.microsoft.com/office/drawing/2014/main" id="{445210C6-C260-1B68-DF60-478389301533}"/>
                </a:ext>
              </a:extLst>
            </p:cNvPr>
            <p:cNvSpPr/>
            <p:nvPr/>
          </p:nvSpPr>
          <p:spPr>
            <a:xfrm>
              <a:off x="2830899" y="1668299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04"/>
                  </a:moveTo>
                  <a:cubicBezTo>
                    <a:pt x="73622" y="16485"/>
                    <a:pt x="57137" y="0"/>
                    <a:pt x="36804" y="0"/>
                  </a:cubicBezTo>
                  <a:cubicBezTo>
                    <a:pt x="16484" y="0"/>
                    <a:pt x="0" y="16485"/>
                    <a:pt x="0" y="36804"/>
                  </a:cubicBezTo>
                  <a:cubicBezTo>
                    <a:pt x="0" y="57137"/>
                    <a:pt x="16484" y="73622"/>
                    <a:pt x="36804" y="73622"/>
                  </a:cubicBezTo>
                  <a:cubicBezTo>
                    <a:pt x="57137" y="73622"/>
                    <a:pt x="73622" y="57137"/>
                    <a:pt x="73622" y="36804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226">
              <a:extLst>
                <a:ext uri="{FF2B5EF4-FFF2-40B4-BE49-F238E27FC236}">
                  <a16:creationId xmlns:a16="http://schemas.microsoft.com/office/drawing/2014/main" id="{36436C30-80BB-437B-BFAB-3398E7ACBB83}"/>
                </a:ext>
              </a:extLst>
            </p:cNvPr>
            <p:cNvSpPr/>
            <p:nvPr/>
          </p:nvSpPr>
          <p:spPr>
            <a:xfrm>
              <a:off x="2830899" y="1751115"/>
              <a:ext cx="73622" cy="73622"/>
            </a:xfrm>
            <a:custGeom>
              <a:avLst/>
              <a:gdLst/>
              <a:ahLst/>
              <a:cxnLst/>
              <a:rect l="0" t="0" r="0" b="0"/>
              <a:pathLst>
                <a:path w="73622" h="73622">
                  <a:moveTo>
                    <a:pt x="73622" y="36818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18"/>
                  </a:cubicBezTo>
                  <a:cubicBezTo>
                    <a:pt x="0" y="57125"/>
                    <a:pt x="16484" y="73622"/>
                    <a:pt x="36804" y="73622"/>
                  </a:cubicBezTo>
                  <a:cubicBezTo>
                    <a:pt x="57137" y="73622"/>
                    <a:pt x="73622" y="57125"/>
                    <a:pt x="73622" y="36818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227">
              <a:extLst>
                <a:ext uri="{FF2B5EF4-FFF2-40B4-BE49-F238E27FC236}">
                  <a16:creationId xmlns:a16="http://schemas.microsoft.com/office/drawing/2014/main" id="{6CBA4419-CF8C-FA5A-6CEE-52A88B170F6B}"/>
                </a:ext>
              </a:extLst>
            </p:cNvPr>
            <p:cNvSpPr/>
            <p:nvPr/>
          </p:nvSpPr>
          <p:spPr>
            <a:xfrm>
              <a:off x="2830899" y="1833932"/>
              <a:ext cx="73622" cy="73609"/>
            </a:xfrm>
            <a:custGeom>
              <a:avLst/>
              <a:gdLst/>
              <a:ahLst/>
              <a:cxnLst/>
              <a:rect l="0" t="0" r="0" b="0"/>
              <a:pathLst>
                <a:path w="73622" h="73609">
                  <a:moveTo>
                    <a:pt x="73622" y="36805"/>
                  </a:moveTo>
                  <a:cubicBezTo>
                    <a:pt x="73622" y="16472"/>
                    <a:pt x="57137" y="0"/>
                    <a:pt x="36804" y="0"/>
                  </a:cubicBezTo>
                  <a:cubicBezTo>
                    <a:pt x="16484" y="0"/>
                    <a:pt x="0" y="16472"/>
                    <a:pt x="0" y="36805"/>
                  </a:cubicBezTo>
                  <a:cubicBezTo>
                    <a:pt x="0" y="57137"/>
                    <a:pt x="16484" y="73609"/>
                    <a:pt x="36804" y="73609"/>
                  </a:cubicBezTo>
                  <a:cubicBezTo>
                    <a:pt x="57137" y="73609"/>
                    <a:pt x="73622" y="57137"/>
                    <a:pt x="73622" y="36805"/>
                  </a:cubicBezTo>
                  <a:close/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229">
              <a:extLst>
                <a:ext uri="{FF2B5EF4-FFF2-40B4-BE49-F238E27FC236}">
                  <a16:creationId xmlns:a16="http://schemas.microsoft.com/office/drawing/2014/main" id="{8C531470-95B9-91F8-EDFD-9D638F9DB11B}"/>
                </a:ext>
              </a:extLst>
            </p:cNvPr>
            <p:cNvSpPr/>
            <p:nvPr/>
          </p:nvSpPr>
          <p:spPr>
            <a:xfrm>
              <a:off x="427728" y="250560"/>
              <a:ext cx="46012" cy="224244"/>
            </a:xfrm>
            <a:custGeom>
              <a:avLst/>
              <a:gdLst/>
              <a:ahLst/>
              <a:cxnLst/>
              <a:rect l="0" t="0" r="0" b="0"/>
              <a:pathLst>
                <a:path w="46012" h="224244">
                  <a:moveTo>
                    <a:pt x="46012" y="224244"/>
                  </a:moveTo>
                  <a:lnTo>
                    <a:pt x="46012" y="116548"/>
                  </a:lnTo>
                  <a:lnTo>
                    <a:pt x="0" y="116548"/>
                  </a:lnTo>
                  <a:lnTo>
                    <a:pt x="0" y="0"/>
                  </a:lnTo>
                  <a:lnTo>
                    <a:pt x="46012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230">
              <a:extLst>
                <a:ext uri="{FF2B5EF4-FFF2-40B4-BE49-F238E27FC236}">
                  <a16:creationId xmlns:a16="http://schemas.microsoft.com/office/drawing/2014/main" id="{B567671F-B366-A57A-B492-B47FE63D8BE2}"/>
                </a:ext>
              </a:extLst>
            </p:cNvPr>
            <p:cNvSpPr/>
            <p:nvPr/>
          </p:nvSpPr>
          <p:spPr>
            <a:xfrm>
              <a:off x="545826" y="344285"/>
              <a:ext cx="53670" cy="130518"/>
            </a:xfrm>
            <a:custGeom>
              <a:avLst/>
              <a:gdLst/>
              <a:ahLst/>
              <a:cxnLst/>
              <a:rect l="0" t="0" r="0" b="0"/>
              <a:pathLst>
                <a:path w="53670" h="130518">
                  <a:moveTo>
                    <a:pt x="53670" y="130518"/>
                  </a:moveTo>
                  <a:lnTo>
                    <a:pt x="53670" y="68834"/>
                  </a:lnTo>
                  <a:lnTo>
                    <a:pt x="0" y="68834"/>
                  </a:lnTo>
                  <a:lnTo>
                    <a:pt x="0" y="0"/>
                  </a:lnTo>
                  <a:lnTo>
                    <a:pt x="26835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231">
              <a:extLst>
                <a:ext uri="{FF2B5EF4-FFF2-40B4-BE49-F238E27FC236}">
                  <a16:creationId xmlns:a16="http://schemas.microsoft.com/office/drawing/2014/main" id="{B1BEE7E5-43EB-283E-3372-D665C1EA5812}"/>
                </a:ext>
              </a:extLst>
            </p:cNvPr>
            <p:cNvSpPr/>
            <p:nvPr/>
          </p:nvSpPr>
          <p:spPr>
            <a:xfrm>
              <a:off x="749800" y="425388"/>
              <a:ext cx="35268" cy="49416"/>
            </a:xfrm>
            <a:custGeom>
              <a:avLst/>
              <a:gdLst/>
              <a:ahLst/>
              <a:cxnLst/>
              <a:rect l="0" t="0" r="0" b="0"/>
              <a:pathLst>
                <a:path w="35268" h="49416">
                  <a:moveTo>
                    <a:pt x="0" y="49416"/>
                  </a:moveTo>
                  <a:lnTo>
                    <a:pt x="0" y="0"/>
                  </a:lnTo>
                  <a:lnTo>
                    <a:pt x="35268" y="0"/>
                  </a:lnTo>
                </a:path>
              </a:pathLst>
            </a:custGeom>
            <a:ln w="6045" cap="flat">
              <a:miter lim="127000"/>
            </a:ln>
          </p:spPr>
          <p:style>
            <a:lnRef idx="1">
              <a:srgbClr val="453C35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Rectangle 232">
              <a:extLst>
                <a:ext uri="{FF2B5EF4-FFF2-40B4-BE49-F238E27FC236}">
                  <a16:creationId xmlns:a16="http://schemas.microsoft.com/office/drawing/2014/main" id="{851CEF0E-AC8D-B379-A33B-1E91C82888E4}"/>
                </a:ext>
              </a:extLst>
            </p:cNvPr>
            <p:cNvSpPr/>
            <p:nvPr/>
          </p:nvSpPr>
          <p:spPr>
            <a:xfrm>
              <a:off x="110420" y="62593"/>
              <a:ext cx="317308" cy="1020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CPF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1" name="Rectangle 233">
              <a:extLst>
                <a:ext uri="{FF2B5EF4-FFF2-40B4-BE49-F238E27FC236}">
                  <a16:creationId xmlns:a16="http://schemas.microsoft.com/office/drawing/2014/main" id="{4871DEB4-FC9E-6D65-85A8-3DAF1B8B69F0}"/>
                </a:ext>
              </a:extLst>
            </p:cNvPr>
            <p:cNvSpPr/>
            <p:nvPr/>
          </p:nvSpPr>
          <p:spPr>
            <a:xfrm>
              <a:off x="398231" y="108492"/>
              <a:ext cx="422468" cy="922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NOME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234">
              <a:extLst>
                <a:ext uri="{FF2B5EF4-FFF2-40B4-BE49-F238E27FC236}">
                  <a16:creationId xmlns:a16="http://schemas.microsoft.com/office/drawing/2014/main" id="{0BA0FCF0-BEC2-3151-7076-A3C2043B0207}"/>
                </a:ext>
              </a:extLst>
            </p:cNvPr>
            <p:cNvSpPr/>
            <p:nvPr/>
          </p:nvSpPr>
          <p:spPr>
            <a:xfrm>
              <a:off x="559616" y="238314"/>
              <a:ext cx="422467" cy="1143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EMAIL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Rectangle 235">
              <a:extLst>
                <a:ext uri="{FF2B5EF4-FFF2-40B4-BE49-F238E27FC236}">
                  <a16:creationId xmlns:a16="http://schemas.microsoft.com/office/drawing/2014/main" id="{0FBD342F-6499-D67A-2A0A-5B3F29C8B676}"/>
                </a:ext>
              </a:extLst>
            </p:cNvPr>
            <p:cNvSpPr/>
            <p:nvPr/>
          </p:nvSpPr>
          <p:spPr>
            <a:xfrm>
              <a:off x="797709" y="363406"/>
              <a:ext cx="567115" cy="1101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TELEFONE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236">
              <a:extLst>
                <a:ext uri="{FF2B5EF4-FFF2-40B4-BE49-F238E27FC236}">
                  <a16:creationId xmlns:a16="http://schemas.microsoft.com/office/drawing/2014/main" id="{13545765-6619-467F-BBA6-CB61E8A90795}"/>
                </a:ext>
              </a:extLst>
            </p:cNvPr>
            <p:cNvSpPr/>
            <p:nvPr/>
          </p:nvSpPr>
          <p:spPr>
            <a:xfrm>
              <a:off x="290566" y="617749"/>
              <a:ext cx="501086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CLIENTE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238">
              <a:extLst>
                <a:ext uri="{FF2B5EF4-FFF2-40B4-BE49-F238E27FC236}">
                  <a16:creationId xmlns:a16="http://schemas.microsoft.com/office/drawing/2014/main" id="{D37C670F-A651-7C8E-9BE9-70A9BC4BEC0D}"/>
                </a:ext>
              </a:extLst>
            </p:cNvPr>
            <p:cNvSpPr/>
            <p:nvPr/>
          </p:nvSpPr>
          <p:spPr>
            <a:xfrm>
              <a:off x="1152398" y="622384"/>
              <a:ext cx="572625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Relacao1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261897">
              <a:extLst>
                <a:ext uri="{FF2B5EF4-FFF2-40B4-BE49-F238E27FC236}">
                  <a16:creationId xmlns:a16="http://schemas.microsoft.com/office/drawing/2014/main" id="{0436CA0A-6FDD-D201-1B0B-C834DF88997E}"/>
                </a:ext>
              </a:extLst>
            </p:cNvPr>
            <p:cNvSpPr/>
            <p:nvPr/>
          </p:nvSpPr>
          <p:spPr>
            <a:xfrm>
              <a:off x="767434" y="554276"/>
              <a:ext cx="1228317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		                          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0,N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240">
              <a:extLst>
                <a:ext uri="{FF2B5EF4-FFF2-40B4-BE49-F238E27FC236}">
                  <a16:creationId xmlns:a16="http://schemas.microsoft.com/office/drawing/2014/main" id="{2A063E1D-6B74-AB1A-1E7B-E6B85470FB86}"/>
                </a:ext>
              </a:extLst>
            </p:cNvPr>
            <p:cNvSpPr/>
            <p:nvPr/>
          </p:nvSpPr>
          <p:spPr>
            <a:xfrm>
              <a:off x="1997839" y="622384"/>
              <a:ext cx="509039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VENDAS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3" name="Rectangle 241">
              <a:extLst>
                <a:ext uri="{FF2B5EF4-FFF2-40B4-BE49-F238E27FC236}">
                  <a16:creationId xmlns:a16="http://schemas.microsoft.com/office/drawing/2014/main" id="{D210406E-7A27-A49E-5222-949F2CE0F171}"/>
                </a:ext>
              </a:extLst>
            </p:cNvPr>
            <p:cNvSpPr/>
            <p:nvPr/>
          </p:nvSpPr>
          <p:spPr>
            <a:xfrm>
              <a:off x="2857024" y="556829"/>
              <a:ext cx="730474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2D43DC8C-FF1C-FA24-7B90-CB4B47B9F194}"/>
                </a:ext>
              </a:extLst>
            </p:cNvPr>
            <p:cNvSpPr/>
            <p:nvPr/>
          </p:nvSpPr>
          <p:spPr>
            <a:xfrm>
              <a:off x="2857022" y="701243"/>
              <a:ext cx="929012" cy="1620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Rectangle 261877">
              <a:extLst>
                <a:ext uri="{FF2B5EF4-FFF2-40B4-BE49-F238E27FC236}">
                  <a16:creationId xmlns:a16="http://schemas.microsoft.com/office/drawing/2014/main" id="{0C878780-CA7A-983A-C4F1-BEB7D79845B5}"/>
                </a:ext>
              </a:extLst>
            </p:cNvPr>
            <p:cNvSpPr/>
            <p:nvPr/>
          </p:nvSpPr>
          <p:spPr>
            <a:xfrm>
              <a:off x="2170211" y="912534"/>
              <a:ext cx="346055" cy="871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(</a:t>
              </a:r>
              <a:r>
                <a:rPr lang="pt-BR" sz="1000" u="sng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1,1</a:t>
              </a:r>
              <a:r>
                <a:rPr lang="pt-BR" sz="1000" kern="100" dirty="0">
                  <a:solidFill>
                    <a:srgbClr val="2F2115"/>
                  </a:solidFill>
                  <a:uFill>
                    <a:solidFill>
                      <a:srgbClr val="453C35"/>
                    </a:solidFill>
                  </a:uFill>
                  <a:latin typeface="Calibri" panose="020F0502020204030204" pitchFamily="34" charset="0"/>
                  <a:ea typeface="Times New Roman" panose="02020603050405020304" pitchFamily="18" charset="0"/>
                </a:rPr>
                <a:t>)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Rectangle 248">
              <a:extLst>
                <a:ext uri="{FF2B5EF4-FFF2-40B4-BE49-F238E27FC236}">
                  <a16:creationId xmlns:a16="http://schemas.microsoft.com/office/drawing/2014/main" id="{5E8CFCC4-09ED-220F-10D5-D40CB4017E56}"/>
                </a:ext>
              </a:extLst>
            </p:cNvPr>
            <p:cNvSpPr/>
            <p:nvPr/>
          </p:nvSpPr>
          <p:spPr>
            <a:xfrm>
              <a:off x="2913726" y="1652498"/>
              <a:ext cx="568392" cy="1334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CODIGO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Rectangle 249">
              <a:extLst>
                <a:ext uri="{FF2B5EF4-FFF2-40B4-BE49-F238E27FC236}">
                  <a16:creationId xmlns:a16="http://schemas.microsoft.com/office/drawing/2014/main" id="{29DE9485-3EDE-D999-4312-4D791C922C88}"/>
                </a:ext>
              </a:extLst>
            </p:cNvPr>
            <p:cNvSpPr/>
            <p:nvPr/>
          </p:nvSpPr>
          <p:spPr>
            <a:xfrm>
              <a:off x="2913725" y="1737188"/>
              <a:ext cx="798479" cy="1703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QTD_VENDIDA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Rectangle 250">
              <a:extLst>
                <a:ext uri="{FF2B5EF4-FFF2-40B4-BE49-F238E27FC236}">
                  <a16:creationId xmlns:a16="http://schemas.microsoft.com/office/drawing/2014/main" id="{E1AD447B-4039-AA99-3CED-D89C8F09F4D4}"/>
                </a:ext>
              </a:extLst>
            </p:cNvPr>
            <p:cNvSpPr/>
            <p:nvPr/>
          </p:nvSpPr>
          <p:spPr>
            <a:xfrm>
              <a:off x="2913726" y="1821879"/>
              <a:ext cx="980526" cy="12151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NUM_NOTA_FISCAL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8" name="Rectangle 252">
              <a:extLst>
                <a:ext uri="{FF2B5EF4-FFF2-40B4-BE49-F238E27FC236}">
                  <a16:creationId xmlns:a16="http://schemas.microsoft.com/office/drawing/2014/main" id="{2219FFC9-3C33-E5FB-7CCF-DB399FE63EBD}"/>
                </a:ext>
              </a:extLst>
            </p:cNvPr>
            <p:cNvSpPr/>
            <p:nvPr/>
          </p:nvSpPr>
          <p:spPr>
            <a:xfrm>
              <a:off x="1909893" y="1750801"/>
              <a:ext cx="768837" cy="1477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2F2115"/>
                  </a:solidFill>
                  <a:latin typeface="Calibri" panose="020F0502020204030204" pitchFamily="34" charset="0"/>
                  <a:ea typeface="Times New Roman" panose="02020603050405020304" pitchFamily="18" charset="0"/>
                </a:rPr>
                <a:t>ITEM_VENDA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" name="Rectangle 252">
            <a:extLst>
              <a:ext uri="{FF2B5EF4-FFF2-40B4-BE49-F238E27FC236}">
                <a16:creationId xmlns:a16="http://schemas.microsoft.com/office/drawing/2014/main" id="{F1F0C0C5-C428-8F96-8E0E-910658D0066F}"/>
              </a:ext>
            </a:extLst>
          </p:cNvPr>
          <p:cNvSpPr/>
          <p:nvPr/>
        </p:nvSpPr>
        <p:spPr>
          <a:xfrm>
            <a:off x="6016680" y="3869041"/>
            <a:ext cx="935379" cy="2027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PRODUTO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238">
            <a:extLst>
              <a:ext uri="{FF2B5EF4-FFF2-40B4-BE49-F238E27FC236}">
                <a16:creationId xmlns:a16="http://schemas.microsoft.com/office/drawing/2014/main" id="{1AB6F161-3713-275D-C042-9588DC504691}"/>
              </a:ext>
            </a:extLst>
          </p:cNvPr>
          <p:cNvSpPr/>
          <p:nvPr/>
        </p:nvSpPr>
        <p:spPr>
          <a:xfrm>
            <a:off x="8875223" y="4038072"/>
            <a:ext cx="952347" cy="2571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Relacao2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Rectangle 238">
            <a:extLst>
              <a:ext uri="{FF2B5EF4-FFF2-40B4-BE49-F238E27FC236}">
                <a16:creationId xmlns:a16="http://schemas.microsoft.com/office/drawing/2014/main" id="{97A8972B-91DD-CC2A-BE70-DEA66899D200}"/>
              </a:ext>
            </a:extLst>
          </p:cNvPr>
          <p:cNvSpPr/>
          <p:nvPr/>
        </p:nvSpPr>
        <p:spPr>
          <a:xfrm>
            <a:off x="7591912" y="4655825"/>
            <a:ext cx="952347" cy="2571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Relacao3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Shape 198">
            <a:extLst>
              <a:ext uri="{FF2B5EF4-FFF2-40B4-BE49-F238E27FC236}">
                <a16:creationId xmlns:a16="http://schemas.microsoft.com/office/drawing/2014/main" id="{075A9F52-5BFC-6485-96E0-24DFBCE8EBC4}"/>
              </a:ext>
            </a:extLst>
          </p:cNvPr>
          <p:cNvSpPr/>
          <p:nvPr/>
        </p:nvSpPr>
        <p:spPr>
          <a:xfrm>
            <a:off x="7505419" y="4473643"/>
            <a:ext cx="1059928" cy="519158"/>
          </a:xfrm>
          <a:custGeom>
            <a:avLst/>
            <a:gdLst/>
            <a:ahLst/>
            <a:cxnLst/>
            <a:rect l="0" t="0" r="0" b="0"/>
            <a:pathLst>
              <a:path w="637311" h="327165">
                <a:moveTo>
                  <a:pt x="0" y="156769"/>
                </a:moveTo>
                <a:lnTo>
                  <a:pt x="320357" y="0"/>
                </a:lnTo>
                <a:lnTo>
                  <a:pt x="637311" y="156769"/>
                </a:lnTo>
                <a:lnTo>
                  <a:pt x="318656" y="327165"/>
                </a:lnTo>
                <a:lnTo>
                  <a:pt x="0" y="156769"/>
                </a:lnTo>
                <a:close/>
              </a:path>
            </a:pathLst>
          </a:custGeom>
          <a:ln w="6045" cap="flat">
            <a:miter lim="127000"/>
          </a:ln>
        </p:spPr>
        <p:style>
          <a:lnRef idx="1">
            <a:srgbClr val="453C3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 dirty="0"/>
          </a:p>
        </p:txBody>
      </p:sp>
      <p:sp>
        <p:nvSpPr>
          <p:cNvPr id="49" name="Rectangle 261897">
            <a:extLst>
              <a:ext uri="{FF2B5EF4-FFF2-40B4-BE49-F238E27FC236}">
                <a16:creationId xmlns:a16="http://schemas.microsoft.com/office/drawing/2014/main" id="{6BBCD736-A00E-F83E-CF77-6D91ED88E4F9}"/>
              </a:ext>
            </a:extLst>
          </p:cNvPr>
          <p:cNvSpPr/>
          <p:nvPr/>
        </p:nvSpPr>
        <p:spPr>
          <a:xfrm>
            <a:off x="7195427" y="4448017"/>
            <a:ext cx="1595886" cy="25409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1,1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	                          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Shape 217">
            <a:extLst>
              <a:ext uri="{FF2B5EF4-FFF2-40B4-BE49-F238E27FC236}">
                <a16:creationId xmlns:a16="http://schemas.microsoft.com/office/drawing/2014/main" id="{16B37397-52D7-1B7C-B7DC-D2B482150917}"/>
              </a:ext>
            </a:extLst>
          </p:cNvPr>
          <p:cNvSpPr/>
          <p:nvPr/>
        </p:nvSpPr>
        <p:spPr>
          <a:xfrm>
            <a:off x="6867968" y="4273126"/>
            <a:ext cx="892975" cy="318921"/>
          </a:xfrm>
          <a:custGeom>
            <a:avLst/>
            <a:gdLst/>
            <a:ahLst/>
            <a:cxnLst/>
            <a:rect l="0" t="0" r="0" b="0"/>
            <a:pathLst>
              <a:path w="147231" h="261049">
                <a:moveTo>
                  <a:pt x="147231" y="261049"/>
                </a:moveTo>
                <a:lnTo>
                  <a:pt x="147231" y="127292"/>
                </a:lnTo>
                <a:lnTo>
                  <a:pt x="0" y="127292"/>
                </a:lnTo>
                <a:lnTo>
                  <a:pt x="0" y="0"/>
                </a:lnTo>
                <a:lnTo>
                  <a:pt x="36817" y="0"/>
                </a:lnTo>
              </a:path>
            </a:pathLst>
          </a:custGeom>
          <a:ln w="6045" cap="flat">
            <a:miter lim="127000"/>
          </a:ln>
        </p:spPr>
        <p:style>
          <a:lnRef idx="1">
            <a:srgbClr val="453C35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57" name="Shape 322">
            <a:extLst>
              <a:ext uri="{FF2B5EF4-FFF2-40B4-BE49-F238E27FC236}">
                <a16:creationId xmlns:a16="http://schemas.microsoft.com/office/drawing/2014/main" id="{998D2BE5-B86A-6E93-676C-3E036A1C6209}"/>
              </a:ext>
            </a:extLst>
          </p:cNvPr>
          <p:cNvSpPr/>
          <p:nvPr/>
        </p:nvSpPr>
        <p:spPr>
          <a:xfrm>
            <a:off x="5864808" y="4281863"/>
            <a:ext cx="67887" cy="1190723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60" name="Rectangle 233">
            <a:extLst>
              <a:ext uri="{FF2B5EF4-FFF2-40B4-BE49-F238E27FC236}">
                <a16:creationId xmlns:a16="http://schemas.microsoft.com/office/drawing/2014/main" id="{95D5BAE8-9870-2F11-5569-7EBA1D859096}"/>
              </a:ext>
            </a:extLst>
          </p:cNvPr>
          <p:cNvSpPr/>
          <p:nvPr/>
        </p:nvSpPr>
        <p:spPr>
          <a:xfrm>
            <a:off x="5840193" y="5366883"/>
            <a:ext cx="1464941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VALOR_UNIDADE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" name="Shape 322">
            <a:extLst>
              <a:ext uri="{FF2B5EF4-FFF2-40B4-BE49-F238E27FC236}">
                <a16:creationId xmlns:a16="http://schemas.microsoft.com/office/drawing/2014/main" id="{EFA947B3-266F-250A-1C2B-D6B628593C95}"/>
              </a:ext>
            </a:extLst>
          </p:cNvPr>
          <p:cNvSpPr/>
          <p:nvPr/>
        </p:nvSpPr>
        <p:spPr>
          <a:xfrm>
            <a:off x="6015560" y="4281863"/>
            <a:ext cx="88480" cy="930885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62" name="Rectangle 233">
            <a:extLst>
              <a:ext uri="{FF2B5EF4-FFF2-40B4-BE49-F238E27FC236}">
                <a16:creationId xmlns:a16="http://schemas.microsoft.com/office/drawing/2014/main" id="{31618302-BE8C-0ADD-AA6C-F6E0276695C1}"/>
              </a:ext>
            </a:extLst>
          </p:cNvPr>
          <p:cNvSpPr/>
          <p:nvPr/>
        </p:nvSpPr>
        <p:spPr>
          <a:xfrm>
            <a:off x="5992794" y="5087388"/>
            <a:ext cx="813856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CODIGO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Shape 322">
            <a:extLst>
              <a:ext uri="{FF2B5EF4-FFF2-40B4-BE49-F238E27FC236}">
                <a16:creationId xmlns:a16="http://schemas.microsoft.com/office/drawing/2014/main" id="{71BF21A3-97D1-ACC8-583B-3585BE1D84F1}"/>
              </a:ext>
            </a:extLst>
          </p:cNvPr>
          <p:cNvSpPr/>
          <p:nvPr/>
        </p:nvSpPr>
        <p:spPr>
          <a:xfrm>
            <a:off x="6168107" y="4269321"/>
            <a:ext cx="88478" cy="696762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1" name="Shape 322">
            <a:extLst>
              <a:ext uri="{FF2B5EF4-FFF2-40B4-BE49-F238E27FC236}">
                <a16:creationId xmlns:a16="http://schemas.microsoft.com/office/drawing/2014/main" id="{EC327AD3-EDC9-AEE7-2F61-723EC1B84724}"/>
              </a:ext>
            </a:extLst>
          </p:cNvPr>
          <p:cNvSpPr/>
          <p:nvPr/>
        </p:nvSpPr>
        <p:spPr>
          <a:xfrm>
            <a:off x="6371105" y="4269321"/>
            <a:ext cx="120892" cy="489605"/>
          </a:xfrm>
          <a:custGeom>
            <a:avLst/>
            <a:gdLst/>
            <a:ahLst/>
            <a:cxnLst/>
            <a:rect l="0" t="0" r="0" b="0"/>
            <a:pathLst>
              <a:path w="37033" h="782079">
                <a:moveTo>
                  <a:pt x="0" y="0"/>
                </a:moveTo>
                <a:lnTo>
                  <a:pt x="0" y="782079"/>
                </a:lnTo>
                <a:lnTo>
                  <a:pt x="37033" y="782079"/>
                </a:lnTo>
              </a:path>
            </a:pathLst>
          </a:custGeom>
          <a:ln w="6439" cap="flat">
            <a:miter lim="127000"/>
          </a:ln>
        </p:spPr>
        <p:style>
          <a:lnRef idx="1">
            <a:srgbClr val="19170C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pt-BR"/>
          </a:p>
        </p:txBody>
      </p:sp>
      <p:sp>
        <p:nvSpPr>
          <p:cNvPr id="72" name="Rectangle 233">
            <a:extLst>
              <a:ext uri="{FF2B5EF4-FFF2-40B4-BE49-F238E27FC236}">
                <a16:creationId xmlns:a16="http://schemas.microsoft.com/office/drawing/2014/main" id="{7890FF4D-BCFA-877A-9EB9-606F287BE04F}"/>
              </a:ext>
            </a:extLst>
          </p:cNvPr>
          <p:cNvSpPr/>
          <p:nvPr/>
        </p:nvSpPr>
        <p:spPr>
          <a:xfrm>
            <a:off x="6170843" y="4860414"/>
            <a:ext cx="1168616" cy="1581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DESCRICAO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" name="Rectangle 233">
            <a:extLst>
              <a:ext uri="{FF2B5EF4-FFF2-40B4-BE49-F238E27FC236}">
                <a16:creationId xmlns:a16="http://schemas.microsoft.com/office/drawing/2014/main" id="{ADE6C4EB-49AB-52D0-1611-10CBF7E43FAB}"/>
              </a:ext>
            </a:extLst>
          </p:cNvPr>
          <p:cNvSpPr/>
          <p:nvPr/>
        </p:nvSpPr>
        <p:spPr>
          <a:xfrm>
            <a:off x="6371096" y="4679968"/>
            <a:ext cx="1247981" cy="13467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solidFill>
                  <a:srgbClr val="2F2115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QTD_ESTOQUE</a:t>
            </a:r>
            <a:endParaRPr lang="pt-BR" sz="12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4" name="Rectangle 261877">
            <a:extLst>
              <a:ext uri="{FF2B5EF4-FFF2-40B4-BE49-F238E27FC236}">
                <a16:creationId xmlns:a16="http://schemas.microsoft.com/office/drawing/2014/main" id="{B37DA294-FBA3-F5C4-FD57-33624A818128}"/>
              </a:ext>
            </a:extLst>
          </p:cNvPr>
          <p:cNvSpPr/>
          <p:nvPr/>
        </p:nvSpPr>
        <p:spPr>
          <a:xfrm>
            <a:off x="9194702" y="4499435"/>
            <a:ext cx="817699" cy="17893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R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pt-BR" sz="1000" u="sng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0, N</a:t>
            </a:r>
            <a:r>
              <a:rPr lang="pt-BR" sz="1000" kern="100" dirty="0">
                <a:solidFill>
                  <a:srgbClr val="2F2115"/>
                </a:solidFill>
                <a:uFill>
                  <a:solidFill>
                    <a:srgbClr val="453C35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pt-BR" sz="1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4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modelagem física define as características físicas de armazenamento dos dados: tipo, tamanho, domínio, regras.</a:t>
            </a:r>
          </a:p>
          <a:p>
            <a:r>
              <a:rPr lang="pt-BR" sz="2400" dirty="0"/>
              <a:t>Para cada entidade, é necessário criar  uma tabela e seus atributos.</a:t>
            </a:r>
          </a:p>
          <a:p>
            <a:r>
              <a:rPr lang="pt-BR" sz="2400" dirty="0"/>
              <a:t>Considerando o modelo lógico, iremos criar quatro tabelas.</a:t>
            </a:r>
          </a:p>
        </p:txBody>
      </p:sp>
    </p:spTree>
    <p:extLst>
      <p:ext uri="{BB962C8B-B14F-4D97-AF65-F5344CB8AC3E}">
        <p14:creationId xmlns:p14="http://schemas.microsoft.com/office/powerpoint/2010/main" val="4172389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085F70-1EE8-F226-7DED-ABE0E848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83378"/>
              </p:ext>
            </p:extLst>
          </p:nvPr>
        </p:nvGraphicFramePr>
        <p:xfrm>
          <a:off x="2634456" y="1912620"/>
          <a:ext cx="6923087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8087">
                  <a:extLst>
                    <a:ext uri="{9D8B030D-6E8A-4147-A177-3AD203B41FA5}">
                      <a16:colId xmlns:a16="http://schemas.microsoft.com/office/drawing/2014/main" val="4143178570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867000519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880256875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96815166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4639839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558043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pt-BR" b="1" dirty="0"/>
                        <a:t>TB_CLIENTE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Domínio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Alfanumérico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Alfanumérico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6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085F70-1EE8-F226-7DED-ABE0E848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185316"/>
              </p:ext>
            </p:extLst>
          </p:nvPr>
        </p:nvGraphicFramePr>
        <p:xfrm>
          <a:off x="2301240" y="2367280"/>
          <a:ext cx="758952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7558">
                  <a:extLst>
                    <a:ext uri="{9D8B030D-6E8A-4147-A177-3AD203B41FA5}">
                      <a16:colId xmlns:a16="http://schemas.microsoft.com/office/drawing/2014/main" val="4143178570"/>
                    </a:ext>
                  </a:extLst>
                </a:gridCol>
                <a:gridCol w="840279">
                  <a:extLst>
                    <a:ext uri="{9D8B030D-6E8A-4147-A177-3AD203B41FA5}">
                      <a16:colId xmlns:a16="http://schemas.microsoft.com/office/drawing/2014/main" val="867000519"/>
                    </a:ext>
                  </a:extLst>
                </a:gridCol>
                <a:gridCol w="1157923">
                  <a:extLst>
                    <a:ext uri="{9D8B030D-6E8A-4147-A177-3AD203B41FA5}">
                      <a16:colId xmlns:a16="http://schemas.microsoft.com/office/drawing/2014/main" val="38802568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96815166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463983941"/>
                    </a:ext>
                  </a:extLst>
                </a:gridCol>
                <a:gridCol w="1085533">
                  <a:extLst>
                    <a:ext uri="{9D8B030D-6E8A-4147-A177-3AD203B41FA5}">
                      <a16:colId xmlns:a16="http://schemas.microsoft.com/office/drawing/2014/main" val="4558043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pt-BR" b="1" dirty="0"/>
                        <a:t>TB_VENDA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Domínio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NUM_NOTA_FISCAL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DATA_VENDA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30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085F70-1EE8-F226-7DED-ABE0E848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131844"/>
              </p:ext>
            </p:extLst>
          </p:nvPr>
        </p:nvGraphicFramePr>
        <p:xfrm>
          <a:off x="2301240" y="2367280"/>
          <a:ext cx="8385811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027">
                  <a:extLst>
                    <a:ext uri="{9D8B030D-6E8A-4147-A177-3AD203B41FA5}">
                      <a16:colId xmlns:a16="http://schemas.microsoft.com/office/drawing/2014/main" val="4143178570"/>
                    </a:ext>
                  </a:extLst>
                </a:gridCol>
                <a:gridCol w="1617333">
                  <a:extLst>
                    <a:ext uri="{9D8B030D-6E8A-4147-A177-3AD203B41FA5}">
                      <a16:colId xmlns:a16="http://schemas.microsoft.com/office/drawing/2014/main" val="867000519"/>
                    </a:ext>
                  </a:extLst>
                </a:gridCol>
                <a:gridCol w="611569">
                  <a:extLst>
                    <a:ext uri="{9D8B030D-6E8A-4147-A177-3AD203B41FA5}">
                      <a16:colId xmlns:a16="http://schemas.microsoft.com/office/drawing/2014/main" val="3880256875"/>
                    </a:ext>
                  </a:extLst>
                </a:gridCol>
                <a:gridCol w="1078045">
                  <a:extLst>
                    <a:ext uri="{9D8B030D-6E8A-4147-A177-3AD203B41FA5}">
                      <a16:colId xmlns:a16="http://schemas.microsoft.com/office/drawing/2014/main" val="2968151660"/>
                    </a:ext>
                  </a:extLst>
                </a:gridCol>
                <a:gridCol w="1473410">
                  <a:extLst>
                    <a:ext uri="{9D8B030D-6E8A-4147-A177-3AD203B41FA5}">
                      <a16:colId xmlns:a16="http://schemas.microsoft.com/office/drawing/2014/main" val="3463983941"/>
                    </a:ext>
                  </a:extLst>
                </a:gridCol>
                <a:gridCol w="1199427">
                  <a:extLst>
                    <a:ext uri="{9D8B030D-6E8A-4147-A177-3AD203B41FA5}">
                      <a16:colId xmlns:a16="http://schemas.microsoft.com/office/drawing/2014/main" val="4558043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pt-BR" b="1" dirty="0"/>
                        <a:t>TB_ITENS_VENDA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Domínio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NUM_NOTA_FISCAL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QTD_VENDIDA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Alfanumérico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6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13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9085F70-1EE8-F226-7DED-ABE0E848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11740"/>
              </p:ext>
            </p:extLst>
          </p:nvPr>
        </p:nvGraphicFramePr>
        <p:xfrm>
          <a:off x="2301240" y="2367280"/>
          <a:ext cx="8385811" cy="276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6027">
                  <a:extLst>
                    <a:ext uri="{9D8B030D-6E8A-4147-A177-3AD203B41FA5}">
                      <a16:colId xmlns:a16="http://schemas.microsoft.com/office/drawing/2014/main" val="4143178570"/>
                    </a:ext>
                  </a:extLst>
                </a:gridCol>
                <a:gridCol w="1617333">
                  <a:extLst>
                    <a:ext uri="{9D8B030D-6E8A-4147-A177-3AD203B41FA5}">
                      <a16:colId xmlns:a16="http://schemas.microsoft.com/office/drawing/2014/main" val="867000519"/>
                    </a:ext>
                  </a:extLst>
                </a:gridCol>
                <a:gridCol w="611569">
                  <a:extLst>
                    <a:ext uri="{9D8B030D-6E8A-4147-A177-3AD203B41FA5}">
                      <a16:colId xmlns:a16="http://schemas.microsoft.com/office/drawing/2014/main" val="3880256875"/>
                    </a:ext>
                  </a:extLst>
                </a:gridCol>
                <a:gridCol w="1078045">
                  <a:extLst>
                    <a:ext uri="{9D8B030D-6E8A-4147-A177-3AD203B41FA5}">
                      <a16:colId xmlns:a16="http://schemas.microsoft.com/office/drawing/2014/main" val="2968151660"/>
                    </a:ext>
                  </a:extLst>
                </a:gridCol>
                <a:gridCol w="1473410">
                  <a:extLst>
                    <a:ext uri="{9D8B030D-6E8A-4147-A177-3AD203B41FA5}">
                      <a16:colId xmlns:a16="http://schemas.microsoft.com/office/drawing/2014/main" val="3463983941"/>
                    </a:ext>
                  </a:extLst>
                </a:gridCol>
                <a:gridCol w="1199427">
                  <a:extLst>
                    <a:ext uri="{9D8B030D-6E8A-4147-A177-3AD203B41FA5}">
                      <a16:colId xmlns:a16="http://schemas.microsoft.com/office/drawing/2014/main" val="455804397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pt-BR" b="1" dirty="0"/>
                        <a:t>TB_PRODUTO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87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Tamanho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Estrangeira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Domínio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35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DESCRICAO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Alfanumérico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i="1" dirty="0"/>
                        <a:t>not </a:t>
                      </a:r>
                      <a:r>
                        <a:rPr lang="pt-BR" i="1" dirty="0" err="1"/>
                        <a:t>null</a:t>
                      </a:r>
                      <a:endParaRPr lang="pt-BR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VALOR_UNITARIO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7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QTD_ESTOQUE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77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definição do dicionário de dados se inicia pelo: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modelo conceitual,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passa pela modelagem lógica,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passa pela modelagem física,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e termina após a construção das estruturas no banco de dados.</a:t>
            </a:r>
          </a:p>
          <a:p>
            <a:r>
              <a:rPr lang="pt-BR" sz="2400" dirty="0"/>
              <a:t>Todo objeto criado no banco de dados terá suas informações armazenadas no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123027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dicionário de dados mantém informações da vários níveis: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Gestão do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Usuários do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Formação do banco de dados.</a:t>
            </a:r>
          </a:p>
          <a:p>
            <a:r>
              <a:rPr lang="pt-BR" sz="2400" dirty="0"/>
              <a:t>Veremos mais sobre esses níveis nos próximos slides.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349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documentação dos sistemas é fundamental para a garantia de continuidade.</a:t>
            </a:r>
          </a:p>
          <a:p>
            <a:r>
              <a:rPr lang="pt-BR" sz="2400" dirty="0"/>
              <a:t>A estrutura de banco de dados devem ter documentados conceitos, características e regras que devem estar disponíveis aos desenvolvedores.</a:t>
            </a:r>
          </a:p>
          <a:p>
            <a:r>
              <a:rPr lang="pt-BR" sz="2400" dirty="0"/>
              <a:t>Os dicionários representam a documentação da estrutura do banco de dados, que é definida na modelagem conceitual.</a:t>
            </a:r>
          </a:p>
          <a:p>
            <a:r>
              <a:rPr lang="pt-BR" sz="2400" dirty="0"/>
              <a:t>Iremos abordar: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conceitos básicos de dicionário de dados aplicados a banco de dados,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ver a funcionalidade e a importância do dicionário de dados,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os procedimentos da criação de um dicionário de dados.</a:t>
            </a:r>
          </a:p>
        </p:txBody>
      </p:sp>
    </p:spTree>
    <p:extLst>
      <p:ext uri="{BB962C8B-B14F-4D97-AF65-F5344CB8AC3E}">
        <p14:creationId xmlns:p14="http://schemas.microsoft.com/office/powerpoint/2010/main" val="2760358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 - 	GESTÃO DO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passa pelo acompanhamento da utilização do espaço físico.</a:t>
            </a:r>
          </a:p>
          <a:p>
            <a:r>
              <a:rPr lang="pt-BR" sz="2400" dirty="0"/>
              <a:t>As informações sobre alocação de espaço e a verificação de utilização desses espaços são de importância para o administrador do banco de dados (DBA).</a:t>
            </a:r>
          </a:p>
          <a:p>
            <a:r>
              <a:rPr lang="pt-BR" sz="2400" i="1" dirty="0" err="1"/>
              <a:t>DataBase</a:t>
            </a:r>
            <a:r>
              <a:rPr lang="pt-BR" sz="2400" i="1" dirty="0"/>
              <a:t> Administrator </a:t>
            </a:r>
            <a:r>
              <a:rPr lang="pt-BR" sz="2400" dirty="0"/>
              <a:t>(DBA) é o nome em inglês que representa os Administradores de Banco de Dados.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524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FÍSICA - 	USUÁRIO DO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usuários tem seus login e suas senhas de acesso para controle.</a:t>
            </a:r>
          </a:p>
          <a:p>
            <a:r>
              <a:rPr lang="pt-BR" sz="2400" dirty="0"/>
              <a:t>As informações que os usuários recebem do banco de dados tem haver com o objetivo a qual ele utiliza o banco de dados.</a:t>
            </a:r>
          </a:p>
          <a:p>
            <a:r>
              <a:rPr lang="pt-BR" sz="2400" dirty="0"/>
              <a:t>Os usuários podem usar o banco de dados para diversas finalidades: índices, visões, análise, etc.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0909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FUNCIONALIDADE DO DICIONÁRIO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107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acesso ao banco de dados é realizado pelo SGBD, e são responsáveis pela definição das estruturas, armazenamento, recuperação, segurança, consistência e concorrência dos dados.</a:t>
            </a:r>
          </a:p>
          <a:p>
            <a:r>
              <a:rPr lang="pt-BR" sz="2400" dirty="0"/>
              <a:t>O sistema de banco de dados, conforme a figura, é um conjunto de quatro componentes básicos: banco de dados, </a:t>
            </a:r>
            <a:r>
              <a:rPr lang="pt-BR" sz="2400" i="1" dirty="0"/>
              <a:t>hardware</a:t>
            </a:r>
            <a:r>
              <a:rPr lang="pt-BR" sz="2400" dirty="0"/>
              <a:t>, </a:t>
            </a:r>
            <a:r>
              <a:rPr lang="pt-BR" sz="2400" i="1" dirty="0"/>
              <a:t>software</a:t>
            </a:r>
            <a:r>
              <a:rPr lang="pt-BR" sz="2400" dirty="0"/>
              <a:t> e usuário.</a:t>
            </a:r>
          </a:p>
          <a:p>
            <a:endParaRPr lang="pt-BR" sz="2400" dirty="0"/>
          </a:p>
        </p:txBody>
      </p:sp>
      <p:pic>
        <p:nvPicPr>
          <p:cNvPr id="3" name="Picture 499991">
            <a:extLst>
              <a:ext uri="{FF2B5EF4-FFF2-40B4-BE49-F238E27FC236}">
                <a16:creationId xmlns:a16="http://schemas.microsoft.com/office/drawing/2014/main" id="{C11390E8-0712-C140-B6EE-8FF0F1E4D2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8350" y="1954109"/>
            <a:ext cx="6019800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ESTRUTURA DO DICIONÁRIO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dicionário de dados definido pelo SGBD MySQL armazena as informações em tabelas e visões no esquema, chamado de </a:t>
            </a:r>
            <a:r>
              <a:rPr lang="pt-BR" sz="2400" i="1" dirty="0" err="1"/>
              <a:t>information</a:t>
            </a:r>
            <a:r>
              <a:rPr lang="pt-BR" sz="2400" dirty="0"/>
              <a:t>.</a:t>
            </a:r>
          </a:p>
          <a:p>
            <a:r>
              <a:rPr lang="pt-BR" sz="2400" dirty="0"/>
              <a:t>As tabelas e visões armazenam informações 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Usuários,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Privilégios,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Objetos,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Regras de integridade,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Informações de auditoria.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051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ESTRUTURA DO DICIONÁRIO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As tabelas eu compõem o dicionário de dados somente são utilizadas para leitura por meio de comandos, conhecido como SELECT.</a:t>
            </a:r>
          </a:p>
          <a:p>
            <a:r>
              <a:rPr lang="pt-BR" sz="2400" dirty="0"/>
              <a:t>O resultado desse comando apresenta um conjunto de linhas e colunas, identificando os elementos.</a:t>
            </a:r>
          </a:p>
          <a:p>
            <a:r>
              <a:rPr lang="pt-BR" sz="2400" dirty="0"/>
              <a:t>Os comando são escritos em inglês, e ele tem a seguinte estrutura base:</a:t>
            </a:r>
          </a:p>
          <a:p>
            <a:pPr algn="ctr"/>
            <a:r>
              <a:rPr lang="pt-BR" sz="2400" dirty="0">
                <a:solidFill>
                  <a:srgbClr val="00B0F0"/>
                </a:solidFill>
              </a:rPr>
              <a:t>SELECT</a:t>
            </a:r>
            <a:r>
              <a:rPr lang="pt-BR" sz="2400" dirty="0"/>
              <a:t> NOME_COLUNA </a:t>
            </a:r>
            <a:r>
              <a:rPr lang="pt-BR" sz="2400" dirty="0">
                <a:solidFill>
                  <a:srgbClr val="00B0F0"/>
                </a:solidFill>
              </a:rPr>
              <a:t>FROM</a:t>
            </a:r>
            <a:r>
              <a:rPr lang="pt-BR" sz="2400" dirty="0"/>
              <a:t> NOME_TABELA;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03281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ESTRUTURA DO DICIONÁRIO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Se desejar buscar todas as colunas em uma tabela, você pode apenas usar o “*”, em vez de colocar nome por nome:</a:t>
            </a:r>
          </a:p>
          <a:p>
            <a:pPr algn="ctr"/>
            <a:r>
              <a:rPr lang="pt-BR" sz="2400" dirty="0">
                <a:solidFill>
                  <a:srgbClr val="00B0F0"/>
                </a:solidFill>
              </a:rPr>
              <a:t>SELECT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*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B0F0"/>
                </a:solidFill>
              </a:rPr>
              <a:t>FROM</a:t>
            </a:r>
            <a:r>
              <a:rPr lang="pt-BR" sz="2400" dirty="0"/>
              <a:t> NOME_TABELA;</a:t>
            </a:r>
          </a:p>
          <a:p>
            <a:r>
              <a:rPr lang="pt-BR" sz="2400" dirty="0"/>
              <a:t>Se desejar buscar apenas uma ou duas colunas, basta colocar o nome delas entre o comando SELECT e FROM: </a:t>
            </a:r>
          </a:p>
          <a:p>
            <a:pPr algn="ctr"/>
            <a:r>
              <a:rPr lang="pt-BR" sz="2400" dirty="0">
                <a:solidFill>
                  <a:srgbClr val="00B0F0"/>
                </a:solidFill>
              </a:rPr>
              <a:t>SELECT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NOME_COLUNA1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NOME_COLUNA2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00B0F0"/>
                </a:solidFill>
              </a:rPr>
              <a:t>FROM</a:t>
            </a:r>
            <a:r>
              <a:rPr lang="pt-BR" sz="2400" dirty="0"/>
              <a:t> NOME_TABELA;</a:t>
            </a:r>
          </a:p>
          <a:p>
            <a:r>
              <a:rPr lang="pt-BR" sz="2400" dirty="0"/>
              <a:t>Se desejar procurar mais de duas colunas, basta adicionar uma vírgula após a segunda coluna e adicionar até que todas que você deseje estejam no comando.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22121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ESTRUTURA DO DICIONÁRIO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171D59-9DE5-136C-C76D-917932FB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Se desejar buscar todas as colunas em uma tabela, você pode apenas usar o “*”, em vez de colocar nome por nome:</a:t>
            </a:r>
          </a:p>
          <a:p>
            <a:pPr algn="ctr"/>
            <a:r>
              <a:rPr lang="pt-BR" sz="2400" dirty="0">
                <a:solidFill>
                  <a:srgbClr val="00B0F0"/>
                </a:solidFill>
              </a:rPr>
              <a:t>SELECT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FF0000"/>
                </a:solidFill>
              </a:rPr>
              <a:t>*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B0F0"/>
                </a:solidFill>
              </a:rPr>
              <a:t>FROM</a:t>
            </a:r>
            <a:r>
              <a:rPr lang="pt-BR" sz="2400" dirty="0"/>
              <a:t> NOME_TABELA;</a:t>
            </a:r>
          </a:p>
          <a:p>
            <a:r>
              <a:rPr lang="pt-BR" sz="2400" dirty="0"/>
              <a:t>Se desejar buscar apenas uma ou duas colunas, basta colocar o nome delas entre o comando SELECT e FROM: </a:t>
            </a:r>
          </a:p>
          <a:p>
            <a:pPr algn="ctr"/>
            <a:r>
              <a:rPr lang="pt-BR" sz="2400" dirty="0">
                <a:solidFill>
                  <a:srgbClr val="00B0F0"/>
                </a:solidFill>
              </a:rPr>
              <a:t>SELECT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FF0000"/>
                </a:solidFill>
              </a:rPr>
              <a:t>NOME_COLUNA1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NOME_COLUNA2</a:t>
            </a:r>
            <a:r>
              <a:rPr lang="pt-BR" sz="2400" dirty="0"/>
              <a:t>  </a:t>
            </a:r>
            <a:r>
              <a:rPr lang="pt-BR" sz="2400" dirty="0">
                <a:solidFill>
                  <a:srgbClr val="00B0F0"/>
                </a:solidFill>
              </a:rPr>
              <a:t>FROM</a:t>
            </a:r>
            <a:r>
              <a:rPr lang="pt-BR" sz="2400" dirty="0"/>
              <a:t> NOME_TABELA;</a:t>
            </a:r>
          </a:p>
          <a:p>
            <a:r>
              <a:rPr lang="pt-BR" sz="2400" dirty="0"/>
              <a:t>Se desejar procurar mais de duas colunas, basta adicionar uma vírgula após a segunda coluna e adicionar até que todas que você deseje estejam no comando.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538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Segundo definições de </a:t>
            </a:r>
            <a:r>
              <a:rPr lang="pt-BR" sz="2400" dirty="0" err="1"/>
              <a:t>Silberschatz</a:t>
            </a:r>
            <a:r>
              <a:rPr lang="pt-BR" sz="2400" dirty="0"/>
              <a:t>, </a:t>
            </a:r>
            <a:r>
              <a:rPr lang="pt-BR" sz="2400" dirty="0" err="1"/>
              <a:t>Korth</a:t>
            </a:r>
            <a:r>
              <a:rPr lang="pt-BR" sz="2400" dirty="0"/>
              <a:t> e </a:t>
            </a:r>
            <a:r>
              <a:rPr lang="pt-BR" sz="2400" dirty="0" err="1"/>
              <a:t>Sundarshan</a:t>
            </a:r>
            <a:r>
              <a:rPr lang="pt-BR" sz="2400" dirty="0"/>
              <a:t>, um dicionário é um repositório que armazena metadados a respeito da estrutura do banco de dados.</a:t>
            </a:r>
          </a:p>
          <a:p>
            <a:r>
              <a:rPr lang="pt-BR" sz="2400" dirty="0"/>
              <a:t>Bittencourt definiu que existem tipos de informações que formam a estrutura de um dicionários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Colunas das tabelas;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Restrições de Integridade;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Informação de Segurança;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Outros elementos estruturais.</a:t>
            </a:r>
          </a:p>
        </p:txBody>
      </p:sp>
    </p:spTree>
    <p:extLst>
      <p:ext uri="{BB962C8B-B14F-4D97-AF65-F5344CB8AC3E}">
        <p14:creationId xmlns:p14="http://schemas.microsoft.com/office/powerpoint/2010/main" val="581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19293" cy="4023360"/>
          </a:xfrm>
        </p:spPr>
        <p:txBody>
          <a:bodyPr>
            <a:normAutofit/>
          </a:bodyPr>
          <a:lstStyle/>
          <a:p>
            <a:r>
              <a:rPr lang="pt-BR" sz="2400" dirty="0"/>
              <a:t>Um banco de dados armazena dados e também as suas estruturas, chamados de metadados: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Denominação,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Característica de tipo e tamanho,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Regras de integridade.</a:t>
            </a:r>
          </a:p>
        </p:txBody>
      </p:sp>
      <p:grpSp>
        <p:nvGrpSpPr>
          <p:cNvPr id="4" name="Group 261363">
            <a:extLst>
              <a:ext uri="{FF2B5EF4-FFF2-40B4-BE49-F238E27FC236}">
                <a16:creationId xmlns:a16="http://schemas.microsoft.com/office/drawing/2014/main" id="{40FFCC0B-4F87-09E6-1BE0-49E93694E1A1}"/>
              </a:ext>
            </a:extLst>
          </p:cNvPr>
          <p:cNvGrpSpPr/>
          <p:nvPr/>
        </p:nvGrpSpPr>
        <p:grpSpPr>
          <a:xfrm>
            <a:off x="6616573" y="2305050"/>
            <a:ext cx="4930152" cy="3672418"/>
            <a:chOff x="0" y="0"/>
            <a:chExt cx="3553892" cy="2604604"/>
          </a:xfrm>
        </p:grpSpPr>
        <p:sp>
          <p:nvSpPr>
            <p:cNvPr id="5" name="Shape 59">
              <a:extLst>
                <a:ext uri="{FF2B5EF4-FFF2-40B4-BE49-F238E27FC236}">
                  <a16:creationId xmlns:a16="http://schemas.microsoft.com/office/drawing/2014/main" id="{249BC9A4-870F-D373-CD58-E42DD72BDD25}"/>
                </a:ext>
              </a:extLst>
            </p:cNvPr>
            <p:cNvSpPr/>
            <p:nvPr/>
          </p:nvSpPr>
          <p:spPr>
            <a:xfrm>
              <a:off x="0" y="0"/>
              <a:ext cx="3553892" cy="2544648"/>
            </a:xfrm>
            <a:custGeom>
              <a:avLst/>
              <a:gdLst/>
              <a:ahLst/>
              <a:cxnLst/>
              <a:rect l="0" t="0" r="0" b="0"/>
              <a:pathLst>
                <a:path w="3553892" h="2544648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436648"/>
                  </a:lnTo>
                  <a:cubicBezTo>
                    <a:pt x="0" y="2436648"/>
                    <a:pt x="0" y="2544648"/>
                    <a:pt x="108001" y="2544648"/>
                  </a:cubicBezTo>
                  <a:lnTo>
                    <a:pt x="3445891" y="2544648"/>
                  </a:lnTo>
                  <a:cubicBezTo>
                    <a:pt x="3445891" y="2544648"/>
                    <a:pt x="3553892" y="2544648"/>
                    <a:pt x="3553892" y="2436648"/>
                  </a:cubicBezTo>
                  <a:lnTo>
                    <a:pt x="3553892" y="108001"/>
                  </a:lnTo>
                  <a:cubicBezTo>
                    <a:pt x="3553892" y="108001"/>
                    <a:pt x="3553892" y="0"/>
                    <a:pt x="344589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60">
              <a:extLst>
                <a:ext uri="{FF2B5EF4-FFF2-40B4-BE49-F238E27FC236}">
                  <a16:creationId xmlns:a16="http://schemas.microsoft.com/office/drawing/2014/main" id="{752F0C70-5D02-71D3-0511-EA61FB5D0CD6}"/>
                </a:ext>
              </a:extLst>
            </p:cNvPr>
            <p:cNvSpPr/>
            <p:nvPr/>
          </p:nvSpPr>
          <p:spPr>
            <a:xfrm>
              <a:off x="164047" y="2330368"/>
              <a:ext cx="887817" cy="13529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1">
              <a:extLst>
                <a:ext uri="{FF2B5EF4-FFF2-40B4-BE49-F238E27FC236}">
                  <a16:creationId xmlns:a16="http://schemas.microsoft.com/office/drawing/2014/main" id="{C27D4DFC-E8E4-8C35-3535-36BBE53C54DE}"/>
                </a:ext>
              </a:extLst>
            </p:cNvPr>
            <p:cNvSpPr/>
            <p:nvPr/>
          </p:nvSpPr>
          <p:spPr>
            <a:xfrm>
              <a:off x="911771" y="2320533"/>
              <a:ext cx="2642121" cy="830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Formação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hape 62">
              <a:extLst>
                <a:ext uri="{FF2B5EF4-FFF2-40B4-BE49-F238E27FC236}">
                  <a16:creationId xmlns:a16="http://schemas.microsoft.com/office/drawing/2014/main" id="{DAA85EBC-4938-A4A9-1EA8-2ED092D81489}"/>
                </a:ext>
              </a:extLst>
            </p:cNvPr>
            <p:cNvSpPr/>
            <p:nvPr/>
          </p:nvSpPr>
          <p:spPr>
            <a:xfrm>
              <a:off x="167342" y="499554"/>
              <a:ext cx="2642121" cy="2105050"/>
            </a:xfrm>
            <a:custGeom>
              <a:avLst/>
              <a:gdLst/>
              <a:ahLst/>
              <a:cxnLst/>
              <a:rect l="0" t="0" r="0" b="0"/>
              <a:pathLst>
                <a:path w="2642121" h="2105050">
                  <a:moveTo>
                    <a:pt x="0" y="0"/>
                  </a:moveTo>
                  <a:lnTo>
                    <a:pt x="2642121" y="0"/>
                  </a:lnTo>
                  <a:lnTo>
                    <a:pt x="2642121" y="1411364"/>
                  </a:lnTo>
                  <a:cubicBezTo>
                    <a:pt x="1227265" y="2105050"/>
                    <a:pt x="0" y="1411364"/>
                    <a:pt x="0" y="1411364"/>
                  </a:cubicBezTo>
                  <a:lnTo>
                    <a:pt x="0" y="0"/>
                  </a:lnTo>
                  <a:close/>
                </a:path>
              </a:pathLst>
            </a:custGeom>
            <a:ln w="6617" cap="flat">
              <a:miter lim="127000"/>
            </a:ln>
          </p:spPr>
          <p:style>
            <a:lnRef idx="1">
              <a:srgbClr val="507DA3"/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63">
              <a:extLst>
                <a:ext uri="{FF2B5EF4-FFF2-40B4-BE49-F238E27FC236}">
                  <a16:creationId xmlns:a16="http://schemas.microsoft.com/office/drawing/2014/main" id="{0A64C8B5-F15D-E61B-A760-B157DC3FC6FC}"/>
                </a:ext>
              </a:extLst>
            </p:cNvPr>
            <p:cNvSpPr/>
            <p:nvPr/>
          </p:nvSpPr>
          <p:spPr>
            <a:xfrm>
              <a:off x="167339" y="150914"/>
              <a:ext cx="2642121" cy="697281"/>
            </a:xfrm>
            <a:custGeom>
              <a:avLst/>
              <a:gdLst/>
              <a:ahLst/>
              <a:cxnLst/>
              <a:rect l="0" t="0" r="0" b="0"/>
              <a:pathLst>
                <a:path w="2642121" h="697281">
                  <a:moveTo>
                    <a:pt x="1321054" y="0"/>
                  </a:moveTo>
                  <a:cubicBezTo>
                    <a:pt x="2050656" y="0"/>
                    <a:pt x="2642121" y="156096"/>
                    <a:pt x="2642121" y="348640"/>
                  </a:cubicBezTo>
                  <a:cubicBezTo>
                    <a:pt x="2642121" y="541185"/>
                    <a:pt x="2050656" y="697281"/>
                    <a:pt x="1321054" y="697281"/>
                  </a:cubicBezTo>
                  <a:cubicBezTo>
                    <a:pt x="591465" y="697281"/>
                    <a:pt x="0" y="541185"/>
                    <a:pt x="0" y="348640"/>
                  </a:cubicBezTo>
                  <a:cubicBezTo>
                    <a:pt x="0" y="156096"/>
                    <a:pt x="591465" y="0"/>
                    <a:pt x="132105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64">
              <a:extLst>
                <a:ext uri="{FF2B5EF4-FFF2-40B4-BE49-F238E27FC236}">
                  <a16:creationId xmlns:a16="http://schemas.microsoft.com/office/drawing/2014/main" id="{7EEDE535-A65D-17BC-9EB7-59757517F716}"/>
                </a:ext>
              </a:extLst>
            </p:cNvPr>
            <p:cNvSpPr/>
            <p:nvPr/>
          </p:nvSpPr>
          <p:spPr>
            <a:xfrm>
              <a:off x="167339" y="150914"/>
              <a:ext cx="2642121" cy="697281"/>
            </a:xfrm>
            <a:custGeom>
              <a:avLst/>
              <a:gdLst/>
              <a:ahLst/>
              <a:cxnLst/>
              <a:rect l="0" t="0" r="0" b="0"/>
              <a:pathLst>
                <a:path w="2642121" h="697281">
                  <a:moveTo>
                    <a:pt x="2642121" y="348640"/>
                  </a:moveTo>
                  <a:cubicBezTo>
                    <a:pt x="2642121" y="541185"/>
                    <a:pt x="2050656" y="697281"/>
                    <a:pt x="1321054" y="697281"/>
                  </a:cubicBezTo>
                  <a:cubicBezTo>
                    <a:pt x="591465" y="697281"/>
                    <a:pt x="0" y="541185"/>
                    <a:pt x="0" y="348640"/>
                  </a:cubicBezTo>
                  <a:cubicBezTo>
                    <a:pt x="0" y="156096"/>
                    <a:pt x="591465" y="0"/>
                    <a:pt x="1321054" y="0"/>
                  </a:cubicBezTo>
                  <a:cubicBezTo>
                    <a:pt x="2050656" y="0"/>
                    <a:pt x="2642121" y="156096"/>
                    <a:pt x="2642121" y="348640"/>
                  </a:cubicBezTo>
                  <a:close/>
                </a:path>
              </a:pathLst>
            </a:custGeom>
            <a:ln w="6617" cap="flat">
              <a:miter lim="127000"/>
            </a:ln>
          </p:spPr>
          <p:style>
            <a:lnRef idx="1">
              <a:srgbClr val="507DA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65">
              <a:extLst>
                <a:ext uri="{FF2B5EF4-FFF2-40B4-BE49-F238E27FC236}">
                  <a16:creationId xmlns:a16="http://schemas.microsoft.com/office/drawing/2014/main" id="{C84877D9-C855-C894-D7D9-BFA316647946}"/>
                </a:ext>
              </a:extLst>
            </p:cNvPr>
            <p:cNvSpPr/>
            <p:nvPr/>
          </p:nvSpPr>
          <p:spPr>
            <a:xfrm>
              <a:off x="1800130" y="896758"/>
              <a:ext cx="496456" cy="607162"/>
            </a:xfrm>
            <a:custGeom>
              <a:avLst/>
              <a:gdLst/>
              <a:ahLst/>
              <a:cxnLst/>
              <a:rect l="0" t="0" r="0" b="0"/>
              <a:pathLst>
                <a:path w="496456" h="607162">
                  <a:moveTo>
                    <a:pt x="0" y="0"/>
                  </a:moveTo>
                  <a:lnTo>
                    <a:pt x="496456" y="0"/>
                  </a:lnTo>
                  <a:lnTo>
                    <a:pt x="496456" y="486397"/>
                  </a:lnTo>
                  <a:cubicBezTo>
                    <a:pt x="205740" y="607162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66">
              <a:extLst>
                <a:ext uri="{FF2B5EF4-FFF2-40B4-BE49-F238E27FC236}">
                  <a16:creationId xmlns:a16="http://schemas.microsoft.com/office/drawing/2014/main" id="{2B4DF52F-39D8-2766-1542-E8E4D53F920B}"/>
                </a:ext>
              </a:extLst>
            </p:cNvPr>
            <p:cNvSpPr/>
            <p:nvPr/>
          </p:nvSpPr>
          <p:spPr>
            <a:xfrm>
              <a:off x="1800136" y="833030"/>
              <a:ext cx="496456" cy="127470"/>
            </a:xfrm>
            <a:custGeom>
              <a:avLst/>
              <a:gdLst/>
              <a:ahLst/>
              <a:cxnLst/>
              <a:rect l="0" t="0" r="0" b="0"/>
              <a:pathLst>
                <a:path w="496456" h="127470">
                  <a:moveTo>
                    <a:pt x="248221" y="0"/>
                  </a:moveTo>
                  <a:cubicBezTo>
                    <a:pt x="385305" y="0"/>
                    <a:pt x="496456" y="28524"/>
                    <a:pt x="496456" y="63729"/>
                  </a:cubicBezTo>
                  <a:cubicBezTo>
                    <a:pt x="496456" y="98933"/>
                    <a:pt x="385305" y="127470"/>
                    <a:pt x="248221" y="127470"/>
                  </a:cubicBezTo>
                  <a:cubicBezTo>
                    <a:pt x="111138" y="127470"/>
                    <a:pt x="0" y="98933"/>
                    <a:pt x="0" y="63729"/>
                  </a:cubicBezTo>
                  <a:cubicBezTo>
                    <a:pt x="0" y="28524"/>
                    <a:pt x="111138" y="0"/>
                    <a:pt x="2482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67">
              <a:extLst>
                <a:ext uri="{FF2B5EF4-FFF2-40B4-BE49-F238E27FC236}">
                  <a16:creationId xmlns:a16="http://schemas.microsoft.com/office/drawing/2014/main" id="{DBFD28D2-7994-1F63-E2E2-A1AF26F3B3E9}"/>
                </a:ext>
              </a:extLst>
            </p:cNvPr>
            <p:cNvSpPr/>
            <p:nvPr/>
          </p:nvSpPr>
          <p:spPr>
            <a:xfrm>
              <a:off x="1800136" y="833030"/>
              <a:ext cx="496456" cy="127470"/>
            </a:xfrm>
            <a:custGeom>
              <a:avLst/>
              <a:gdLst/>
              <a:ahLst/>
              <a:cxnLst/>
              <a:rect l="0" t="0" r="0" b="0"/>
              <a:pathLst>
                <a:path w="496456" h="127470">
                  <a:moveTo>
                    <a:pt x="496456" y="63729"/>
                  </a:moveTo>
                  <a:cubicBezTo>
                    <a:pt x="496456" y="98933"/>
                    <a:pt x="385305" y="127470"/>
                    <a:pt x="248221" y="127470"/>
                  </a:cubicBezTo>
                  <a:cubicBezTo>
                    <a:pt x="111138" y="127470"/>
                    <a:pt x="0" y="98933"/>
                    <a:pt x="0" y="63729"/>
                  </a:cubicBezTo>
                  <a:cubicBezTo>
                    <a:pt x="0" y="28524"/>
                    <a:pt x="111138" y="0"/>
                    <a:pt x="248221" y="0"/>
                  </a:cubicBezTo>
                  <a:cubicBezTo>
                    <a:pt x="385305" y="0"/>
                    <a:pt x="496456" y="28524"/>
                    <a:pt x="496456" y="63729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68">
              <a:extLst>
                <a:ext uri="{FF2B5EF4-FFF2-40B4-BE49-F238E27FC236}">
                  <a16:creationId xmlns:a16="http://schemas.microsoft.com/office/drawing/2014/main" id="{8CD19EAC-B86D-2E24-DDB1-600AD504DD29}"/>
                </a:ext>
              </a:extLst>
            </p:cNvPr>
            <p:cNvSpPr/>
            <p:nvPr/>
          </p:nvSpPr>
          <p:spPr>
            <a:xfrm>
              <a:off x="1800130" y="1065041"/>
              <a:ext cx="496456" cy="105105"/>
            </a:xfrm>
            <a:custGeom>
              <a:avLst/>
              <a:gdLst/>
              <a:ahLst/>
              <a:cxnLst/>
              <a:rect l="0" t="0" r="0" b="0"/>
              <a:pathLst>
                <a:path w="496456" h="105105">
                  <a:moveTo>
                    <a:pt x="0" y="0"/>
                  </a:moveTo>
                  <a:lnTo>
                    <a:pt x="496456" y="0"/>
                  </a:lnTo>
                  <a:cubicBezTo>
                    <a:pt x="243751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69">
              <a:extLst>
                <a:ext uri="{FF2B5EF4-FFF2-40B4-BE49-F238E27FC236}">
                  <a16:creationId xmlns:a16="http://schemas.microsoft.com/office/drawing/2014/main" id="{2A6AE3C9-5F7A-949C-7FA0-382C2F1BF38B}"/>
                </a:ext>
              </a:extLst>
            </p:cNvPr>
            <p:cNvSpPr/>
            <p:nvPr/>
          </p:nvSpPr>
          <p:spPr>
            <a:xfrm>
              <a:off x="1800130" y="1222818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70">
              <a:extLst>
                <a:ext uri="{FF2B5EF4-FFF2-40B4-BE49-F238E27FC236}">
                  <a16:creationId xmlns:a16="http://schemas.microsoft.com/office/drawing/2014/main" id="{97CBB0B1-F132-38BB-3E6B-315DAD860A42}"/>
                </a:ext>
              </a:extLst>
            </p:cNvPr>
            <p:cNvSpPr/>
            <p:nvPr/>
          </p:nvSpPr>
          <p:spPr>
            <a:xfrm>
              <a:off x="267134" y="1381603"/>
              <a:ext cx="890054" cy="48514"/>
            </a:xfrm>
            <a:custGeom>
              <a:avLst/>
              <a:gdLst/>
              <a:ahLst/>
              <a:cxnLst/>
              <a:rect l="0" t="0" r="0" b="0"/>
              <a:pathLst>
                <a:path w="890054" h="48514">
                  <a:moveTo>
                    <a:pt x="0" y="48514"/>
                  </a:moveTo>
                  <a:lnTo>
                    <a:pt x="445033" y="0"/>
                  </a:lnTo>
                  <a:lnTo>
                    <a:pt x="890054" y="36894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71">
              <a:extLst>
                <a:ext uri="{FF2B5EF4-FFF2-40B4-BE49-F238E27FC236}">
                  <a16:creationId xmlns:a16="http://schemas.microsoft.com/office/drawing/2014/main" id="{992352D2-00C1-00A1-2EF0-5BB46D124285}"/>
                </a:ext>
              </a:extLst>
            </p:cNvPr>
            <p:cNvSpPr/>
            <p:nvPr/>
          </p:nvSpPr>
          <p:spPr>
            <a:xfrm>
              <a:off x="267134" y="1381603"/>
              <a:ext cx="887819" cy="135293"/>
            </a:xfrm>
            <a:custGeom>
              <a:avLst/>
              <a:gdLst/>
              <a:ahLst/>
              <a:cxnLst/>
              <a:rect l="0" t="0" r="0" b="0"/>
              <a:pathLst>
                <a:path w="887819" h="135293">
                  <a:moveTo>
                    <a:pt x="445033" y="0"/>
                  </a:moveTo>
                  <a:lnTo>
                    <a:pt x="887819" y="38024"/>
                  </a:lnTo>
                  <a:lnTo>
                    <a:pt x="438315" y="135293"/>
                  </a:lnTo>
                  <a:lnTo>
                    <a:pt x="0" y="49200"/>
                  </a:lnTo>
                  <a:lnTo>
                    <a:pt x="44503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72">
              <a:extLst>
                <a:ext uri="{FF2B5EF4-FFF2-40B4-BE49-F238E27FC236}">
                  <a16:creationId xmlns:a16="http://schemas.microsoft.com/office/drawing/2014/main" id="{395DC54E-8B87-56C0-5159-EBB071201B5C}"/>
                </a:ext>
              </a:extLst>
            </p:cNvPr>
            <p:cNvSpPr/>
            <p:nvPr/>
          </p:nvSpPr>
          <p:spPr>
            <a:xfrm>
              <a:off x="267134" y="1418496"/>
              <a:ext cx="890054" cy="225869"/>
            </a:xfrm>
            <a:custGeom>
              <a:avLst/>
              <a:gdLst/>
              <a:ahLst/>
              <a:cxnLst/>
              <a:rect l="0" t="0" r="0" b="0"/>
              <a:pathLst>
                <a:path w="890054" h="225869">
                  <a:moveTo>
                    <a:pt x="890054" y="0"/>
                  </a:moveTo>
                  <a:lnTo>
                    <a:pt x="890054" y="118758"/>
                  </a:lnTo>
                  <a:lnTo>
                    <a:pt x="438315" y="225869"/>
                  </a:lnTo>
                  <a:lnTo>
                    <a:pt x="0" y="127470"/>
                  </a:lnTo>
                  <a:lnTo>
                    <a:pt x="0" y="11620"/>
                  </a:lnTo>
                  <a:lnTo>
                    <a:pt x="438315" y="96164"/>
                  </a:lnTo>
                  <a:lnTo>
                    <a:pt x="89005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73">
              <a:extLst>
                <a:ext uri="{FF2B5EF4-FFF2-40B4-BE49-F238E27FC236}">
                  <a16:creationId xmlns:a16="http://schemas.microsoft.com/office/drawing/2014/main" id="{C75915EA-8876-3E3E-7461-7AE1BF2D59F5}"/>
                </a:ext>
              </a:extLst>
            </p:cNvPr>
            <p:cNvSpPr/>
            <p:nvPr/>
          </p:nvSpPr>
          <p:spPr>
            <a:xfrm>
              <a:off x="267134" y="1418496"/>
              <a:ext cx="890054" cy="225869"/>
            </a:xfrm>
            <a:custGeom>
              <a:avLst/>
              <a:gdLst/>
              <a:ahLst/>
              <a:cxnLst/>
              <a:rect l="0" t="0" r="0" b="0"/>
              <a:pathLst>
                <a:path w="890054" h="225869">
                  <a:moveTo>
                    <a:pt x="0" y="11620"/>
                  </a:moveTo>
                  <a:lnTo>
                    <a:pt x="0" y="127470"/>
                  </a:lnTo>
                  <a:lnTo>
                    <a:pt x="438315" y="225869"/>
                  </a:lnTo>
                  <a:lnTo>
                    <a:pt x="890054" y="118758"/>
                  </a:lnTo>
                  <a:lnTo>
                    <a:pt x="890054" y="0"/>
                  </a:lnTo>
                  <a:lnTo>
                    <a:pt x="438315" y="96164"/>
                  </a:lnTo>
                  <a:lnTo>
                    <a:pt x="0" y="1162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74">
              <a:extLst>
                <a:ext uri="{FF2B5EF4-FFF2-40B4-BE49-F238E27FC236}">
                  <a16:creationId xmlns:a16="http://schemas.microsoft.com/office/drawing/2014/main" id="{2E9E0BA4-18DE-8B4C-E79E-FD942A7E8BD1}"/>
                </a:ext>
              </a:extLst>
            </p:cNvPr>
            <p:cNvSpPr/>
            <p:nvPr/>
          </p:nvSpPr>
          <p:spPr>
            <a:xfrm>
              <a:off x="705448" y="1514661"/>
              <a:ext cx="0" cy="129705"/>
            </a:xfrm>
            <a:custGeom>
              <a:avLst/>
              <a:gdLst/>
              <a:ahLst/>
              <a:cxnLst/>
              <a:rect l="0" t="0" r="0" b="0"/>
              <a:pathLst>
                <a:path h="129705">
                  <a:moveTo>
                    <a:pt x="0" y="0"/>
                  </a:moveTo>
                  <a:lnTo>
                    <a:pt x="0" y="129705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75">
              <a:extLst>
                <a:ext uri="{FF2B5EF4-FFF2-40B4-BE49-F238E27FC236}">
                  <a16:creationId xmlns:a16="http://schemas.microsoft.com/office/drawing/2014/main" id="{70A67969-5D6C-D59B-F033-3E3BE2E4E3A0}"/>
                </a:ext>
              </a:extLst>
            </p:cNvPr>
            <p:cNvSpPr/>
            <p:nvPr/>
          </p:nvSpPr>
          <p:spPr>
            <a:xfrm>
              <a:off x="460573" y="943282"/>
              <a:ext cx="496456" cy="607162"/>
            </a:xfrm>
            <a:custGeom>
              <a:avLst/>
              <a:gdLst/>
              <a:ahLst/>
              <a:cxnLst/>
              <a:rect l="0" t="0" r="0" b="0"/>
              <a:pathLst>
                <a:path w="496456" h="607162">
                  <a:moveTo>
                    <a:pt x="0" y="0"/>
                  </a:moveTo>
                  <a:lnTo>
                    <a:pt x="496456" y="0"/>
                  </a:lnTo>
                  <a:lnTo>
                    <a:pt x="496456" y="486397"/>
                  </a:lnTo>
                  <a:cubicBezTo>
                    <a:pt x="205740" y="607162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76">
              <a:extLst>
                <a:ext uri="{FF2B5EF4-FFF2-40B4-BE49-F238E27FC236}">
                  <a16:creationId xmlns:a16="http://schemas.microsoft.com/office/drawing/2014/main" id="{5CFEE3FF-E917-76A2-4943-8E766809D8AC}"/>
                </a:ext>
              </a:extLst>
            </p:cNvPr>
            <p:cNvSpPr/>
            <p:nvPr/>
          </p:nvSpPr>
          <p:spPr>
            <a:xfrm>
              <a:off x="460579" y="879554"/>
              <a:ext cx="496456" cy="127457"/>
            </a:xfrm>
            <a:custGeom>
              <a:avLst/>
              <a:gdLst/>
              <a:ahLst/>
              <a:cxnLst/>
              <a:rect l="0" t="0" r="0" b="0"/>
              <a:pathLst>
                <a:path w="496456" h="127457">
                  <a:moveTo>
                    <a:pt x="248221" y="0"/>
                  </a:moveTo>
                  <a:cubicBezTo>
                    <a:pt x="385318" y="0"/>
                    <a:pt x="496456" y="28537"/>
                    <a:pt x="496456" y="63729"/>
                  </a:cubicBezTo>
                  <a:cubicBezTo>
                    <a:pt x="496456" y="98933"/>
                    <a:pt x="385318" y="127457"/>
                    <a:pt x="248221" y="127457"/>
                  </a:cubicBezTo>
                  <a:cubicBezTo>
                    <a:pt x="111138" y="127457"/>
                    <a:pt x="0" y="98933"/>
                    <a:pt x="0" y="63729"/>
                  </a:cubicBezTo>
                  <a:cubicBezTo>
                    <a:pt x="0" y="28537"/>
                    <a:pt x="111138" y="0"/>
                    <a:pt x="24822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77">
              <a:extLst>
                <a:ext uri="{FF2B5EF4-FFF2-40B4-BE49-F238E27FC236}">
                  <a16:creationId xmlns:a16="http://schemas.microsoft.com/office/drawing/2014/main" id="{1F7EA0E1-C7A8-D844-F6FC-48691410A70E}"/>
                </a:ext>
              </a:extLst>
            </p:cNvPr>
            <p:cNvSpPr/>
            <p:nvPr/>
          </p:nvSpPr>
          <p:spPr>
            <a:xfrm>
              <a:off x="460579" y="879554"/>
              <a:ext cx="496456" cy="127457"/>
            </a:xfrm>
            <a:custGeom>
              <a:avLst/>
              <a:gdLst/>
              <a:ahLst/>
              <a:cxnLst/>
              <a:rect l="0" t="0" r="0" b="0"/>
              <a:pathLst>
                <a:path w="496456" h="127457">
                  <a:moveTo>
                    <a:pt x="496456" y="63729"/>
                  </a:moveTo>
                  <a:cubicBezTo>
                    <a:pt x="496456" y="98933"/>
                    <a:pt x="385318" y="127457"/>
                    <a:pt x="248221" y="127457"/>
                  </a:cubicBezTo>
                  <a:cubicBezTo>
                    <a:pt x="111138" y="127457"/>
                    <a:pt x="0" y="98933"/>
                    <a:pt x="0" y="63729"/>
                  </a:cubicBezTo>
                  <a:cubicBezTo>
                    <a:pt x="0" y="28537"/>
                    <a:pt x="111138" y="0"/>
                    <a:pt x="248221" y="0"/>
                  </a:cubicBezTo>
                  <a:cubicBezTo>
                    <a:pt x="385318" y="0"/>
                    <a:pt x="496456" y="28537"/>
                    <a:pt x="496456" y="63729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78">
              <a:extLst>
                <a:ext uri="{FF2B5EF4-FFF2-40B4-BE49-F238E27FC236}">
                  <a16:creationId xmlns:a16="http://schemas.microsoft.com/office/drawing/2014/main" id="{C7CEA075-0FBC-D7F5-6668-B039CA10D95C}"/>
                </a:ext>
              </a:extLst>
            </p:cNvPr>
            <p:cNvSpPr/>
            <p:nvPr/>
          </p:nvSpPr>
          <p:spPr>
            <a:xfrm>
              <a:off x="460573" y="1111565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79">
              <a:extLst>
                <a:ext uri="{FF2B5EF4-FFF2-40B4-BE49-F238E27FC236}">
                  <a16:creationId xmlns:a16="http://schemas.microsoft.com/office/drawing/2014/main" id="{D79FA536-DF13-9EB5-6FF5-6DAE96320972}"/>
                </a:ext>
              </a:extLst>
            </p:cNvPr>
            <p:cNvSpPr/>
            <p:nvPr/>
          </p:nvSpPr>
          <p:spPr>
            <a:xfrm>
              <a:off x="460573" y="1269349"/>
              <a:ext cx="496456" cy="105118"/>
            </a:xfrm>
            <a:custGeom>
              <a:avLst/>
              <a:gdLst/>
              <a:ahLst/>
              <a:cxnLst/>
              <a:rect l="0" t="0" r="0" b="0"/>
              <a:pathLst>
                <a:path w="496456" h="105118">
                  <a:moveTo>
                    <a:pt x="0" y="0"/>
                  </a:moveTo>
                  <a:lnTo>
                    <a:pt x="496456" y="0"/>
                  </a:lnTo>
                  <a:cubicBezTo>
                    <a:pt x="243751" y="105118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80">
              <a:extLst>
                <a:ext uri="{FF2B5EF4-FFF2-40B4-BE49-F238E27FC236}">
                  <a16:creationId xmlns:a16="http://schemas.microsoft.com/office/drawing/2014/main" id="{4AC7EF61-D116-2A06-3F69-032968CBCAA9}"/>
                </a:ext>
              </a:extLst>
            </p:cNvPr>
            <p:cNvSpPr/>
            <p:nvPr/>
          </p:nvSpPr>
          <p:spPr>
            <a:xfrm>
              <a:off x="1603337" y="1332966"/>
              <a:ext cx="890041" cy="48514"/>
            </a:xfrm>
            <a:custGeom>
              <a:avLst/>
              <a:gdLst/>
              <a:ahLst/>
              <a:cxnLst/>
              <a:rect l="0" t="0" r="0" b="0"/>
              <a:pathLst>
                <a:path w="890041" h="48514">
                  <a:moveTo>
                    <a:pt x="0" y="48514"/>
                  </a:moveTo>
                  <a:lnTo>
                    <a:pt x="445021" y="0"/>
                  </a:lnTo>
                  <a:lnTo>
                    <a:pt x="890041" y="36894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81">
              <a:extLst>
                <a:ext uri="{FF2B5EF4-FFF2-40B4-BE49-F238E27FC236}">
                  <a16:creationId xmlns:a16="http://schemas.microsoft.com/office/drawing/2014/main" id="{AF10E1FF-EFF2-1B71-927D-2E1688234D9D}"/>
                </a:ext>
              </a:extLst>
            </p:cNvPr>
            <p:cNvSpPr/>
            <p:nvPr/>
          </p:nvSpPr>
          <p:spPr>
            <a:xfrm>
              <a:off x="1603337" y="1332967"/>
              <a:ext cx="887806" cy="135293"/>
            </a:xfrm>
            <a:custGeom>
              <a:avLst/>
              <a:gdLst/>
              <a:ahLst/>
              <a:cxnLst/>
              <a:rect l="0" t="0" r="0" b="0"/>
              <a:pathLst>
                <a:path w="887806" h="135293">
                  <a:moveTo>
                    <a:pt x="445021" y="0"/>
                  </a:moveTo>
                  <a:lnTo>
                    <a:pt x="887806" y="38011"/>
                  </a:lnTo>
                  <a:lnTo>
                    <a:pt x="438302" y="135293"/>
                  </a:lnTo>
                  <a:lnTo>
                    <a:pt x="0" y="49200"/>
                  </a:lnTo>
                  <a:lnTo>
                    <a:pt x="44502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82">
              <a:extLst>
                <a:ext uri="{FF2B5EF4-FFF2-40B4-BE49-F238E27FC236}">
                  <a16:creationId xmlns:a16="http://schemas.microsoft.com/office/drawing/2014/main" id="{9CF53D1E-834F-173C-C313-AEDCDC71060B}"/>
                </a:ext>
              </a:extLst>
            </p:cNvPr>
            <p:cNvSpPr/>
            <p:nvPr/>
          </p:nvSpPr>
          <p:spPr>
            <a:xfrm>
              <a:off x="1603337" y="1369860"/>
              <a:ext cx="890041" cy="225869"/>
            </a:xfrm>
            <a:custGeom>
              <a:avLst/>
              <a:gdLst/>
              <a:ahLst/>
              <a:cxnLst/>
              <a:rect l="0" t="0" r="0" b="0"/>
              <a:pathLst>
                <a:path w="890041" h="225869">
                  <a:moveTo>
                    <a:pt x="890041" y="0"/>
                  </a:moveTo>
                  <a:lnTo>
                    <a:pt x="890041" y="118732"/>
                  </a:lnTo>
                  <a:lnTo>
                    <a:pt x="438302" y="225869"/>
                  </a:lnTo>
                  <a:lnTo>
                    <a:pt x="0" y="127470"/>
                  </a:lnTo>
                  <a:lnTo>
                    <a:pt x="0" y="11620"/>
                  </a:lnTo>
                  <a:lnTo>
                    <a:pt x="438302" y="96164"/>
                  </a:lnTo>
                  <a:lnTo>
                    <a:pt x="89004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E888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83">
              <a:extLst>
                <a:ext uri="{FF2B5EF4-FFF2-40B4-BE49-F238E27FC236}">
                  <a16:creationId xmlns:a16="http://schemas.microsoft.com/office/drawing/2014/main" id="{0B34085A-8729-447A-C2FF-5F826AC44B8F}"/>
                </a:ext>
              </a:extLst>
            </p:cNvPr>
            <p:cNvSpPr/>
            <p:nvPr/>
          </p:nvSpPr>
          <p:spPr>
            <a:xfrm>
              <a:off x="1603337" y="1369860"/>
              <a:ext cx="890041" cy="225869"/>
            </a:xfrm>
            <a:custGeom>
              <a:avLst/>
              <a:gdLst/>
              <a:ahLst/>
              <a:cxnLst/>
              <a:rect l="0" t="0" r="0" b="0"/>
              <a:pathLst>
                <a:path w="890041" h="225869">
                  <a:moveTo>
                    <a:pt x="0" y="11620"/>
                  </a:moveTo>
                  <a:lnTo>
                    <a:pt x="0" y="127470"/>
                  </a:lnTo>
                  <a:lnTo>
                    <a:pt x="438302" y="225869"/>
                  </a:lnTo>
                  <a:lnTo>
                    <a:pt x="890041" y="118732"/>
                  </a:lnTo>
                  <a:lnTo>
                    <a:pt x="890041" y="0"/>
                  </a:lnTo>
                  <a:lnTo>
                    <a:pt x="438302" y="96164"/>
                  </a:lnTo>
                  <a:lnTo>
                    <a:pt x="0" y="1162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84">
              <a:extLst>
                <a:ext uri="{FF2B5EF4-FFF2-40B4-BE49-F238E27FC236}">
                  <a16:creationId xmlns:a16="http://schemas.microsoft.com/office/drawing/2014/main" id="{CF4A93FA-A577-41B7-7496-2740B8DE320F}"/>
                </a:ext>
              </a:extLst>
            </p:cNvPr>
            <p:cNvSpPr/>
            <p:nvPr/>
          </p:nvSpPr>
          <p:spPr>
            <a:xfrm>
              <a:off x="2041646" y="1466027"/>
              <a:ext cx="0" cy="129705"/>
            </a:xfrm>
            <a:custGeom>
              <a:avLst/>
              <a:gdLst/>
              <a:ahLst/>
              <a:cxnLst/>
              <a:rect l="0" t="0" r="0" b="0"/>
              <a:pathLst>
                <a:path h="129705">
                  <a:moveTo>
                    <a:pt x="0" y="0"/>
                  </a:moveTo>
                  <a:lnTo>
                    <a:pt x="0" y="129705"/>
                  </a:lnTo>
                </a:path>
              </a:pathLst>
            </a:custGeom>
            <a:ln w="3975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85">
              <a:extLst>
                <a:ext uri="{FF2B5EF4-FFF2-40B4-BE49-F238E27FC236}">
                  <a16:creationId xmlns:a16="http://schemas.microsoft.com/office/drawing/2014/main" id="{8BF6683C-B891-699B-AEE4-AB71A3EF38B9}"/>
                </a:ext>
              </a:extLst>
            </p:cNvPr>
            <p:cNvSpPr/>
            <p:nvPr/>
          </p:nvSpPr>
          <p:spPr>
            <a:xfrm>
              <a:off x="1796769" y="894648"/>
              <a:ext cx="496469" cy="607149"/>
            </a:xfrm>
            <a:custGeom>
              <a:avLst/>
              <a:gdLst/>
              <a:ahLst/>
              <a:cxnLst/>
              <a:rect l="0" t="0" r="0" b="0"/>
              <a:pathLst>
                <a:path w="496469" h="607149">
                  <a:moveTo>
                    <a:pt x="0" y="0"/>
                  </a:moveTo>
                  <a:lnTo>
                    <a:pt x="496469" y="0"/>
                  </a:lnTo>
                  <a:lnTo>
                    <a:pt x="496469" y="486397"/>
                  </a:lnTo>
                  <a:cubicBezTo>
                    <a:pt x="205740" y="607149"/>
                    <a:pt x="0" y="486397"/>
                    <a:pt x="0" y="486397"/>
                  </a:cubicBezTo>
                  <a:lnTo>
                    <a:pt x="0" y="0"/>
                  </a:ln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A9996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86">
              <a:extLst>
                <a:ext uri="{FF2B5EF4-FFF2-40B4-BE49-F238E27FC236}">
                  <a16:creationId xmlns:a16="http://schemas.microsoft.com/office/drawing/2014/main" id="{0F4811C2-6A90-0FD4-D1DD-6C431950CFED}"/>
                </a:ext>
              </a:extLst>
            </p:cNvPr>
            <p:cNvSpPr/>
            <p:nvPr/>
          </p:nvSpPr>
          <p:spPr>
            <a:xfrm>
              <a:off x="1796776" y="830906"/>
              <a:ext cx="496468" cy="127470"/>
            </a:xfrm>
            <a:custGeom>
              <a:avLst/>
              <a:gdLst/>
              <a:ahLst/>
              <a:cxnLst/>
              <a:rect l="0" t="0" r="0" b="0"/>
              <a:pathLst>
                <a:path w="496468" h="127470">
                  <a:moveTo>
                    <a:pt x="248234" y="0"/>
                  </a:moveTo>
                  <a:cubicBezTo>
                    <a:pt x="385318" y="0"/>
                    <a:pt x="496468" y="28537"/>
                    <a:pt x="496468" y="63741"/>
                  </a:cubicBezTo>
                  <a:cubicBezTo>
                    <a:pt x="496468" y="98933"/>
                    <a:pt x="385318" y="127470"/>
                    <a:pt x="248234" y="127470"/>
                  </a:cubicBezTo>
                  <a:cubicBezTo>
                    <a:pt x="111138" y="127470"/>
                    <a:pt x="0" y="98933"/>
                    <a:pt x="0" y="63741"/>
                  </a:cubicBezTo>
                  <a:cubicBezTo>
                    <a:pt x="0" y="28537"/>
                    <a:pt x="111138" y="0"/>
                    <a:pt x="2482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87">
              <a:extLst>
                <a:ext uri="{FF2B5EF4-FFF2-40B4-BE49-F238E27FC236}">
                  <a16:creationId xmlns:a16="http://schemas.microsoft.com/office/drawing/2014/main" id="{7C54D791-1097-4317-3E42-84BB6B8B7433}"/>
                </a:ext>
              </a:extLst>
            </p:cNvPr>
            <p:cNvSpPr/>
            <p:nvPr/>
          </p:nvSpPr>
          <p:spPr>
            <a:xfrm>
              <a:off x="1796776" y="830906"/>
              <a:ext cx="496468" cy="127470"/>
            </a:xfrm>
            <a:custGeom>
              <a:avLst/>
              <a:gdLst/>
              <a:ahLst/>
              <a:cxnLst/>
              <a:rect l="0" t="0" r="0" b="0"/>
              <a:pathLst>
                <a:path w="496468" h="127470">
                  <a:moveTo>
                    <a:pt x="496468" y="63741"/>
                  </a:moveTo>
                  <a:cubicBezTo>
                    <a:pt x="496468" y="98933"/>
                    <a:pt x="385318" y="127470"/>
                    <a:pt x="248234" y="127470"/>
                  </a:cubicBezTo>
                  <a:cubicBezTo>
                    <a:pt x="111138" y="127470"/>
                    <a:pt x="0" y="98933"/>
                    <a:pt x="0" y="63741"/>
                  </a:cubicBezTo>
                  <a:cubicBezTo>
                    <a:pt x="0" y="28537"/>
                    <a:pt x="111138" y="0"/>
                    <a:pt x="248234" y="0"/>
                  </a:cubicBezTo>
                  <a:cubicBezTo>
                    <a:pt x="385318" y="0"/>
                    <a:pt x="496468" y="28537"/>
                    <a:pt x="496468" y="63741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88">
              <a:extLst>
                <a:ext uri="{FF2B5EF4-FFF2-40B4-BE49-F238E27FC236}">
                  <a16:creationId xmlns:a16="http://schemas.microsoft.com/office/drawing/2014/main" id="{423B82F0-F618-C139-2DFF-397D6DD4A581}"/>
                </a:ext>
              </a:extLst>
            </p:cNvPr>
            <p:cNvSpPr/>
            <p:nvPr/>
          </p:nvSpPr>
          <p:spPr>
            <a:xfrm>
              <a:off x="1796769" y="1062928"/>
              <a:ext cx="496469" cy="105105"/>
            </a:xfrm>
            <a:custGeom>
              <a:avLst/>
              <a:gdLst/>
              <a:ahLst/>
              <a:cxnLst/>
              <a:rect l="0" t="0" r="0" b="0"/>
              <a:pathLst>
                <a:path w="496469" h="105105">
                  <a:moveTo>
                    <a:pt x="0" y="0"/>
                  </a:moveTo>
                  <a:lnTo>
                    <a:pt x="496469" y="0"/>
                  </a:lnTo>
                  <a:cubicBezTo>
                    <a:pt x="243764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89">
              <a:extLst>
                <a:ext uri="{FF2B5EF4-FFF2-40B4-BE49-F238E27FC236}">
                  <a16:creationId xmlns:a16="http://schemas.microsoft.com/office/drawing/2014/main" id="{C2ABCF87-56A3-3257-FDF0-3F941255D3E4}"/>
                </a:ext>
              </a:extLst>
            </p:cNvPr>
            <p:cNvSpPr/>
            <p:nvPr/>
          </p:nvSpPr>
          <p:spPr>
            <a:xfrm>
              <a:off x="1796769" y="1220712"/>
              <a:ext cx="496469" cy="105105"/>
            </a:xfrm>
            <a:custGeom>
              <a:avLst/>
              <a:gdLst/>
              <a:ahLst/>
              <a:cxnLst/>
              <a:rect l="0" t="0" r="0" b="0"/>
              <a:pathLst>
                <a:path w="496469" h="105105">
                  <a:moveTo>
                    <a:pt x="0" y="0"/>
                  </a:moveTo>
                  <a:lnTo>
                    <a:pt x="496469" y="0"/>
                  </a:lnTo>
                  <a:cubicBezTo>
                    <a:pt x="243764" y="105105"/>
                    <a:pt x="0" y="0"/>
                    <a:pt x="0" y="0"/>
                  </a:cubicBezTo>
                  <a:close/>
                </a:path>
              </a:pathLst>
            </a:custGeom>
            <a:ln w="3975" cap="flat">
              <a:miter lim="127000"/>
            </a:ln>
          </p:spPr>
          <p:style>
            <a:lnRef idx="1">
              <a:srgbClr val="9B9A98"/>
            </a:lnRef>
            <a:fillRef idx="1">
              <a:srgbClr val="D7DED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Rectangle 90">
              <a:extLst>
                <a:ext uri="{FF2B5EF4-FFF2-40B4-BE49-F238E27FC236}">
                  <a16:creationId xmlns:a16="http://schemas.microsoft.com/office/drawing/2014/main" id="{544826FE-F109-9716-60EC-E6B3CCBD4F9A}"/>
                </a:ext>
              </a:extLst>
            </p:cNvPr>
            <p:cNvSpPr/>
            <p:nvPr/>
          </p:nvSpPr>
          <p:spPr>
            <a:xfrm>
              <a:off x="357302" y="1673230"/>
              <a:ext cx="887817" cy="24629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" name="Rectangle 91">
              <a:extLst>
                <a:ext uri="{FF2B5EF4-FFF2-40B4-BE49-F238E27FC236}">
                  <a16:creationId xmlns:a16="http://schemas.microsoft.com/office/drawing/2014/main" id="{63C562F5-8C52-9D58-9BA4-AB0E3CA7554F}"/>
                </a:ext>
              </a:extLst>
            </p:cNvPr>
            <p:cNvSpPr/>
            <p:nvPr/>
          </p:nvSpPr>
          <p:spPr>
            <a:xfrm>
              <a:off x="1402063" y="1645383"/>
              <a:ext cx="1300606" cy="2258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Metadados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Rectangle 92">
              <a:extLst>
                <a:ext uri="{FF2B5EF4-FFF2-40B4-BE49-F238E27FC236}">
                  <a16:creationId xmlns:a16="http://schemas.microsoft.com/office/drawing/2014/main" id="{94D4CEAD-C64A-8277-1515-D3D49B2B58DE}"/>
                </a:ext>
              </a:extLst>
            </p:cNvPr>
            <p:cNvSpPr/>
            <p:nvPr/>
          </p:nvSpPr>
          <p:spPr>
            <a:xfrm>
              <a:off x="693239" y="348820"/>
              <a:ext cx="1797904" cy="19160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sz="2400" kern="100" spc="-2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2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93">
              <a:extLst>
                <a:ext uri="{FF2B5EF4-FFF2-40B4-BE49-F238E27FC236}">
                  <a16:creationId xmlns:a16="http://schemas.microsoft.com/office/drawing/2014/main" id="{E246C5B4-67AA-A345-3E67-A3288457E25D}"/>
                </a:ext>
              </a:extLst>
            </p:cNvPr>
            <p:cNvSpPr/>
            <p:nvPr/>
          </p:nvSpPr>
          <p:spPr>
            <a:xfrm rot="20001351">
              <a:off x="2396323" y="822329"/>
              <a:ext cx="1151129" cy="5961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Dicionário de dados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0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Segundo o Manual de Referencia MYSQL, o dicionário de dados possui alguns benefícios: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uniforme dos dados do dicionário de dados em um único </a:t>
            </a:r>
            <a:r>
              <a:rPr lang="pt-BR" sz="2400" i="1" dirty="0" err="1"/>
              <a:t>schema</a:t>
            </a:r>
            <a:r>
              <a:rPr lang="pt-BR" sz="24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remoção de armazenamento de metadados baseados em arquivos;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transacional e seguro de dados do dicionário;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armazenamento em cache uniforme e centralizado para objetos de dicionário;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declaração de definição de dados atômicos, </a:t>
            </a:r>
            <a:r>
              <a:rPr lang="pt-BR" sz="2400" dirty="0" err="1"/>
              <a:t>denomindao</a:t>
            </a:r>
            <a:r>
              <a:rPr lang="pt-BR" sz="2400" dirty="0"/>
              <a:t> DDL atômico.</a:t>
            </a:r>
          </a:p>
        </p:txBody>
      </p:sp>
    </p:spTree>
    <p:extLst>
      <p:ext uri="{BB962C8B-B14F-4D97-AF65-F5344CB8AC3E}">
        <p14:creationId xmlns:p14="http://schemas.microsoft.com/office/powerpoint/2010/main" val="12959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Somente é possível começar a construção e um dicionário após a criação do modelo de dados.</a:t>
            </a:r>
          </a:p>
          <a:p>
            <a:r>
              <a:rPr lang="pt-BR" sz="2400" dirty="0"/>
              <a:t>A criação de um modelo de dados servirá para projetar estruturas complexas de banco de dados para usar em sistema.</a:t>
            </a:r>
          </a:p>
          <a:p>
            <a:r>
              <a:rPr lang="pt-BR" sz="2400" dirty="0"/>
              <a:t>Segundo </a:t>
            </a:r>
            <a:r>
              <a:rPr lang="pt-BR" sz="2400" dirty="0" err="1"/>
              <a:t>Heuser</a:t>
            </a:r>
            <a:r>
              <a:rPr lang="pt-BR" sz="2400" dirty="0"/>
              <a:t> o modelo de dados é a descrição dos tipos de informações que estão armazenadas em um banco de dados.</a:t>
            </a:r>
          </a:p>
          <a:p>
            <a:r>
              <a:rPr lang="pt-BR" sz="2400" dirty="0"/>
              <a:t>Por meio do modelo de dado, os usuários podem entender a organização de um banco de dados, mesmo em estruturas complexas.</a:t>
            </a:r>
          </a:p>
        </p:txBody>
      </p:sp>
    </p:spTree>
    <p:extLst>
      <p:ext uri="{BB962C8B-B14F-4D97-AF65-F5344CB8AC3E}">
        <p14:creationId xmlns:p14="http://schemas.microsoft.com/office/powerpoint/2010/main" val="360434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O QUE É UM DICIONÁRIO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os modelo de dado, temos os seguintes níveis de abstração: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conceitual;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Físico.</a:t>
            </a:r>
          </a:p>
        </p:txBody>
      </p:sp>
      <p:grpSp>
        <p:nvGrpSpPr>
          <p:cNvPr id="4" name="Group 262037">
            <a:extLst>
              <a:ext uri="{FF2B5EF4-FFF2-40B4-BE49-F238E27FC236}">
                <a16:creationId xmlns:a16="http://schemas.microsoft.com/office/drawing/2014/main" id="{F0A26908-DB4D-782B-899D-7A91AB55EC10}"/>
              </a:ext>
            </a:extLst>
          </p:cNvPr>
          <p:cNvGrpSpPr/>
          <p:nvPr/>
        </p:nvGrpSpPr>
        <p:grpSpPr>
          <a:xfrm>
            <a:off x="5684520" y="1954109"/>
            <a:ext cx="5719900" cy="4023359"/>
            <a:chOff x="0" y="0"/>
            <a:chExt cx="4071300" cy="2886862"/>
          </a:xfrm>
        </p:grpSpPr>
        <p:sp>
          <p:nvSpPr>
            <p:cNvPr id="5" name="Shape 139">
              <a:extLst>
                <a:ext uri="{FF2B5EF4-FFF2-40B4-BE49-F238E27FC236}">
                  <a16:creationId xmlns:a16="http://schemas.microsoft.com/office/drawing/2014/main" id="{AEFF0A3B-A6FB-B357-3B3E-8EABF6B22700}"/>
                </a:ext>
              </a:extLst>
            </p:cNvPr>
            <p:cNvSpPr/>
            <p:nvPr/>
          </p:nvSpPr>
          <p:spPr>
            <a:xfrm>
              <a:off x="0" y="0"/>
              <a:ext cx="4071300" cy="2886862"/>
            </a:xfrm>
            <a:custGeom>
              <a:avLst/>
              <a:gdLst/>
              <a:ahLst/>
              <a:cxnLst/>
              <a:rect l="0" t="0" r="0" b="0"/>
              <a:pathLst>
                <a:path w="3894252" h="2886862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778862"/>
                  </a:lnTo>
                  <a:cubicBezTo>
                    <a:pt x="0" y="2778862"/>
                    <a:pt x="0" y="2886862"/>
                    <a:pt x="108001" y="2886862"/>
                  </a:cubicBezTo>
                  <a:lnTo>
                    <a:pt x="3786251" y="2886862"/>
                  </a:lnTo>
                  <a:cubicBezTo>
                    <a:pt x="3786251" y="2886862"/>
                    <a:pt x="3894252" y="2886862"/>
                    <a:pt x="3894252" y="277886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140">
              <a:extLst>
                <a:ext uri="{FF2B5EF4-FFF2-40B4-BE49-F238E27FC236}">
                  <a16:creationId xmlns:a16="http://schemas.microsoft.com/office/drawing/2014/main" id="{0FC4C937-75DD-19D4-222E-3336C9697335}"/>
                </a:ext>
              </a:extLst>
            </p:cNvPr>
            <p:cNvSpPr/>
            <p:nvPr/>
          </p:nvSpPr>
          <p:spPr>
            <a:xfrm>
              <a:off x="60140" y="2676344"/>
              <a:ext cx="892726" cy="2105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141">
              <a:extLst>
                <a:ext uri="{FF2B5EF4-FFF2-40B4-BE49-F238E27FC236}">
                  <a16:creationId xmlns:a16="http://schemas.microsoft.com/office/drawing/2014/main" id="{E5A600B0-F343-84B1-CCDF-8B17D30477EF}"/>
                </a:ext>
              </a:extLst>
            </p:cNvPr>
            <p:cNvSpPr/>
            <p:nvPr/>
          </p:nvSpPr>
          <p:spPr>
            <a:xfrm>
              <a:off x="541588" y="2676344"/>
              <a:ext cx="1305694" cy="1327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Shape 142">
              <a:extLst>
                <a:ext uri="{FF2B5EF4-FFF2-40B4-BE49-F238E27FC236}">
                  <a16:creationId xmlns:a16="http://schemas.microsoft.com/office/drawing/2014/main" id="{CC025CC8-C712-2FDF-1B5A-2E8C7E1164D4}"/>
                </a:ext>
              </a:extLst>
            </p:cNvPr>
            <p:cNvSpPr/>
            <p:nvPr/>
          </p:nvSpPr>
          <p:spPr>
            <a:xfrm>
              <a:off x="133351" y="147610"/>
              <a:ext cx="1044216" cy="740203"/>
            </a:xfrm>
            <a:custGeom>
              <a:avLst/>
              <a:gdLst/>
              <a:ahLst/>
              <a:cxnLst/>
              <a:rect l="0" t="0" r="0" b="0"/>
              <a:pathLst>
                <a:path w="1044216" h="740203">
                  <a:moveTo>
                    <a:pt x="167378" y="0"/>
                  </a:moveTo>
                  <a:lnTo>
                    <a:pt x="876834" y="0"/>
                  </a:lnTo>
                  <a:lnTo>
                    <a:pt x="910534" y="3397"/>
                  </a:lnTo>
                  <a:cubicBezTo>
                    <a:pt x="986828" y="19008"/>
                    <a:pt x="1044216" y="86510"/>
                    <a:pt x="1044216" y="167420"/>
                  </a:cubicBezTo>
                  <a:lnTo>
                    <a:pt x="1044216" y="572778"/>
                  </a:lnTo>
                  <a:cubicBezTo>
                    <a:pt x="1044216" y="665247"/>
                    <a:pt x="969260" y="740203"/>
                    <a:pt x="876792" y="740203"/>
                  </a:cubicBezTo>
                  <a:lnTo>
                    <a:pt x="167420" y="740203"/>
                  </a:lnTo>
                  <a:cubicBezTo>
                    <a:pt x="86510" y="740203"/>
                    <a:pt x="19009" y="682815"/>
                    <a:pt x="3398" y="606521"/>
                  </a:cubicBezTo>
                  <a:lnTo>
                    <a:pt x="0" y="572816"/>
                  </a:lnTo>
                  <a:lnTo>
                    <a:pt x="0" y="167382"/>
                  </a:lnTo>
                  <a:lnTo>
                    <a:pt x="3398" y="133677"/>
                  </a:lnTo>
                  <a:cubicBezTo>
                    <a:pt x="16779" y="68282"/>
                    <a:pt x="68283" y="16778"/>
                    <a:pt x="133678" y="3397"/>
                  </a:cubicBezTo>
                  <a:lnTo>
                    <a:pt x="16737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143">
              <a:extLst>
                <a:ext uri="{FF2B5EF4-FFF2-40B4-BE49-F238E27FC236}">
                  <a16:creationId xmlns:a16="http://schemas.microsoft.com/office/drawing/2014/main" id="{8503003E-6D5B-2F1C-A197-A41438DCFF17}"/>
                </a:ext>
              </a:extLst>
            </p:cNvPr>
            <p:cNvSpPr/>
            <p:nvPr/>
          </p:nvSpPr>
          <p:spPr>
            <a:xfrm>
              <a:off x="1897729" y="1832970"/>
              <a:ext cx="1044232" cy="740207"/>
            </a:xfrm>
            <a:custGeom>
              <a:avLst/>
              <a:gdLst/>
              <a:ahLst/>
              <a:cxnLst/>
              <a:rect l="0" t="0" r="0" b="0"/>
              <a:pathLst>
                <a:path w="1044232" h="740207">
                  <a:moveTo>
                    <a:pt x="167437" y="0"/>
                  </a:moveTo>
                  <a:lnTo>
                    <a:pt x="876795" y="0"/>
                  </a:lnTo>
                  <a:cubicBezTo>
                    <a:pt x="969264" y="0"/>
                    <a:pt x="1044232" y="74968"/>
                    <a:pt x="1044232" y="167437"/>
                  </a:cubicBezTo>
                  <a:lnTo>
                    <a:pt x="1044232" y="572783"/>
                  </a:lnTo>
                  <a:cubicBezTo>
                    <a:pt x="1044232" y="665251"/>
                    <a:pt x="969264" y="740207"/>
                    <a:pt x="876795" y="740207"/>
                  </a:cubicBezTo>
                  <a:lnTo>
                    <a:pt x="167437" y="740207"/>
                  </a:lnTo>
                  <a:cubicBezTo>
                    <a:pt x="74956" y="740207"/>
                    <a:pt x="0" y="665251"/>
                    <a:pt x="0" y="572783"/>
                  </a:cubicBezTo>
                  <a:lnTo>
                    <a:pt x="0" y="167437"/>
                  </a:lnTo>
                  <a:cubicBezTo>
                    <a:pt x="0" y="74968"/>
                    <a:pt x="74956" y="0"/>
                    <a:pt x="16743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144">
              <a:extLst>
                <a:ext uri="{FF2B5EF4-FFF2-40B4-BE49-F238E27FC236}">
                  <a16:creationId xmlns:a16="http://schemas.microsoft.com/office/drawing/2014/main" id="{468A117D-67BE-D3B7-B3E3-49035EBAC4D5}"/>
                </a:ext>
              </a:extLst>
            </p:cNvPr>
            <p:cNvSpPr/>
            <p:nvPr/>
          </p:nvSpPr>
          <p:spPr>
            <a:xfrm>
              <a:off x="1003313" y="990293"/>
              <a:ext cx="1044219" cy="740207"/>
            </a:xfrm>
            <a:custGeom>
              <a:avLst/>
              <a:gdLst/>
              <a:ahLst/>
              <a:cxnLst/>
              <a:rect l="0" t="0" r="0" b="0"/>
              <a:pathLst>
                <a:path w="1044219" h="740207">
                  <a:moveTo>
                    <a:pt x="167424" y="0"/>
                  </a:moveTo>
                  <a:lnTo>
                    <a:pt x="876795" y="0"/>
                  </a:lnTo>
                  <a:cubicBezTo>
                    <a:pt x="969264" y="0"/>
                    <a:pt x="1044219" y="74956"/>
                    <a:pt x="1044219" y="167424"/>
                  </a:cubicBezTo>
                  <a:lnTo>
                    <a:pt x="1044219" y="572770"/>
                  </a:lnTo>
                  <a:cubicBezTo>
                    <a:pt x="1044219" y="665238"/>
                    <a:pt x="969264" y="740207"/>
                    <a:pt x="876795" y="740207"/>
                  </a:cubicBezTo>
                  <a:lnTo>
                    <a:pt x="167424" y="740207"/>
                  </a:lnTo>
                  <a:cubicBezTo>
                    <a:pt x="74955" y="740207"/>
                    <a:pt x="0" y="665238"/>
                    <a:pt x="0" y="572770"/>
                  </a:cubicBezTo>
                  <a:lnTo>
                    <a:pt x="0" y="167424"/>
                  </a:lnTo>
                  <a:cubicBezTo>
                    <a:pt x="0" y="74956"/>
                    <a:pt x="74955" y="0"/>
                    <a:pt x="167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5D95CA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 145">
              <a:extLst>
                <a:ext uri="{FF2B5EF4-FFF2-40B4-BE49-F238E27FC236}">
                  <a16:creationId xmlns:a16="http://schemas.microsoft.com/office/drawing/2014/main" id="{685FFDC1-FF22-B620-43E2-45EDA20DCB07}"/>
                </a:ext>
              </a:extLst>
            </p:cNvPr>
            <p:cNvSpPr/>
            <p:nvPr/>
          </p:nvSpPr>
          <p:spPr>
            <a:xfrm>
              <a:off x="201369" y="207062"/>
              <a:ext cx="1007554" cy="5832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conceitual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47">
              <a:extLst>
                <a:ext uri="{FF2B5EF4-FFF2-40B4-BE49-F238E27FC236}">
                  <a16:creationId xmlns:a16="http://schemas.microsoft.com/office/drawing/2014/main" id="{AC288314-280B-099A-7488-7FF997A4F7F2}"/>
                </a:ext>
              </a:extLst>
            </p:cNvPr>
            <p:cNvSpPr/>
            <p:nvPr/>
          </p:nvSpPr>
          <p:spPr>
            <a:xfrm>
              <a:off x="1079362" y="1094183"/>
              <a:ext cx="899593" cy="5429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lógico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149">
              <a:extLst>
                <a:ext uri="{FF2B5EF4-FFF2-40B4-BE49-F238E27FC236}">
                  <a16:creationId xmlns:a16="http://schemas.microsoft.com/office/drawing/2014/main" id="{4424EAE6-1256-D899-5CB9-A6876E1F6474}"/>
                </a:ext>
              </a:extLst>
            </p:cNvPr>
            <p:cNvSpPr/>
            <p:nvPr/>
          </p:nvSpPr>
          <p:spPr>
            <a:xfrm>
              <a:off x="1912398" y="1932179"/>
              <a:ext cx="1040737" cy="4503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FEFEF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Modelo físico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Shape 151">
              <a:extLst>
                <a:ext uri="{FF2B5EF4-FFF2-40B4-BE49-F238E27FC236}">
                  <a16:creationId xmlns:a16="http://schemas.microsoft.com/office/drawing/2014/main" id="{3CA722DD-F638-1C5C-BDA6-F653ACFC272A}"/>
                </a:ext>
              </a:extLst>
            </p:cNvPr>
            <p:cNvSpPr/>
            <p:nvPr/>
          </p:nvSpPr>
          <p:spPr>
            <a:xfrm>
              <a:off x="331619" y="909844"/>
              <a:ext cx="545198" cy="464909"/>
            </a:xfrm>
            <a:custGeom>
              <a:avLst/>
              <a:gdLst/>
              <a:ahLst/>
              <a:cxnLst/>
              <a:rect l="0" t="0" r="0" b="0"/>
              <a:pathLst>
                <a:path w="545198" h="464909">
                  <a:moveTo>
                    <a:pt x="0" y="0"/>
                  </a:moveTo>
                  <a:lnTo>
                    <a:pt x="0" y="464909"/>
                  </a:lnTo>
                  <a:lnTo>
                    <a:pt x="545198" y="464909"/>
                  </a:lnTo>
                </a:path>
              </a:pathLst>
            </a:custGeom>
            <a:ln w="12598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152">
              <a:extLst>
                <a:ext uri="{FF2B5EF4-FFF2-40B4-BE49-F238E27FC236}">
                  <a16:creationId xmlns:a16="http://schemas.microsoft.com/office/drawing/2014/main" id="{35B6A436-1740-1300-B8A2-C05E88816705}"/>
                </a:ext>
              </a:extLst>
            </p:cNvPr>
            <p:cNvSpPr/>
            <p:nvPr/>
          </p:nvSpPr>
          <p:spPr>
            <a:xfrm>
              <a:off x="845157" y="1314834"/>
              <a:ext cx="107709" cy="119850"/>
            </a:xfrm>
            <a:custGeom>
              <a:avLst/>
              <a:gdLst/>
              <a:ahLst/>
              <a:cxnLst/>
              <a:rect l="0" t="0" r="0" b="0"/>
              <a:pathLst>
                <a:path w="107709" h="119850">
                  <a:moveTo>
                    <a:pt x="0" y="0"/>
                  </a:moveTo>
                  <a:cubicBezTo>
                    <a:pt x="27521" y="24003"/>
                    <a:pt x="71920" y="46660"/>
                    <a:pt x="107709" y="59918"/>
                  </a:cubicBezTo>
                  <a:cubicBezTo>
                    <a:pt x="71920" y="73203"/>
                    <a:pt x="27521" y="95847"/>
                    <a:pt x="0" y="119850"/>
                  </a:cubicBezTo>
                  <a:lnTo>
                    <a:pt x="21679" y="5991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917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153">
              <a:extLst>
                <a:ext uri="{FF2B5EF4-FFF2-40B4-BE49-F238E27FC236}">
                  <a16:creationId xmlns:a16="http://schemas.microsoft.com/office/drawing/2014/main" id="{7EEEE6E4-2B4A-98CB-AE61-C95709A3E6D0}"/>
                </a:ext>
              </a:extLst>
            </p:cNvPr>
            <p:cNvSpPr/>
            <p:nvPr/>
          </p:nvSpPr>
          <p:spPr>
            <a:xfrm>
              <a:off x="1230441" y="1755791"/>
              <a:ext cx="540791" cy="447294"/>
            </a:xfrm>
            <a:custGeom>
              <a:avLst/>
              <a:gdLst/>
              <a:ahLst/>
              <a:cxnLst/>
              <a:rect l="0" t="0" r="0" b="0"/>
              <a:pathLst>
                <a:path w="540791" h="447294">
                  <a:moveTo>
                    <a:pt x="0" y="0"/>
                  </a:moveTo>
                  <a:lnTo>
                    <a:pt x="0" y="447294"/>
                  </a:lnTo>
                  <a:lnTo>
                    <a:pt x="540791" y="447294"/>
                  </a:lnTo>
                </a:path>
              </a:pathLst>
            </a:custGeom>
            <a:ln w="12598" cap="flat">
              <a:miter lim="127000"/>
            </a:ln>
          </p:spPr>
          <p:style>
            <a:lnRef idx="1">
              <a:srgbClr val="19170C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154">
              <a:extLst>
                <a:ext uri="{FF2B5EF4-FFF2-40B4-BE49-F238E27FC236}">
                  <a16:creationId xmlns:a16="http://schemas.microsoft.com/office/drawing/2014/main" id="{7F16CA44-41B1-D365-9E12-B8E9BA0F5198}"/>
                </a:ext>
              </a:extLst>
            </p:cNvPr>
            <p:cNvSpPr/>
            <p:nvPr/>
          </p:nvSpPr>
          <p:spPr>
            <a:xfrm>
              <a:off x="1739586" y="2143162"/>
              <a:ext cx="107696" cy="119850"/>
            </a:xfrm>
            <a:custGeom>
              <a:avLst/>
              <a:gdLst/>
              <a:ahLst/>
              <a:cxnLst/>
              <a:rect l="0" t="0" r="0" b="0"/>
              <a:pathLst>
                <a:path w="107696" h="119850">
                  <a:moveTo>
                    <a:pt x="0" y="0"/>
                  </a:moveTo>
                  <a:cubicBezTo>
                    <a:pt x="27508" y="24003"/>
                    <a:pt x="71907" y="46647"/>
                    <a:pt x="107696" y="59918"/>
                  </a:cubicBezTo>
                  <a:cubicBezTo>
                    <a:pt x="71907" y="73203"/>
                    <a:pt x="27508" y="95859"/>
                    <a:pt x="0" y="119850"/>
                  </a:cubicBezTo>
                  <a:lnTo>
                    <a:pt x="21666" y="5991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19170C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155">
              <a:extLst>
                <a:ext uri="{FF2B5EF4-FFF2-40B4-BE49-F238E27FC236}">
                  <a16:creationId xmlns:a16="http://schemas.microsoft.com/office/drawing/2014/main" id="{7A6E9F15-6C0A-4D01-3E62-70E3601D1BB8}"/>
                </a:ext>
              </a:extLst>
            </p:cNvPr>
            <p:cNvSpPr/>
            <p:nvPr/>
          </p:nvSpPr>
          <p:spPr>
            <a:xfrm>
              <a:off x="749221" y="397091"/>
              <a:ext cx="1980728" cy="2601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4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Visão</a:t>
              </a:r>
              <a:r>
                <a:rPr lang="pt-BR" sz="1600" kern="100" spc="-1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</a:t>
              </a:r>
              <a:r>
                <a:rPr lang="pt-BR" sz="1600" kern="1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usuário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157">
              <a:extLst>
                <a:ext uri="{FF2B5EF4-FFF2-40B4-BE49-F238E27FC236}">
                  <a16:creationId xmlns:a16="http://schemas.microsoft.com/office/drawing/2014/main" id="{C866DE8A-2F88-1E37-C696-691A8956DCB7}"/>
                </a:ext>
              </a:extLst>
            </p:cNvPr>
            <p:cNvSpPr/>
            <p:nvPr/>
          </p:nvSpPr>
          <p:spPr>
            <a:xfrm>
              <a:off x="2028580" y="990293"/>
              <a:ext cx="931313" cy="10155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5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Aspectos tecnológicos na definição das ligações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161">
              <a:extLst>
                <a:ext uri="{FF2B5EF4-FFF2-40B4-BE49-F238E27FC236}">
                  <a16:creationId xmlns:a16="http://schemas.microsoft.com/office/drawing/2014/main" id="{B3F147B3-C731-E936-0ECF-ABDCCBA363F4}"/>
                </a:ext>
              </a:extLst>
            </p:cNvPr>
            <p:cNvSpPr/>
            <p:nvPr/>
          </p:nvSpPr>
          <p:spPr>
            <a:xfrm>
              <a:off x="2753740" y="2113759"/>
              <a:ext cx="1317560" cy="4503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•</a:t>
              </a:r>
              <a:r>
                <a:rPr lang="pt-BR" sz="1600" kern="100" spc="-5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Características físicas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modelagem conceitual é usada como representação de alto nível e considera o ponto de vista do criador dos dados: o usuário.</a:t>
            </a:r>
          </a:p>
          <a:p>
            <a:r>
              <a:rPr lang="pt-BR" sz="2400" dirty="0"/>
              <a:t>No modelo conceitual, usamos as entidades (e seus atributos) e relacionamentos para criar a representação dos conjuntos de elementos e relacionamentos.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1203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7D885-2CFF-0374-6BBC-36D976B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sz="2400" dirty="0"/>
              <a:t>MODELAGEM CONCEITUAL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F46EA-3ED7-32A5-37B9-29B41770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Veja o seguinte exemplo.</a:t>
            </a:r>
          </a:p>
          <a:p>
            <a:r>
              <a:rPr lang="pt-BR" sz="2400" dirty="0"/>
              <a:t>O João tem uma loja de calçados, e ele deseja anotar algumas informações sobre: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seus clientes: CPF, nome, </a:t>
            </a:r>
            <a:r>
              <a:rPr lang="pt-BR" sz="2400" i="1" dirty="0"/>
              <a:t>e-mail</a:t>
            </a:r>
            <a:r>
              <a:rPr lang="pt-BR" sz="2400" dirty="0"/>
              <a:t> e telefone;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seus produtos: código, descrição, valor unitário e estoque;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suas vendas: Data, número da nota fiscal.</a:t>
            </a:r>
          </a:p>
          <a:p>
            <a:r>
              <a:rPr lang="pt-BR" sz="2400" dirty="0"/>
              <a:t>Algo que precisamos lembrar é que o cliente poderá comprar mais de um produto, e o produto pode ser comprado por vários clientes.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38591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344</TotalTime>
  <Words>1803</Words>
  <Application>Microsoft Office PowerPoint</Application>
  <PresentationFormat>Widescreen</PresentationFormat>
  <Paragraphs>297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Times New Roman</vt:lpstr>
      <vt:lpstr>Wingdings</vt:lpstr>
      <vt:lpstr>Retrospectiva</vt:lpstr>
      <vt:lpstr>Dicionário de Dados</vt:lpstr>
      <vt:lpstr>Dicionário de dados INTRODUÇÃO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O QUE É UM DICIONÁRIO DE DADOS?</vt:lpstr>
      <vt:lpstr>Dicionário de dados MODELAGEM CONCEITUAL</vt:lpstr>
      <vt:lpstr>Dicionário de dados MODELAGEM CONCEITUAL</vt:lpstr>
      <vt:lpstr>Dicionário de dados MODELAGEM CONCEITUAL</vt:lpstr>
      <vt:lpstr>Dicionário de dados MODELAGEM LÓGICA</vt:lpstr>
      <vt:lpstr>Dicionário de dados MODELAGEM LÓGICA</vt:lpstr>
      <vt:lpstr>Dicionário de dados MODELAGEM FÍSICA</vt:lpstr>
      <vt:lpstr>Dicionário de dados MODELAGEM FÍSICA</vt:lpstr>
      <vt:lpstr>Dicionário de dados MODELAGEM FÍSICA</vt:lpstr>
      <vt:lpstr>Dicionário de dados MODELAGEM FÍSICA</vt:lpstr>
      <vt:lpstr>Dicionário de dados MODELAGEM FÍSICA</vt:lpstr>
      <vt:lpstr>Dicionário de dados MODELAGEM FÍSICA</vt:lpstr>
      <vt:lpstr>Dicionário de dados MODELAGEM FÍSICA</vt:lpstr>
      <vt:lpstr>Dicionário de dados MODELAGEM FÍSICA -  GESTÃO DO BANCO DE DADOS</vt:lpstr>
      <vt:lpstr>Dicionário de dados MODELAGEM FÍSICA -  USUÁRIO DO BANCO DE DADOS</vt:lpstr>
      <vt:lpstr>Dicionário de dados FUNCIONALIDADE DO DICIONÁRIO DE DADOS</vt:lpstr>
      <vt:lpstr>Dicionário de dados ESTRUTURA DO DICIONÁRIO DE DADOS</vt:lpstr>
      <vt:lpstr>Dicionário de dados ESTRUTURA DO DICIONÁRIO DE DADOS</vt:lpstr>
      <vt:lpstr>Dicionário de dados ESTRUTURA DO DICIONÁRIO DE DADOS</vt:lpstr>
      <vt:lpstr>Dicionário de dados ESTRUTURA DO DICIONÁRIO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Dicionário de Dados</dc:title>
  <dc:creator>Lucas Amaro</dc:creator>
  <cp:lastModifiedBy>Lucas Amaro</cp:lastModifiedBy>
  <cp:revision>3</cp:revision>
  <dcterms:created xsi:type="dcterms:W3CDTF">2024-04-09T01:45:16Z</dcterms:created>
  <dcterms:modified xsi:type="dcterms:W3CDTF">2024-04-11T17:20:04Z</dcterms:modified>
</cp:coreProperties>
</file>