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32" autoAdjust="0"/>
    <p:restoredTop sz="94660"/>
  </p:normalViewPr>
  <p:slideViewPr>
    <p:cSldViewPr snapToGrid="0">
      <p:cViewPr varScale="1">
        <p:scale>
          <a:sx n="49" d="100"/>
          <a:sy n="49" d="100"/>
        </p:scale>
        <p:origin x="72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40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4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8354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311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2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4380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092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627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788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293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111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FDA614-19F8-4983-8C2D-0D2253F9FF8F}" type="datetimeFigureOut">
              <a:rPr lang="pt-BR" smtClean="0"/>
              <a:t>04/04/2024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7435F6-39FA-4AEB-A8E6-B3728061D80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424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CBD12-3A4D-F1A7-7481-6E98B4AAB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sz="7200" dirty="0"/>
              <a:t>Redes de sensores sem fio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2DA08F1-4AFC-8072-004B-743706261A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Explicar a arquitetura, a classificação e o nó sensor.</a:t>
            </a:r>
          </a:p>
          <a:p>
            <a:r>
              <a:rPr lang="pt-BR" dirty="0"/>
              <a:t>Identificar as aplicações de redes de sensores sem fio.</a:t>
            </a:r>
          </a:p>
          <a:p>
            <a:r>
              <a:rPr lang="pt-BR" dirty="0"/>
              <a:t>Descrever os algoritmos de roteamento em redes de sensores sem fio.</a:t>
            </a:r>
          </a:p>
        </p:txBody>
      </p:sp>
    </p:spTree>
    <p:extLst>
      <p:ext uri="{BB962C8B-B14F-4D97-AF65-F5344CB8AC3E}">
        <p14:creationId xmlns:p14="http://schemas.microsoft.com/office/powerpoint/2010/main" val="246719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571642"/>
            <a:ext cx="10058400" cy="1714716"/>
          </a:xfrm>
        </p:spPr>
        <p:txBody>
          <a:bodyPr>
            <a:normAutofit/>
          </a:bodyPr>
          <a:lstStyle/>
          <a:p>
            <a:r>
              <a:rPr lang="pt-BR" sz="2400" dirty="0"/>
              <a:t>O monitoramento de consumo energético, movimentação e distribuição de tarefas nos nós são realizados por planos de potencia, tarefas e mobilidade.</a:t>
            </a:r>
          </a:p>
          <a:p>
            <a:r>
              <a:rPr lang="pt-BR" sz="2400" dirty="0"/>
              <a:t>Isso ocorrendo nas diferentes camadas das RSSF, chamadas de funções interníveis (</a:t>
            </a:r>
            <a:r>
              <a:rPr lang="pt-BR" sz="2400" i="1" dirty="0" err="1"/>
              <a:t>cross-layer</a:t>
            </a:r>
            <a:r>
              <a:rPr lang="pt-BR" sz="2400" i="1" dirty="0"/>
              <a:t> </a:t>
            </a:r>
            <a:r>
              <a:rPr lang="pt-BR" sz="2400" i="1" dirty="0" err="1"/>
              <a:t>functions</a:t>
            </a:r>
            <a:r>
              <a:rPr lang="pt-BR" sz="2400" dirty="0"/>
              <a:t>).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60435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10058400" cy="4023360"/>
          </a:xfrm>
        </p:spPr>
        <p:txBody>
          <a:bodyPr>
            <a:normAutofit/>
          </a:bodyPr>
          <a:lstStyle/>
          <a:p>
            <a:r>
              <a:rPr lang="pt-BR" sz="2400" dirty="0"/>
              <a:t>Os planos de gerenciamento de energia é responsável pela maneira como os nós sensores utilizam energia.</a:t>
            </a:r>
          </a:p>
          <a:p>
            <a:r>
              <a:rPr lang="pt-BR" sz="2400" dirty="0"/>
              <a:t>O plano de gerenciamento de mobilidade tem o objetivo de detectar e registrar os movimentos dos nós sensores, para manter rotas que retornam ao usuário.</a:t>
            </a:r>
          </a:p>
          <a:p>
            <a:r>
              <a:rPr lang="pt-BR" sz="2400" dirty="0"/>
              <a:t>O plano de gerenciamento de tarefas equilibra as tarefas de sensoriamento. Alguns nós podem fazer quantidades diferentes de tarefas que outros, dependendo do nível de energia.</a:t>
            </a:r>
          </a:p>
          <a:p>
            <a:r>
              <a:rPr lang="pt-BR" sz="2400" dirty="0"/>
              <a:t>Esses planos de gerenciamento possibilitam o trabalho em equipe dos nós sensores, e promove eficiência energética e roteamento de dados em rede.</a:t>
            </a:r>
          </a:p>
        </p:txBody>
      </p:sp>
    </p:spTree>
    <p:extLst>
      <p:ext uri="{BB962C8B-B14F-4D97-AF65-F5344CB8AC3E}">
        <p14:creationId xmlns:p14="http://schemas.microsoft.com/office/powerpoint/2010/main" val="392803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CLASSIFICAÇÃO DAS RSSF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3022290"/>
            <a:ext cx="10058400" cy="1450758"/>
          </a:xfrm>
        </p:spPr>
        <p:txBody>
          <a:bodyPr>
            <a:normAutofit lnSpcReduction="10000"/>
          </a:bodyPr>
          <a:lstStyle/>
          <a:p>
            <a:r>
              <a:rPr lang="pt-BR" sz="2400" dirty="0"/>
              <a:t>As duas classificações que veremos aqui está baseada no artigo de </a:t>
            </a:r>
            <a:r>
              <a:rPr lang="pt-BR" sz="2400" i="1" dirty="0" err="1"/>
              <a:t>Akyildiz</a:t>
            </a:r>
            <a:r>
              <a:rPr lang="pt-BR" sz="2400" dirty="0"/>
              <a:t> e </a:t>
            </a:r>
            <a:r>
              <a:rPr lang="pt-BR" sz="2400" i="1" dirty="0" err="1"/>
              <a:t>Vuran</a:t>
            </a:r>
            <a:r>
              <a:rPr lang="pt-BR" sz="24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Redes de sensores sem fio </a:t>
            </a:r>
            <a:r>
              <a:rPr lang="pt-BR" sz="2200" i="1" dirty="0"/>
              <a:t>ad hoc</a:t>
            </a:r>
            <a:r>
              <a:rPr lang="pt-BR" sz="2200" dirty="0"/>
              <a:t> (RSSFA)</a:t>
            </a:r>
            <a:r>
              <a:rPr lang="pt-BR" sz="2200" i="1" dirty="0"/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i="1" dirty="0"/>
              <a:t> </a:t>
            </a:r>
            <a:r>
              <a:rPr lang="pt-BR" sz="2200" dirty="0"/>
              <a:t>Redes de sensores sem fio </a:t>
            </a:r>
            <a:r>
              <a:rPr lang="pt-BR" sz="2200" i="1" dirty="0" err="1"/>
              <a:t>mesh</a:t>
            </a:r>
            <a:r>
              <a:rPr lang="pt-BR" sz="2200" i="1" dirty="0"/>
              <a:t> </a:t>
            </a:r>
            <a:r>
              <a:rPr lang="pt-BR" sz="2200" dirty="0"/>
              <a:t>(RSSAM)</a:t>
            </a:r>
            <a:r>
              <a:rPr lang="pt-BR" sz="2200" i="1" dirty="0"/>
              <a:t>.</a:t>
            </a:r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33941777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CLASSIFICAÇÃO DAS RSSF – AD HOC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10058400" cy="4628150"/>
          </a:xfrm>
        </p:spPr>
        <p:txBody>
          <a:bodyPr>
            <a:normAutofit/>
          </a:bodyPr>
          <a:lstStyle/>
          <a:p>
            <a:r>
              <a:rPr lang="pt-BR" sz="2400" dirty="0"/>
              <a:t>São formados por um conjunto de nós sensores fixos distribuídos, onde esses nós se comunicam com um nó de controle (</a:t>
            </a:r>
            <a:r>
              <a:rPr lang="pt-BR" sz="2400" i="1" dirty="0"/>
              <a:t>data </a:t>
            </a:r>
            <a:r>
              <a:rPr lang="pt-BR" sz="2400" i="1" dirty="0" err="1"/>
              <a:t>sink</a:t>
            </a:r>
            <a:r>
              <a:rPr lang="pt-BR" sz="2400" dirty="0"/>
              <a:t>) e </a:t>
            </a:r>
            <a:r>
              <a:rPr lang="pt-BR" sz="2400" dirty="0" err="1"/>
              <a:t>recece</a:t>
            </a:r>
            <a:r>
              <a:rPr lang="pt-BR" sz="2400" dirty="0"/>
              <a:t> e repassa dados para um gerenciador de aplicação.</a:t>
            </a:r>
          </a:p>
          <a:p>
            <a:r>
              <a:rPr lang="pt-BR" sz="2400" dirty="0"/>
              <a:t>As RSSFA não precisam de roteadores específicos que formam uma infra estrutura de comunicação. Logo, as RSSFA não são infra estruturados. Os sensores devem ser cooperativos entre si, e cada nó deve receber e repassar os dados para seus vizinhos.</a:t>
            </a:r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11342943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CLASSIFICAÇÃO DAS RSSF – AD HOC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5314545" cy="4628150"/>
          </a:xfrm>
        </p:spPr>
        <p:txBody>
          <a:bodyPr>
            <a:normAutofit/>
          </a:bodyPr>
          <a:lstStyle/>
          <a:p>
            <a:r>
              <a:rPr lang="pt-BR" sz="2400" dirty="0"/>
              <a:t>Os objetivos das RSSFA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Monitoramento;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Rastreio;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Medição de objetivo ou condições ambientais como pressão, temperatura, som e imagem;</a:t>
            </a:r>
          </a:p>
          <a:p>
            <a:r>
              <a:rPr lang="pt-BR" sz="2200" dirty="0"/>
              <a:t>Na figura temos uma RSSFA fixa e não infra estruturada. Nela há uma conexão do nó A que passa pelo nó B e C, chegando até o nó de controle.</a:t>
            </a:r>
          </a:p>
          <a:p>
            <a:r>
              <a:rPr lang="pt-BR" sz="2200" dirty="0"/>
              <a:t>Após a chegara no nó de controle, o dado será direcionado para um roteador IP que enviará o dado para um gerenciador de aplicação.</a:t>
            </a:r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</p:txBody>
      </p:sp>
      <p:pic>
        <p:nvPicPr>
          <p:cNvPr id="3" name="Picture 360">
            <a:extLst>
              <a:ext uri="{FF2B5EF4-FFF2-40B4-BE49-F238E27FC236}">
                <a16:creationId xmlns:a16="http://schemas.microsoft.com/office/drawing/2014/main" id="{AF66FE2C-EE69-D755-B8EA-3984B2A3185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1345" y="2527597"/>
            <a:ext cx="5642042" cy="261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05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CLASSIFICAÇÃO DAS RSSF – MESH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10058400" cy="4628150"/>
          </a:xfrm>
        </p:spPr>
        <p:txBody>
          <a:bodyPr>
            <a:normAutofit/>
          </a:bodyPr>
          <a:lstStyle/>
          <a:p>
            <a:r>
              <a:rPr lang="pt-BR" sz="2400" dirty="0"/>
              <a:t>Embora os sensores são distribuídos aleatoriamente, esse tipo </a:t>
            </a:r>
            <a:r>
              <a:rPr lang="pt-BR" sz="2400" dirty="0" err="1"/>
              <a:t>tipo</a:t>
            </a:r>
            <a:r>
              <a:rPr lang="pt-BR" sz="2400" dirty="0"/>
              <a:t> de rede se dispõe de uma infraestrutura de comunicação que se </a:t>
            </a:r>
            <a:r>
              <a:rPr lang="pt-BR" sz="2400" dirty="0" err="1"/>
              <a:t>baseira</a:t>
            </a:r>
            <a:r>
              <a:rPr lang="pt-BR" sz="2400" dirty="0"/>
              <a:t> em um </a:t>
            </a:r>
            <a:r>
              <a:rPr lang="pt-BR" sz="2400" i="1" dirty="0" err="1"/>
              <a:t>backbone</a:t>
            </a:r>
            <a:r>
              <a:rPr lang="pt-BR" sz="2400" i="1" dirty="0"/>
              <a:t> </a:t>
            </a:r>
            <a:r>
              <a:rPr lang="pt-BR" sz="2400" dirty="0"/>
              <a:t>do tipo </a:t>
            </a:r>
            <a:r>
              <a:rPr lang="pt-BR" sz="2400" i="1" dirty="0" err="1"/>
              <a:t>mesh</a:t>
            </a:r>
            <a:r>
              <a:rPr lang="pt-BR" sz="2400" dirty="0"/>
              <a:t>, composta por roteadores onde os sensores se conectam.</a:t>
            </a:r>
          </a:p>
          <a:p>
            <a:r>
              <a:rPr lang="pt-BR" sz="2400" dirty="0"/>
              <a:t>Então, podemos definir as RSSFA </a:t>
            </a:r>
            <a:r>
              <a:rPr lang="pt-BR" sz="2400" dirty="0" err="1"/>
              <a:t>comoredes</a:t>
            </a:r>
            <a:r>
              <a:rPr lang="pt-BR" sz="2400" dirty="0"/>
              <a:t> de sensores infra estruturada.</a:t>
            </a:r>
          </a:p>
          <a:p>
            <a:endParaRPr lang="pt-BR" sz="2400" dirty="0"/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</p:txBody>
      </p:sp>
    </p:spTree>
    <p:extLst>
      <p:ext uri="{BB962C8B-B14F-4D97-AF65-F5344CB8AC3E}">
        <p14:creationId xmlns:p14="http://schemas.microsoft.com/office/powerpoint/2010/main" val="335904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CLASSIFICAÇÃO DAS RSSF – MESH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3797030" cy="4628150"/>
          </a:xfrm>
        </p:spPr>
        <p:txBody>
          <a:bodyPr>
            <a:normAutofit/>
          </a:bodyPr>
          <a:lstStyle/>
          <a:p>
            <a:r>
              <a:rPr lang="pt-BR" sz="2400" dirty="0"/>
              <a:t>Na figura, observamos a arquitetura de uma RSSFM composta por sensores sem fio que formam um conjunto (</a:t>
            </a:r>
            <a:r>
              <a:rPr lang="pt-BR" sz="2400" i="1" dirty="0"/>
              <a:t>clusters</a:t>
            </a:r>
            <a:r>
              <a:rPr lang="pt-BR" sz="2400" dirty="0"/>
              <a:t>). </a:t>
            </a:r>
          </a:p>
          <a:p>
            <a:r>
              <a:rPr lang="pt-BR" sz="2400" dirty="0"/>
              <a:t>Eles se conectam a roteadores de </a:t>
            </a:r>
            <a:r>
              <a:rPr lang="pt-BR" sz="2400" i="1" dirty="0" err="1"/>
              <a:t>backbone</a:t>
            </a:r>
            <a:r>
              <a:rPr lang="pt-BR" sz="2400" dirty="0"/>
              <a:t> que se conectam entre si, fazendo um suporte de comunicação do tipo </a:t>
            </a:r>
            <a:r>
              <a:rPr lang="pt-BR" sz="2400" i="1" dirty="0" err="1"/>
              <a:t>mesh</a:t>
            </a:r>
            <a:r>
              <a:rPr lang="pt-BR" sz="2400" dirty="0"/>
              <a:t>. </a:t>
            </a:r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</p:txBody>
      </p:sp>
      <p:pic>
        <p:nvPicPr>
          <p:cNvPr id="3" name="Picture 416">
            <a:extLst>
              <a:ext uri="{FF2B5EF4-FFF2-40B4-BE49-F238E27FC236}">
                <a16:creationId xmlns:a16="http://schemas.microsoft.com/office/drawing/2014/main" id="{DB9C1090-C242-BF90-8A95-F6E0CEA259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0847" y="1975823"/>
            <a:ext cx="6261370" cy="410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258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NÓ SENSOR INTELIGENTE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714284"/>
            <a:ext cx="5236724" cy="4628150"/>
          </a:xfrm>
        </p:spPr>
        <p:txBody>
          <a:bodyPr>
            <a:normAutofit/>
          </a:bodyPr>
          <a:lstStyle/>
          <a:p>
            <a:r>
              <a:rPr lang="pt-BR" sz="2400" dirty="0"/>
              <a:t>Os sensores inteligentes são pequenos dispositivos que são: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cada vez mais inteligentes,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baratos,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menores.</a:t>
            </a:r>
          </a:p>
          <a:p>
            <a:r>
              <a:rPr lang="pt-BR" sz="2400" dirty="0"/>
              <a:t>Na figura conseguimos ver os componentes básicos de um nó sensor inteligente: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unidade de sensoriamento,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unidade de processamento,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unidade de energia,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unidade de transmissão e recepção.</a:t>
            </a:r>
          </a:p>
          <a:p>
            <a:endParaRPr lang="pt-BR" sz="2200" i="1" dirty="0"/>
          </a:p>
          <a:p>
            <a:endParaRPr lang="pt-BR" sz="2200" i="1" dirty="0"/>
          </a:p>
          <a:p>
            <a:endParaRPr lang="pt-BR" sz="2200" i="1" dirty="0"/>
          </a:p>
        </p:txBody>
      </p:sp>
      <p:pic>
        <p:nvPicPr>
          <p:cNvPr id="4" name="Picture 506">
            <a:extLst>
              <a:ext uri="{FF2B5EF4-FFF2-40B4-BE49-F238E27FC236}">
                <a16:creationId xmlns:a16="http://schemas.microsoft.com/office/drawing/2014/main" id="{8559F3A7-3526-72D2-2F8D-D09F1527B1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5583676" cy="281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410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NÓ SENSOR INTELIGENTE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14284"/>
            <a:ext cx="10217285" cy="4628150"/>
          </a:xfrm>
        </p:spPr>
        <p:txBody>
          <a:bodyPr>
            <a:normAutofit/>
          </a:bodyPr>
          <a:lstStyle/>
          <a:p>
            <a:r>
              <a:rPr lang="pt-BR" sz="2400" dirty="0"/>
              <a:t>A unidade de sensoriamento é composta por: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400" dirty="0"/>
              <a:t> </a:t>
            </a:r>
            <a:r>
              <a:rPr lang="pt-BR" sz="2000" dirty="0"/>
              <a:t>Transdutores: que são responsáveis pela captação do fenômeno observador e pela transformação destes sinais em analógico.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000" dirty="0"/>
              <a:t> Conversores A/D: que convertem os dados originados dos transdutores em sinais digitais para utilizá-los na unidade de processamento.</a:t>
            </a:r>
          </a:p>
          <a:p>
            <a:r>
              <a:rPr lang="pt-BR" sz="2400" dirty="0"/>
              <a:t>A unidade de processamento é formada por um processador e uma pequena unidade de armazenamento. Essa unidade é responsável pelos procedimentos para promover a colaboração entre os sensores para realizar as suas tarefas.</a:t>
            </a:r>
          </a:p>
          <a:p>
            <a:r>
              <a:rPr lang="pt-BR" sz="2400" dirty="0"/>
              <a:t>A unidade de energia  deve fornecer a energia necessária para o funcionamento do sensor inteligente.</a:t>
            </a:r>
          </a:p>
          <a:p>
            <a:r>
              <a:rPr lang="pt-BR" sz="2400" dirty="0"/>
              <a:t>A unidade de transmissão e recepção se comunica com o nó sensor da camada física de rede.</a:t>
            </a:r>
          </a:p>
          <a:p>
            <a:endParaRPr lang="pt-BR" sz="2400" i="1" dirty="0"/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885702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NÓ SENSOR INTELIGENTE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14284"/>
            <a:ext cx="10217285" cy="4628150"/>
          </a:xfrm>
        </p:spPr>
        <p:txBody>
          <a:bodyPr>
            <a:normAutofit/>
          </a:bodyPr>
          <a:lstStyle/>
          <a:p>
            <a:r>
              <a:rPr lang="pt-BR" sz="2400" dirty="0"/>
              <a:t>A finalidade de um nó sensor inteligente é fazer coletas de dados a partir dos transdutores, que captam fenômenos físicos, processam dados e repassam aos demais nós vizinhos, para que esses dados cheguem ao nó de controle.</a:t>
            </a:r>
          </a:p>
          <a:p>
            <a:r>
              <a:rPr lang="pt-BR" sz="2400" dirty="0"/>
              <a:t>Eles tem a capacidade de medir, observar e detectar fenômenos: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Temperatura,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Luminosidade,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Pressão,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Movimento,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Padrão visual.</a:t>
            </a:r>
          </a:p>
          <a:p>
            <a:endParaRPr lang="pt-BR" sz="2400" i="1" dirty="0"/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516305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446C-796E-CB68-076E-012DE7C5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Nos últimos anos, vários sensores inteligentes foram criados e usados em diversas áreas: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Microprocessadores;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Materiais de sensoriamento;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Microssistemas eletromecânicos;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Comunicação sem fio.</a:t>
            </a:r>
          </a:p>
        </p:txBody>
      </p:sp>
    </p:spTree>
    <p:extLst>
      <p:ext uri="{BB962C8B-B14F-4D97-AF65-F5344CB8AC3E}">
        <p14:creationId xmlns:p14="http://schemas.microsoft.com/office/powerpoint/2010/main" val="457634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Exercícios</a:t>
            </a:r>
            <a:endParaRPr lang="pt-BR" sz="2400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1714284"/>
            <a:ext cx="10217285" cy="4628150"/>
          </a:xfrm>
        </p:spPr>
        <p:txBody>
          <a:bodyPr>
            <a:normAutofit/>
          </a:bodyPr>
          <a:lstStyle/>
          <a:p>
            <a:r>
              <a:rPr lang="pt-BR" sz="2400" dirty="0"/>
              <a:t>Será compartilhado os exercícios no WhatsApp.</a:t>
            </a:r>
          </a:p>
          <a:p>
            <a:r>
              <a:rPr lang="pt-BR" sz="2400" dirty="0"/>
              <a:t>As perguntas serão baseadas nas páginas da apostila 4 que vai da página 8 até </a:t>
            </a:r>
            <a:r>
              <a:rPr lang="pt-BR" sz="2400"/>
              <a:t>a página 11.</a:t>
            </a:r>
            <a:endParaRPr lang="pt-BR" sz="2200" dirty="0"/>
          </a:p>
          <a:p>
            <a:endParaRPr lang="pt-BR" sz="2400" i="1" dirty="0"/>
          </a:p>
          <a:p>
            <a:endParaRPr lang="pt-BR" sz="2400" i="1" dirty="0"/>
          </a:p>
        </p:txBody>
      </p:sp>
    </p:spTree>
    <p:extLst>
      <p:ext uri="{BB962C8B-B14F-4D97-AF65-F5344CB8AC3E}">
        <p14:creationId xmlns:p14="http://schemas.microsoft.com/office/powerpoint/2010/main" val="3689123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446C-796E-CB68-076E-012DE7C5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As redes de sensores sem fio são diferentes das redes convencionais, e tem algumas vantagens: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Apresentam uma grande quantidade de </a:t>
            </a:r>
            <a:r>
              <a:rPr lang="pt-BR" sz="2200" u="sng" dirty="0"/>
              <a:t>nós</a:t>
            </a:r>
            <a:r>
              <a:rPr lang="pt-BR" sz="2200" dirty="0"/>
              <a:t> distribuídos,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Mantem restrições do uso de energia,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Precisam dispor de mecanismos de adaptação e auto configuração para corrigir falhas de comunicação e perda de </a:t>
            </a:r>
            <a:r>
              <a:rPr lang="pt-BR" sz="2200" u="sng" dirty="0"/>
              <a:t>nós</a:t>
            </a:r>
            <a:r>
              <a:rPr lang="pt-BR" sz="2200" dirty="0"/>
              <a:t>.</a:t>
            </a:r>
          </a:p>
          <a:p>
            <a:r>
              <a:rPr lang="pt-BR" sz="2400" dirty="0"/>
              <a:t>Hoje vamos identificar: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 arquitetura e a classificação das RSSF,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Os componentes do nó sensor inteligente,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Aplicações desse tipo de rede e seus algoritmos de roteamento.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0568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r>
              <a:rPr lang="pt-BR" dirty="0"/>
              <a:t>Arquitetura, classificação e nó sensor de RSSF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446C-796E-CB68-076E-012DE7C56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Uma das principais finalidades das RSSF é receber informações distribuídas sobre parâmetros físicos em tempo real.</a:t>
            </a:r>
          </a:p>
          <a:p>
            <a:r>
              <a:rPr lang="pt-BR" sz="2400" dirty="0"/>
              <a:t>Uma rede de sensores sem fio é um conjunto de pequenos que geram ou repassam dados, operando  com o objetivo de controlar um ou mais parâmetros físicos observados em determinada área.</a:t>
            </a:r>
          </a:p>
          <a:p>
            <a:r>
              <a:rPr lang="pt-BR" sz="2400" dirty="0"/>
              <a:t>Os dados obtidos pelos parâmetros são enviados para um sistema de supervisão e controle centralizado; por meio dessas aplicações os usuários podem observar e interpretar essas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2095797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446C-796E-CB68-076E-012DE7C5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422644"/>
            <a:ext cx="10058400" cy="2012711"/>
          </a:xfrm>
        </p:spPr>
        <p:txBody>
          <a:bodyPr>
            <a:normAutofit/>
          </a:bodyPr>
          <a:lstStyle/>
          <a:p>
            <a:r>
              <a:rPr lang="pt-BR" sz="2400" dirty="0"/>
              <a:t>A arquitetura de uma RSSF apresenta os seguintes componentes básicos: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campo de sensoriamento;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u="sng" dirty="0"/>
              <a:t>nós</a:t>
            </a:r>
            <a:r>
              <a:rPr lang="pt-BR" sz="2200" dirty="0"/>
              <a:t> sensores sem fio;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</a:t>
            </a:r>
            <a:r>
              <a:rPr lang="pt-BR" sz="2200" u="sng" dirty="0"/>
              <a:t>nós</a:t>
            </a:r>
            <a:r>
              <a:rPr lang="pt-BR" sz="2200" dirty="0"/>
              <a:t> de controle (</a:t>
            </a:r>
            <a:r>
              <a:rPr lang="pt-BR" sz="2200" i="1" dirty="0"/>
              <a:t>data </a:t>
            </a:r>
            <a:r>
              <a:rPr lang="pt-BR" sz="2200" i="1" dirty="0" err="1"/>
              <a:t>sink</a:t>
            </a:r>
            <a:r>
              <a:rPr lang="pt-BR" sz="2200" dirty="0"/>
              <a:t>);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gerenciadores de aplicações.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77445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446C-796E-CB68-076E-012DE7C5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4369243" cy="4382192"/>
          </a:xfrm>
        </p:spPr>
        <p:txBody>
          <a:bodyPr>
            <a:normAutofit/>
          </a:bodyPr>
          <a:lstStyle/>
          <a:p>
            <a:r>
              <a:rPr lang="pt-BR" sz="2400" dirty="0"/>
              <a:t>A figura que vemos mostra que os nós sensores são distribuídos em um campo de sensoriamento. </a:t>
            </a:r>
          </a:p>
          <a:p>
            <a:r>
              <a:rPr lang="pt-BR" sz="2400" dirty="0"/>
              <a:t>O nó sensor E coleta os dados e os repassa para os demais nós intermediários (D, C, B, A) por meio de saltos múltiplos </a:t>
            </a:r>
            <a:r>
              <a:rPr lang="pt-BR" sz="2400" i="1" dirty="0"/>
              <a:t>(</a:t>
            </a:r>
            <a:r>
              <a:rPr lang="pt-BR" sz="2400" i="1" dirty="0" err="1"/>
              <a:t>multihop</a:t>
            </a:r>
            <a:r>
              <a:rPr lang="pt-BR" sz="2400" i="1" dirty="0"/>
              <a:t>) </a:t>
            </a:r>
            <a:r>
              <a:rPr lang="pt-BR" sz="2400" dirty="0"/>
              <a:t>até chegar ao nó de controle (</a:t>
            </a:r>
            <a:r>
              <a:rPr lang="pt-BR" sz="2400" i="1" dirty="0" err="1"/>
              <a:t>sink</a:t>
            </a:r>
            <a:r>
              <a:rPr lang="pt-BR" sz="2400" dirty="0"/>
              <a:t>), que utiliza a internet ou </a:t>
            </a:r>
            <a:r>
              <a:rPr lang="pt-BR" sz="2400" dirty="0" err="1"/>
              <a:t>satelita</a:t>
            </a:r>
            <a:r>
              <a:rPr lang="pt-BR" sz="2400" dirty="0"/>
              <a:t> para repassar os dados para um gerenciador de aplicações.</a:t>
            </a:r>
          </a:p>
          <a:p>
            <a:endParaRPr lang="pt-BR" sz="2400" dirty="0"/>
          </a:p>
        </p:txBody>
      </p:sp>
      <p:pic>
        <p:nvPicPr>
          <p:cNvPr id="4" name="Picture 260">
            <a:extLst>
              <a:ext uri="{FF2B5EF4-FFF2-40B4-BE49-F238E27FC236}">
                <a16:creationId xmlns:a16="http://schemas.microsoft.com/office/drawing/2014/main" id="{5A791B8D-0AD3-0E8D-CE1F-B845D42ED30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738187" y="1845734"/>
            <a:ext cx="5390988" cy="4237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553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86446C-796E-CB68-076E-012DE7C56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5282979" cy="4382192"/>
          </a:xfrm>
        </p:spPr>
        <p:txBody>
          <a:bodyPr>
            <a:normAutofit/>
          </a:bodyPr>
          <a:lstStyle/>
          <a:p>
            <a:r>
              <a:rPr lang="pt-BR" sz="2400" dirty="0"/>
              <a:t>Nesta imagem temos uma pilha de protocolos que utilizada pelos nós sensores e pelo </a:t>
            </a:r>
            <a:r>
              <a:rPr lang="pt-BR" sz="2400" i="1" dirty="0"/>
              <a:t>data </a:t>
            </a:r>
            <a:r>
              <a:rPr lang="pt-BR" sz="2400" i="1" dirty="0" err="1"/>
              <a:t>sink</a:t>
            </a:r>
            <a:r>
              <a:rPr lang="pt-BR" sz="2400" dirty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gerencia a potencia e o roteamento,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integra os dados com protocolos de rede,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realiza comunicação utilizando a energia de modo eficiente,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promove a cooperação entre os nós sensores.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</p:txBody>
      </p:sp>
      <p:pic>
        <p:nvPicPr>
          <p:cNvPr id="5" name="Picture 266">
            <a:extLst>
              <a:ext uri="{FF2B5EF4-FFF2-40B4-BE49-F238E27FC236}">
                <a16:creationId xmlns:a16="http://schemas.microsoft.com/office/drawing/2014/main" id="{DACA3139-B9EF-6B34-3115-694B6F1EFFD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380258" y="1872115"/>
            <a:ext cx="5231959" cy="4355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62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Esse modelo de referencia de protocolo segue um modelo de cinco camadas: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Camada de aplicação;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Camada de transporte;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Camada de Rede;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Camada de Enlace;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200" dirty="0"/>
              <a:t> Camada Física.</a:t>
            </a:r>
          </a:p>
        </p:txBody>
      </p:sp>
    </p:spTree>
    <p:extLst>
      <p:ext uri="{BB962C8B-B14F-4D97-AF65-F5344CB8AC3E}">
        <p14:creationId xmlns:p14="http://schemas.microsoft.com/office/powerpoint/2010/main" val="1293240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8E52-0F65-5F6E-AC06-85B14381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3" y="263527"/>
            <a:ext cx="11032434" cy="1450757"/>
          </a:xfrm>
        </p:spPr>
        <p:txBody>
          <a:bodyPr/>
          <a:lstStyle/>
          <a:p>
            <a:pPr algn="ctr"/>
            <a:r>
              <a:rPr lang="pt-BR" dirty="0"/>
              <a:t>Arquitetura, classificação e nó sensor de RSSF</a:t>
            </a:r>
            <a:br>
              <a:rPr lang="pt-BR" dirty="0"/>
            </a:br>
            <a:r>
              <a:rPr lang="pt-BR" sz="2400" dirty="0"/>
              <a:t>ARQUITETURA DE UMA RSSF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E09A6B8-8785-7A15-A3BC-D52BE6076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Na camada de aplicação, diferentes tipos de </a:t>
            </a:r>
            <a:r>
              <a:rPr lang="pt-BR" sz="2400" i="1" dirty="0"/>
              <a:t>softwares </a:t>
            </a:r>
            <a:r>
              <a:rPr lang="pt-BR" sz="2400" dirty="0"/>
              <a:t>aplicação podem ser utilizados. </a:t>
            </a:r>
          </a:p>
          <a:p>
            <a:r>
              <a:rPr lang="pt-BR" sz="2200" dirty="0"/>
              <a:t>A camada de transporte é responsável por manter o fluxo de dados.</a:t>
            </a:r>
          </a:p>
          <a:p>
            <a:r>
              <a:rPr lang="pt-BR" sz="2200" dirty="0"/>
              <a:t>A camada de rede tem a função de rotear os dados provenientes da camada de transporte.</a:t>
            </a:r>
          </a:p>
          <a:p>
            <a:r>
              <a:rPr lang="pt-BR" sz="2200" dirty="0"/>
              <a:t>Na camada de enlace está presente  o protocolo </a:t>
            </a:r>
            <a:r>
              <a:rPr lang="pt-BR" sz="2200" i="1" dirty="0" err="1"/>
              <a:t>Medium</a:t>
            </a:r>
            <a:r>
              <a:rPr lang="pt-BR" sz="2200" i="1" dirty="0"/>
              <a:t> Access </a:t>
            </a:r>
            <a:r>
              <a:rPr lang="pt-BR" sz="2200" i="1" dirty="0" err="1"/>
              <a:t>Control</a:t>
            </a:r>
            <a:r>
              <a:rPr lang="pt-BR" sz="2200" i="1" dirty="0"/>
              <a:t> </a:t>
            </a:r>
            <a:r>
              <a:rPr lang="pt-BR" sz="2200" dirty="0"/>
              <a:t>(MAC), que </a:t>
            </a:r>
            <a:r>
              <a:rPr lang="pt-BR" sz="2200" dirty="0" err="1"/>
              <a:t>moitora</a:t>
            </a:r>
            <a:r>
              <a:rPr lang="pt-BR" sz="2200" dirty="0"/>
              <a:t> a energia nos nós sensores e reduz as colisões.</a:t>
            </a:r>
          </a:p>
          <a:p>
            <a:r>
              <a:rPr lang="pt-BR" sz="2200" dirty="0"/>
              <a:t>A camada física precisa prover um sistema de modulação simples e robusto, além das técnicas de transmissão e recepção.</a:t>
            </a:r>
          </a:p>
        </p:txBody>
      </p:sp>
    </p:spTree>
    <p:extLst>
      <p:ext uri="{BB962C8B-B14F-4D97-AF65-F5344CB8AC3E}">
        <p14:creationId xmlns:p14="http://schemas.microsoft.com/office/powerpoint/2010/main" val="21774357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217</TotalTime>
  <Words>1438</Words>
  <Application>Microsoft Office PowerPoint</Application>
  <PresentationFormat>Widescreen</PresentationFormat>
  <Paragraphs>119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Retrospectiva</vt:lpstr>
      <vt:lpstr>Redes de sensores sem fio</vt:lpstr>
      <vt:lpstr>Introdução</vt:lpstr>
      <vt:lpstr>Introdução</vt:lpstr>
      <vt:lpstr>Arquitetura, classificação e nó sensor de RSSF</vt:lpstr>
      <vt:lpstr>Arquitetura, classificação e nó sensor de RSSF ARQUITETURA DE UMA RSSF</vt:lpstr>
      <vt:lpstr>Arquitetura, classificação e nó sensor de RSSF ARQUITETURA DE UMA RSSF</vt:lpstr>
      <vt:lpstr>Arquitetura, classificação e nó sensor de RSSF ARQUITETURA DE UMA RSSF</vt:lpstr>
      <vt:lpstr>Arquitetura, classificação e nó sensor de RSSF ARQUITETURA DE UMA RSSF</vt:lpstr>
      <vt:lpstr>Arquitetura, classificação e nó sensor de RSSF ARQUITETURA DE UMA RSSF</vt:lpstr>
      <vt:lpstr>Arquitetura, classificação e nó sensor de RSSF ARQUITETURA DE UMA RSSF</vt:lpstr>
      <vt:lpstr>Arquitetura, classificação e nó sensor de RSSF ARQUITETURA DE UMA RSSF</vt:lpstr>
      <vt:lpstr>Arquitetura, classificação e nó sensor de RSSF CLASSIFICAÇÃO DAS RSSF</vt:lpstr>
      <vt:lpstr>Arquitetura, classificação e nó sensor de RSSF CLASSIFICAÇÃO DAS RSSF – AD HOC</vt:lpstr>
      <vt:lpstr>Arquitetura, classificação e nó sensor de RSSF CLASSIFICAÇÃO DAS RSSF – AD HOC</vt:lpstr>
      <vt:lpstr>Arquitetura, classificação e nó sensor de RSSF CLASSIFICAÇÃO DAS RSSF – MESH</vt:lpstr>
      <vt:lpstr>Arquitetura, classificação e nó sensor de RSSF CLASSIFICAÇÃO DAS RSSF – MESH</vt:lpstr>
      <vt:lpstr>Arquitetura, classificação e nó sensor de RSSF NÓ SENSOR INTELIGENTE</vt:lpstr>
      <vt:lpstr>Arquitetura, classificação e nó sensor de RSSF NÓ SENSOR INTELIGENTE</vt:lpstr>
      <vt:lpstr>Arquitetura, classificação e nó sensor de RSSF NÓ SENSOR INTELIGENTE</vt:lpstr>
      <vt:lpstr>Exercícios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Redes de sensores sem fio</dc:title>
  <dc:creator>Lucas Amaro</dc:creator>
  <cp:lastModifiedBy>Lucas Amaro</cp:lastModifiedBy>
  <cp:revision>1</cp:revision>
  <dcterms:created xsi:type="dcterms:W3CDTF">2024-04-04T23:50:15Z</dcterms:created>
  <dcterms:modified xsi:type="dcterms:W3CDTF">2024-04-05T03:27:38Z</dcterms:modified>
</cp:coreProperties>
</file>