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4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62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69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5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88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8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007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6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8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3AADCA-DDD9-40BB-A38A-3FE313C1DE4D}" type="datetimeFigureOut">
              <a:rPr lang="pt-BR" smtClean="0"/>
              <a:t>09/04/2024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4A8CB9-5353-4757-8AF5-97AC27E051E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B1BD3-AB39-4254-F49C-D05A3BF09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WebApps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6FC0C-2B1D-5716-304B-4CDC3E8E2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Descrever aplicativos webapps.</a:t>
            </a:r>
          </a:p>
          <a:p>
            <a:r>
              <a:rPr lang="pt-BR" dirty="0"/>
              <a:t>Identificar as tecnologias para o desenvolvimento de webapps.</a:t>
            </a:r>
          </a:p>
          <a:p>
            <a:r>
              <a:rPr lang="pt-BR" dirty="0"/>
              <a:t>Ilustrar o desenvolvimento de uma webapps.</a:t>
            </a:r>
          </a:p>
        </p:txBody>
      </p:sp>
    </p:spTree>
    <p:extLst>
      <p:ext uri="{BB962C8B-B14F-4D97-AF65-F5344CB8AC3E}">
        <p14:creationId xmlns:p14="http://schemas.microsoft.com/office/powerpoint/2010/main" val="31352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NOTIFICAÇÃO DE </a:t>
            </a:r>
            <a:r>
              <a:rPr lang="pt-BR" sz="2400" i="1" dirty="0"/>
              <a:t>PUSH</a:t>
            </a:r>
            <a:r>
              <a:rPr lang="pt-BR" sz="2400" dirty="0"/>
              <a:t> (</a:t>
            </a:r>
            <a:r>
              <a:rPr lang="pt-BR" sz="2400" i="1" dirty="0"/>
              <a:t>PUSH NOTIFICATION</a:t>
            </a:r>
            <a:r>
              <a:rPr lang="pt-BR" sz="24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É uma espécie de </a:t>
            </a:r>
            <a:r>
              <a:rPr lang="pt-BR" sz="2400" i="1" dirty="0"/>
              <a:t>pop-up </a:t>
            </a:r>
            <a:r>
              <a:rPr lang="pt-BR" sz="2400" dirty="0"/>
              <a:t>para dispositivos móveis, e esta notificação é exibida sem a interferência ou desejo do usuário.</a:t>
            </a:r>
          </a:p>
          <a:p>
            <a:pPr marL="0" indent="0">
              <a:buNone/>
            </a:pPr>
            <a:r>
              <a:rPr lang="pt-BR" sz="2400" dirty="0"/>
              <a:t>Nos sistemas Android, essas notificações estão presentes na tela de bloqueio, e direciona para o aplicativo que gerou determinada notificação.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2584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i="1" dirty="0"/>
              <a:t>SERVICE WORKER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É um </a:t>
            </a:r>
            <a:r>
              <a:rPr lang="pt-BR" sz="2400" i="1" dirty="0"/>
              <a:t>script</a:t>
            </a:r>
            <a:r>
              <a:rPr lang="pt-BR" sz="2400" dirty="0"/>
              <a:t> que é executado separado de seu </a:t>
            </a:r>
            <a:r>
              <a:rPr lang="pt-BR" sz="2400" i="1" dirty="0"/>
              <a:t>site</a:t>
            </a:r>
            <a:r>
              <a:rPr lang="pt-BR" sz="2400" dirty="0"/>
              <a:t>, mas que agrega funções importantes a ele.</a:t>
            </a:r>
          </a:p>
          <a:p>
            <a:pPr marL="0" indent="0">
              <a:buNone/>
            </a:pPr>
            <a:r>
              <a:rPr lang="pt-BR" sz="2400" dirty="0"/>
              <a:t>Uma das principais funções é interceptar requisições para caso a queda de transmissão (fora do ar), o </a:t>
            </a:r>
            <a:r>
              <a:rPr lang="pt-BR" sz="2400" i="1" dirty="0"/>
              <a:t>Service </a:t>
            </a:r>
            <a:r>
              <a:rPr lang="pt-BR" sz="2400" i="1" dirty="0" err="1"/>
              <a:t>Worker</a:t>
            </a:r>
            <a:r>
              <a:rPr lang="pt-BR" sz="2400" dirty="0"/>
              <a:t> dá a impressão de que o site está operando normalmente.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886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Precisamos lembrar que todo o PWA é um </a:t>
            </a:r>
            <a:r>
              <a:rPr lang="pt-BR" sz="2400" i="1" dirty="0"/>
              <a:t>site</a:t>
            </a:r>
            <a:r>
              <a:rPr lang="pt-BR" sz="2400" dirty="0"/>
              <a:t>, e este site precisa estar no protocolo HTTPS e com layout responsivo.</a:t>
            </a:r>
          </a:p>
          <a:p>
            <a:pPr marL="0" indent="0">
              <a:buNone/>
            </a:pPr>
            <a:r>
              <a:rPr lang="pt-BR" sz="2400" dirty="0"/>
              <a:t>Todo projeto de </a:t>
            </a:r>
            <a:r>
              <a:rPr lang="pt-BR" sz="2400" i="1" dirty="0"/>
              <a:t>site </a:t>
            </a:r>
            <a:r>
              <a:rPr lang="pt-BR" sz="2400" dirty="0"/>
              <a:t> que se torna um PWA precisa de um arquivo chamado </a:t>
            </a:r>
            <a:r>
              <a:rPr lang="pt-BR" sz="2400" i="1" dirty="0" err="1"/>
              <a:t>manifest.json</a:t>
            </a:r>
            <a:r>
              <a:rPr lang="pt-BR" sz="2400" dirty="0"/>
              <a:t>. O objetivo é instalar uma aplicação </a:t>
            </a:r>
            <a:r>
              <a:rPr lang="pt-BR" sz="2400" i="1" dirty="0"/>
              <a:t>web </a:t>
            </a:r>
            <a:r>
              <a:rPr lang="pt-BR" sz="2400" dirty="0"/>
              <a:t>em algo instalável.</a:t>
            </a:r>
          </a:p>
          <a:p>
            <a:pPr marL="0" indent="0">
              <a:buNone/>
            </a:pPr>
            <a:r>
              <a:rPr lang="pt-BR" sz="2400" dirty="0"/>
              <a:t>Neste arquivo há informações básicas para o aplicativo: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Cores de Background;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Tela a ser exibida no carregamento;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A logo do aplicativo;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Entre outras configurações do aplicativo.</a:t>
            </a:r>
          </a:p>
        </p:txBody>
      </p:sp>
    </p:spTree>
    <p:extLst>
      <p:ext uri="{BB962C8B-B14F-4D97-AF65-F5344CB8AC3E}">
        <p14:creationId xmlns:p14="http://schemas.microsoft.com/office/powerpoint/2010/main" val="193303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Existem algumas ferramentas gratuitas que podem auxiliar os desenvolvedores no processo de criação do arquivo </a:t>
            </a:r>
            <a:r>
              <a:rPr lang="pt-BR" sz="2400" i="1" dirty="0" err="1"/>
              <a:t>manifest.json</a:t>
            </a:r>
            <a:r>
              <a:rPr lang="pt-BR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i="1" dirty="0" err="1"/>
              <a:t>WebApp</a:t>
            </a:r>
            <a:r>
              <a:rPr lang="pt-BR" sz="2400" i="1" dirty="0"/>
              <a:t> </a:t>
            </a:r>
            <a:r>
              <a:rPr lang="pt-BR" sz="2400" i="1" dirty="0" err="1"/>
              <a:t>Manifest</a:t>
            </a:r>
            <a:r>
              <a:rPr lang="pt-BR" sz="2400" i="1" dirty="0"/>
              <a:t> </a:t>
            </a:r>
            <a:r>
              <a:rPr lang="pt-BR" sz="2400" i="1" dirty="0" err="1"/>
              <a:t>Generator</a:t>
            </a:r>
            <a:r>
              <a:rPr lang="pt-BR" sz="2400" i="1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PWA</a:t>
            </a:r>
            <a:r>
              <a:rPr lang="pt-BR" sz="2400" i="1" dirty="0"/>
              <a:t> </a:t>
            </a:r>
            <a:r>
              <a:rPr lang="pt-BR" sz="2400" i="1" dirty="0" err="1"/>
              <a:t>Builder</a:t>
            </a:r>
            <a:r>
              <a:rPr lang="pt-BR" sz="2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890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419CA389-5080-16B2-656B-20EA7619B72E}"/>
              </a:ext>
            </a:extLst>
          </p:cNvPr>
          <p:cNvSpPr/>
          <p:nvPr/>
        </p:nvSpPr>
        <p:spPr>
          <a:xfrm>
            <a:off x="6126480" y="2091421"/>
            <a:ext cx="5075377" cy="3769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3684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No exemplo, temos um arquivo </a:t>
            </a:r>
            <a:r>
              <a:rPr lang="pt-BR" sz="2400" i="1" dirty="0" err="1"/>
              <a:t>manifest.json</a:t>
            </a:r>
            <a:r>
              <a:rPr lang="pt-BR" sz="2400" dirty="0"/>
              <a:t> criado para uma aplicação especifica.</a:t>
            </a:r>
          </a:p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i="1" dirty="0" err="1"/>
              <a:t>manifest.json</a:t>
            </a:r>
            <a:r>
              <a:rPr lang="pt-BR" sz="2400" dirty="0"/>
              <a:t> é configurado para exibir uma tela de apresentação (</a:t>
            </a:r>
            <a:r>
              <a:rPr lang="pt-BR" sz="2400" i="1" dirty="0" err="1"/>
              <a:t>splash</a:t>
            </a:r>
            <a:r>
              <a:rPr lang="pt-BR" sz="2400" i="1" dirty="0"/>
              <a:t> </a:t>
            </a:r>
            <a:r>
              <a:rPr lang="pt-BR" sz="2400" i="1" dirty="0" err="1"/>
              <a:t>screen</a:t>
            </a:r>
            <a:r>
              <a:rPr lang="pt-BR" sz="2400" dirty="0"/>
              <a:t>) no momento que a aplicação é carregada.</a:t>
            </a:r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endParaRPr lang="pt-BR" sz="24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3187E2-E57B-FA5E-D19C-03F3B22BE529}"/>
              </a:ext>
            </a:extLst>
          </p:cNvPr>
          <p:cNvSpPr txBox="1"/>
          <p:nvPr/>
        </p:nvSpPr>
        <p:spPr>
          <a:xfrm>
            <a:off x="6080303" y="2099669"/>
            <a:ext cx="50753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1 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2		“</a:t>
            </a:r>
            <a:r>
              <a:rPr lang="pt-BR" sz="1600" dirty="0" err="1">
                <a:latin typeface="Consolas" panose="020B0609020204030204" pitchFamily="49" charset="0"/>
              </a:rPr>
              <a:t>name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AgilePoker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3  		“</a:t>
            </a:r>
            <a:r>
              <a:rPr lang="pt-BR" sz="1600" dirty="0" err="1">
                <a:latin typeface="Consolas" panose="020B0609020204030204" pitchFamily="49" charset="0"/>
              </a:rPr>
              <a:t>short_name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AgilePoker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4		“</a:t>
            </a:r>
            <a:r>
              <a:rPr lang="pt-BR" sz="1600" dirty="0" err="1">
                <a:latin typeface="Consolas" panose="020B0609020204030204" pitchFamily="49" charset="0"/>
              </a:rPr>
              <a:t>theme_color</a:t>
            </a:r>
            <a:r>
              <a:rPr lang="pt-BR" sz="1600" dirty="0">
                <a:latin typeface="Consolas" panose="020B0609020204030204" pitchFamily="49" charset="0"/>
              </a:rPr>
              <a:t>”: “#2a0044”,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5		“background-color”: “#2a0044”,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6		“display”: “</a:t>
            </a:r>
            <a:r>
              <a:rPr lang="pt-BR" sz="1600" dirty="0" err="1">
                <a:latin typeface="Consolas" panose="020B0609020204030204" pitchFamily="49" charset="0"/>
              </a:rPr>
              <a:t>standalone</a:t>
            </a:r>
            <a:r>
              <a:rPr lang="pt-BR" sz="1600" dirty="0">
                <a:latin typeface="Consolas" panose="020B0609020204030204" pitchFamily="49" charset="0"/>
              </a:rPr>
              <a:t>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7		“</a:t>
            </a:r>
            <a:r>
              <a:rPr lang="pt-BR" sz="1600" dirty="0" err="1">
                <a:latin typeface="Consolas" panose="020B0609020204030204" pitchFamily="49" charset="0"/>
              </a:rPr>
              <a:t>start_url</a:t>
            </a:r>
            <a:r>
              <a:rPr lang="pt-BR" sz="1600" dirty="0">
                <a:latin typeface="Consolas" panose="020B0609020204030204" pitchFamily="49" charset="0"/>
              </a:rPr>
              <a:t>”: “/”,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8		“</a:t>
            </a:r>
            <a:r>
              <a:rPr lang="pt-BR" sz="1600" dirty="0" err="1">
                <a:latin typeface="Consolas" panose="020B0609020204030204" pitchFamily="49" charset="0"/>
              </a:rPr>
              <a:t>icons</a:t>
            </a:r>
            <a:r>
              <a:rPr lang="pt-BR" sz="1600" dirty="0">
                <a:latin typeface="Consolas" panose="020B0609020204030204" pitchFamily="49" charset="0"/>
              </a:rPr>
              <a:t>”: [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9			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10				“</a:t>
            </a:r>
            <a:r>
              <a:rPr lang="pt-BR" sz="1600" dirty="0" err="1">
                <a:latin typeface="Consolas" panose="020B0609020204030204" pitchFamily="49" charset="0"/>
              </a:rPr>
              <a:t>src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images</a:t>
            </a:r>
            <a:r>
              <a:rPr lang="pt-BR" sz="1600" dirty="0">
                <a:latin typeface="Consolas" panose="020B0609020204030204" pitchFamily="49" charset="0"/>
              </a:rPr>
              <a:t>/icon-72x72”,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11				“</a:t>
            </a:r>
            <a:r>
              <a:rPr lang="pt-BR" sz="1600" dirty="0" err="1">
                <a:latin typeface="Consolas" panose="020B0609020204030204" pitchFamily="49" charset="0"/>
              </a:rPr>
              <a:t>sizes</a:t>
            </a:r>
            <a:r>
              <a:rPr lang="pt-BR" sz="1600" dirty="0">
                <a:latin typeface="Consolas" panose="020B0609020204030204" pitchFamily="49" charset="0"/>
              </a:rPr>
              <a:t>”: “72x72”,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12				“</a:t>
            </a:r>
            <a:r>
              <a:rPr lang="pt-BR" sz="1600" dirty="0" err="1">
                <a:latin typeface="Consolas" panose="020B0609020204030204" pitchFamily="49" charset="0"/>
              </a:rPr>
              <a:t>type</a:t>
            </a:r>
            <a:r>
              <a:rPr lang="pt-BR" sz="1600" dirty="0">
                <a:latin typeface="Consolas" panose="020B0609020204030204" pitchFamily="49" charset="0"/>
              </a:rPr>
              <a:t>”: “</a:t>
            </a:r>
            <a:r>
              <a:rPr lang="pt-BR" sz="1600" dirty="0" err="1">
                <a:latin typeface="Consolas" panose="020B0609020204030204" pitchFamily="49" charset="0"/>
              </a:rPr>
              <a:t>image</a:t>
            </a:r>
            <a:r>
              <a:rPr lang="pt-BR" sz="1600" dirty="0">
                <a:latin typeface="Consolas" panose="020B0609020204030204" pitchFamily="49" charset="0"/>
              </a:rPr>
              <a:t>/png”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13			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14	  	]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15	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DD104C-6172-F0AB-4DB6-B2AEBFC38290}"/>
              </a:ext>
            </a:extLst>
          </p:cNvPr>
          <p:cNvSpPr txBox="1"/>
          <p:nvPr/>
        </p:nvSpPr>
        <p:spPr>
          <a:xfrm>
            <a:off x="672860" y="56761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1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Em seguida você precisa de um </a:t>
            </a:r>
            <a:r>
              <a:rPr lang="pt-BR" sz="2400" i="1" dirty="0"/>
              <a:t>Service </a:t>
            </a:r>
            <a:r>
              <a:rPr lang="pt-BR" sz="2400" i="1" dirty="0" err="1"/>
              <a:t>Worker</a:t>
            </a:r>
            <a:r>
              <a:rPr lang="pt-BR" sz="2400" dirty="0"/>
              <a:t>, que permitirá que o aplicativo seja acessado </a:t>
            </a:r>
            <a:r>
              <a:rPr lang="pt-BR" sz="2400" i="1" dirty="0"/>
              <a:t>off-line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Na criação de um </a:t>
            </a:r>
            <a:r>
              <a:rPr lang="pt-BR" sz="2400" i="1" dirty="0"/>
              <a:t>Service </a:t>
            </a:r>
            <a:r>
              <a:rPr lang="pt-BR" sz="2400" i="1" dirty="0" err="1"/>
              <a:t>Worker</a:t>
            </a:r>
            <a:r>
              <a:rPr lang="pt-BR" sz="2400" dirty="0"/>
              <a:t>, algumas coisas precisam ser feitas: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Instalar o </a:t>
            </a:r>
            <a:r>
              <a:rPr lang="pt-BR" sz="2200" i="1" dirty="0"/>
              <a:t>Service </a:t>
            </a:r>
            <a:r>
              <a:rPr lang="pt-BR" sz="2200" i="1" dirty="0" err="1"/>
              <a:t>Worker</a:t>
            </a:r>
            <a:r>
              <a:rPr lang="pt-BR" sz="2200" dirty="0"/>
              <a:t>;</a:t>
            </a:r>
            <a:endParaRPr lang="pt-BR" sz="22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i="1" dirty="0"/>
              <a:t> </a:t>
            </a:r>
            <a:r>
              <a:rPr lang="pt-BR" sz="2200" dirty="0"/>
              <a:t>Ativar o </a:t>
            </a:r>
            <a:r>
              <a:rPr lang="pt-BR" sz="2200" i="1" dirty="0"/>
              <a:t>Service </a:t>
            </a:r>
            <a:r>
              <a:rPr lang="pt-BR" sz="2200" i="1" dirty="0" err="1"/>
              <a:t>Worker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Interceptar requisições;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Adicionar no arquivo </a:t>
            </a:r>
            <a:r>
              <a:rPr lang="pt-BR" sz="2200" i="1" dirty="0"/>
              <a:t>index.html</a:t>
            </a:r>
            <a:r>
              <a:rPr lang="pt-BR" sz="2200" dirty="0"/>
              <a:t>.</a:t>
            </a:r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119046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Transformando um</a:t>
            </a:r>
            <a:r>
              <a:rPr lang="pt-BR" i="1" dirty="0"/>
              <a:t> site</a:t>
            </a:r>
            <a:r>
              <a:rPr lang="pt-BR" dirty="0"/>
              <a:t> em um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INSTALAR O SERVICE WORKER</a:t>
            </a:r>
            <a:endParaRPr lang="pt-BR" sz="2400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44535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Nesta etapa, todos os arquivos estáticos são arquivados no cache do aplicativo, para serem carregados quando o acesso de um aplicativo for </a:t>
            </a:r>
            <a:r>
              <a:rPr lang="pt-BR" sz="2400" i="1" dirty="0"/>
              <a:t>off-line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O cache é versionado na variável CACHE_NAME para que seja possível controlar a adição de novas funcionalidades ao </a:t>
            </a:r>
            <a:r>
              <a:rPr lang="pt-BR" sz="2400" i="1" dirty="0"/>
              <a:t>site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Veja o processo no exemplo ao lado.</a:t>
            </a:r>
            <a:endParaRPr lang="pt-BR" sz="2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588F411-70FB-EB66-8156-38FBC5EFEDDA}"/>
              </a:ext>
            </a:extLst>
          </p:cNvPr>
          <p:cNvSpPr txBox="1"/>
          <p:nvPr/>
        </p:nvSpPr>
        <p:spPr>
          <a:xfrm>
            <a:off x="5241815" y="1737360"/>
            <a:ext cx="6800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var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 </a:t>
            </a:r>
            <a:r>
              <a:rPr lang="pt-BR" sz="1600" dirty="0">
                <a:latin typeface="Consolas" panose="020B0609020204030204" pitchFamily="49" charset="0"/>
              </a:rPr>
              <a:t>= “static-v1”;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</a:rPr>
              <a:t>	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  </a:t>
            </a:r>
            <a:r>
              <a:rPr lang="pt-BR" sz="1600" dirty="0">
                <a:latin typeface="Consolas" panose="020B0609020204030204" pitchFamily="49" charset="0"/>
              </a:rPr>
              <a:t>self.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addEventListener</a:t>
            </a:r>
            <a:r>
              <a:rPr lang="pt-BR" sz="1600" dirty="0">
                <a:latin typeface="Consolas" panose="020B0609020204030204" pitchFamily="49" charset="0"/>
              </a:rPr>
              <a:t>(‘install’,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 </a:t>
            </a:r>
            <a:r>
              <a:rPr lang="pt-BR" sz="1600" dirty="0">
                <a:latin typeface="Consolas" panose="020B0609020204030204" pitchFamily="49" charset="0"/>
              </a:rPr>
              <a:t>(event)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</a:rPr>
              <a:t>		event.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waitUntil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</a:rPr>
              <a:t>			caches.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open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CACHE_NAME</a:t>
            </a:r>
            <a:r>
              <a:rPr lang="pt-BR" sz="1600" dirty="0">
                <a:latin typeface="Consolas" panose="020B0609020204030204" pitchFamily="49" charset="0"/>
              </a:rPr>
              <a:t>).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then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pt-BR" sz="1600" dirty="0">
                <a:latin typeface="Consolas" panose="020B0609020204030204" pitchFamily="49" charset="0"/>
              </a:rPr>
              <a:t> (cache) {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pt-BR" sz="1600" dirty="0">
                <a:latin typeface="Consolas" panose="020B0609020204030204" pitchFamily="49" charset="0"/>
              </a:rPr>
              <a:t>				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cache.</a:t>
            </a:r>
            <a:r>
              <a:rPr lang="pt-BR" sz="1600" dirty="0">
                <a:solidFill>
                  <a:srgbClr val="7030A0"/>
                </a:solidFill>
                <a:latin typeface="Consolas" panose="020B0609020204030204" pitchFamily="49" charset="0"/>
              </a:rPr>
              <a:t>addAll</a:t>
            </a:r>
            <a:r>
              <a:rPr lang="pt-BR" sz="1600" dirty="0">
                <a:latin typeface="Consolas" panose="020B0609020204030204" pitchFamily="49" charset="0"/>
              </a:rPr>
              <a:t>([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pt-BR" sz="1600" dirty="0">
                <a:latin typeface="Consolas" panose="020B0609020204030204" pitchFamily="49" charset="0"/>
              </a:rPr>
              <a:t>					‘/’,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pt-BR" sz="1600" dirty="0">
                <a:latin typeface="Consolas" panose="020B0609020204030204" pitchFamily="49" charset="0"/>
              </a:rPr>
              <a:t>					‘/index.html’,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pt-BR" sz="1600" dirty="0">
                <a:latin typeface="Consolas" panose="020B0609020204030204" pitchFamily="49" charset="0"/>
              </a:rPr>
              <a:t>					‘/styles.css’,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</a:rPr>
              <a:t>					‘/app.js’,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  <a:r>
              <a:rPr lang="pt-BR" sz="1600" dirty="0">
                <a:latin typeface="Consolas" panose="020B0609020204030204" pitchFamily="49" charset="0"/>
              </a:rPr>
              <a:t>					‘manifest.js’,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  <a:r>
              <a:rPr lang="pt-BR" sz="1600" dirty="0">
                <a:latin typeface="Consolas" panose="020B0609020204030204" pitchFamily="49" charset="0"/>
              </a:rPr>
              <a:t>					‘/vendor.js’, 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pt-BR" sz="1600" dirty="0">
                <a:latin typeface="Consolas" panose="020B0609020204030204" pitchFamily="49" charset="0"/>
              </a:rPr>
              <a:t>				]);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pt-BR" sz="1600" dirty="0">
                <a:latin typeface="Consolas" panose="020B0609020204030204" pitchFamily="49" charset="0"/>
              </a:rPr>
              <a:t>	  		})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   	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16  </a:t>
            </a:r>
            <a:r>
              <a:rPr lang="pt-BR" sz="1600" dirty="0">
                <a:latin typeface="Consolas" panose="020B0609020204030204" pitchFamily="49" charset="0"/>
              </a:rPr>
              <a:t>});</a:t>
            </a:r>
          </a:p>
          <a:p>
            <a:endParaRPr lang="pt-BR" sz="1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lain" startAt="15"/>
            </a:pPr>
            <a:endParaRPr lang="pt-B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97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WebApps</a:t>
            </a:r>
            <a:br>
              <a:rPr lang="pt-BR" dirty="0"/>
            </a:br>
            <a:r>
              <a:rPr lang="pt-BR" sz="24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aplicativos são um contraponto dos websites, já que são bem mais visados do que um site da internet.</a:t>
            </a:r>
          </a:p>
          <a:p>
            <a:r>
              <a:rPr lang="pt-BR" sz="2400" dirty="0"/>
              <a:t>Muitos websites não estão preparados para serem executados em um dispositivo móvel: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 tempo de carregamento é longo;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Precisa de um navegador;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Apresentam alguns problemas de layout.</a:t>
            </a:r>
          </a:p>
          <a:p>
            <a:r>
              <a:rPr lang="pt-BR" sz="2400" dirty="0"/>
              <a:t>Os WebApps surgem para facilitar a arquitetura de um aplicativo de dispositivo móvel se unir com a arquitetura </a:t>
            </a:r>
            <a:r>
              <a:rPr lang="pt-BR" sz="2400" i="1" dirty="0"/>
              <a:t>web</a:t>
            </a:r>
            <a:r>
              <a:rPr lang="pt-BR" sz="2400" dirty="0"/>
              <a:t>, solucionando problemas diversos problemas.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76128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Existe similaridades entre o desenvolvimento de aplicativos para dispositivos móveis e o desenvolvimento de </a:t>
            </a:r>
            <a:r>
              <a:rPr lang="pt-BR" sz="2400" dirty="0" err="1"/>
              <a:t>Progressive</a:t>
            </a:r>
            <a:r>
              <a:rPr lang="pt-BR" sz="2400" dirty="0"/>
              <a:t> WebApps (PWA).</a:t>
            </a:r>
          </a:p>
          <a:p>
            <a:r>
              <a:rPr lang="pt-BR" sz="2400" dirty="0"/>
              <a:t>Os dois podem ser visualizados como um aplicativo, podendo ser acessado por cliques na tela de um </a:t>
            </a:r>
            <a:r>
              <a:rPr lang="pt-BR" sz="2400" i="1" dirty="0"/>
              <a:t>smartphone</a:t>
            </a:r>
            <a:r>
              <a:rPr lang="pt-BR" sz="2400" dirty="0"/>
              <a:t>.</a:t>
            </a:r>
          </a:p>
          <a:p>
            <a:r>
              <a:rPr lang="pt-BR" sz="2400" dirty="0"/>
              <a:t>O PWA é um site responsivo e adaptado para funcionar como um aplicativo, podendo ser acessado de qualquer tipo de navegador em diferentes tamanhos de telas.</a:t>
            </a:r>
          </a:p>
        </p:txBody>
      </p:sp>
    </p:spTree>
    <p:extLst>
      <p:ext uri="{BB962C8B-B14F-4D97-AF65-F5344CB8AC3E}">
        <p14:creationId xmlns:p14="http://schemas.microsoft.com/office/powerpoint/2010/main" val="212712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diversos casos, muitos usuários não percebem que não estão utilizando um aplicativo nativo, pois os recursos incluídos no PWA envolvem simular um aplicativo nativo.</a:t>
            </a:r>
          </a:p>
          <a:p>
            <a:r>
              <a:rPr lang="pt-BR" sz="2400" dirty="0"/>
              <a:t>Os usuários podem perceber quando não é um aplicativo nativo ao se deparar com problemas de performance, presentes em dispositivos que não tem uma grande capacidade de memória.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342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PWA tem algumas vantagens: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Bom para as empresas que pretendem estar no mercado digital;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Baixo custo, por ser desenvolvido apenas uma vez e disponibilizado para </a:t>
            </a:r>
            <a:r>
              <a:rPr lang="pt-BR" sz="2400" i="1" dirty="0"/>
              <a:t>web</a:t>
            </a:r>
            <a:r>
              <a:rPr lang="pt-BR" sz="2400" dirty="0"/>
              <a:t> e </a:t>
            </a:r>
            <a:r>
              <a:rPr lang="pt-BR" sz="2400" i="1" dirty="0"/>
              <a:t>mobile</a:t>
            </a:r>
            <a:r>
              <a:rPr lang="pt-BR" sz="24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Fácil manutenção por ser um </a:t>
            </a:r>
            <a:r>
              <a:rPr lang="pt-BR" sz="2400" i="1" dirty="0"/>
              <a:t>software</a:t>
            </a:r>
            <a:r>
              <a:rPr lang="pt-BR" sz="2400" dirty="0"/>
              <a:t> para todas as plataformas.</a:t>
            </a:r>
          </a:p>
          <a:p>
            <a:pPr marL="201168" lvl="1" indent="0">
              <a:buNone/>
            </a:pPr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130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Progressive</a:t>
            </a:r>
            <a:r>
              <a:rPr lang="pt-BR" dirty="0"/>
              <a:t> WebApps?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Além disso, um PWA tem algumas características especificas: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Progressivo: deve funcionar para qualquer navegador;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Responsivo: se adapta à </a:t>
            </a:r>
            <a:r>
              <a:rPr lang="pt-BR" sz="2400" i="1" dirty="0"/>
              <a:t>desktop</a:t>
            </a:r>
            <a:r>
              <a:rPr lang="pt-BR" sz="2400" dirty="0"/>
              <a:t>, celular, </a:t>
            </a:r>
            <a:r>
              <a:rPr lang="pt-BR" sz="2400" i="1" dirty="0"/>
              <a:t>tablet</a:t>
            </a:r>
            <a:r>
              <a:rPr lang="pt-BR" sz="2400" dirty="0"/>
              <a:t> de diversos tamanhos;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i="1" dirty="0"/>
              <a:t> </a:t>
            </a:r>
            <a:r>
              <a:rPr lang="pt-BR" sz="2400" dirty="0"/>
              <a:t>Independente de conectividade: mesmo se baseando em </a:t>
            </a:r>
            <a:r>
              <a:rPr lang="pt-BR" sz="2400" i="1" dirty="0"/>
              <a:t>web</a:t>
            </a:r>
            <a:r>
              <a:rPr lang="pt-BR" sz="2400" dirty="0"/>
              <a:t> permite-se trabalhar </a:t>
            </a:r>
            <a:r>
              <a:rPr lang="pt-BR" sz="2400" i="1" dirty="0"/>
              <a:t>off-line</a:t>
            </a:r>
            <a:r>
              <a:rPr lang="pt-BR" sz="2400" dirty="0"/>
              <a:t> ou em rede de baixa qualidade.</a:t>
            </a:r>
            <a:endParaRPr lang="pt-BR" sz="2400" i="1" dirty="0"/>
          </a:p>
          <a:p>
            <a:pPr marL="201168" lvl="1" indent="0">
              <a:buNone/>
            </a:pPr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045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Entre as diversas tecnologias utilizadas um desenvolvimento de PWA, então envolvidas as tecnologias envolvidas na criação de um </a:t>
            </a:r>
            <a:r>
              <a:rPr lang="pt-BR" sz="2400" i="1" dirty="0"/>
              <a:t>website</a:t>
            </a:r>
            <a:r>
              <a:rPr lang="pt-BR" sz="2400" dirty="0"/>
              <a:t> normal: HTML5 e o CSS.</a:t>
            </a:r>
          </a:p>
          <a:p>
            <a:r>
              <a:rPr lang="pt-BR" sz="2400" dirty="0"/>
              <a:t>Além do HTML e do CSS, são utilizados </a:t>
            </a:r>
            <a:r>
              <a:rPr lang="pt-BR" sz="2400" i="1" dirty="0"/>
              <a:t>frameworks</a:t>
            </a:r>
            <a:r>
              <a:rPr lang="pt-BR" sz="2400" dirty="0"/>
              <a:t>, linguagens de programação </a:t>
            </a:r>
            <a:r>
              <a:rPr lang="pt-BR" sz="2400" i="1" dirty="0" err="1"/>
              <a:t>backend</a:t>
            </a:r>
            <a:r>
              <a:rPr lang="pt-BR" sz="2400" dirty="0"/>
              <a:t>. </a:t>
            </a:r>
          </a:p>
          <a:p>
            <a:r>
              <a:rPr lang="pt-BR" sz="2400" dirty="0"/>
              <a:t>O uso de linguagens </a:t>
            </a:r>
            <a:r>
              <a:rPr lang="pt-BR" sz="2400" i="1" dirty="0" err="1"/>
              <a:t>backend</a:t>
            </a:r>
            <a:r>
              <a:rPr lang="pt-BR" sz="2400" dirty="0"/>
              <a:t> trabalham com o funcionamento da inteligência por trás de um PWA, como exemplo, interagir com o banco de dados.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5905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Algumas tecnologias utilizadas no WebApps são aplicadas a qualquer </a:t>
            </a:r>
            <a:r>
              <a:rPr lang="pt-BR" sz="2400" i="1" dirty="0"/>
              <a:t>framework</a:t>
            </a:r>
            <a:r>
              <a:rPr lang="pt-BR" sz="2400" dirty="0"/>
              <a:t> e precisam ser destacados.</a:t>
            </a:r>
          </a:p>
          <a:p>
            <a:r>
              <a:rPr lang="pt-BR" sz="2400" dirty="0"/>
              <a:t>Veremos mais sobre: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Armazenamento no lado-cliente (</a:t>
            </a:r>
            <a:r>
              <a:rPr lang="pt-BR" sz="2200" i="1" dirty="0"/>
              <a:t>cliente-</a:t>
            </a:r>
            <a:r>
              <a:rPr lang="pt-BR" sz="2200" i="1" dirty="0" err="1"/>
              <a:t>side</a:t>
            </a:r>
            <a:r>
              <a:rPr lang="pt-BR" sz="2200" i="1" dirty="0"/>
              <a:t> </a:t>
            </a:r>
            <a:r>
              <a:rPr lang="pt-BR" sz="2200" i="1" dirty="0" err="1"/>
              <a:t>storage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i="1" dirty="0"/>
              <a:t> </a:t>
            </a:r>
            <a:r>
              <a:rPr lang="pt-BR" sz="2200" dirty="0"/>
              <a:t>Notificação de </a:t>
            </a:r>
            <a:r>
              <a:rPr lang="pt-BR" sz="2200" i="1" dirty="0" err="1"/>
              <a:t>Push</a:t>
            </a:r>
            <a:r>
              <a:rPr lang="pt-BR" sz="2200" dirty="0"/>
              <a:t> (</a:t>
            </a:r>
            <a:r>
              <a:rPr lang="pt-BR" sz="2200" i="1" dirty="0" err="1"/>
              <a:t>push</a:t>
            </a:r>
            <a:r>
              <a:rPr lang="pt-BR" sz="2200" i="1" dirty="0"/>
              <a:t> </a:t>
            </a:r>
            <a:r>
              <a:rPr lang="pt-BR" sz="2200" i="1" dirty="0" err="1"/>
              <a:t>notification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i="1" dirty="0"/>
              <a:t>Service </a:t>
            </a:r>
            <a:r>
              <a:rPr lang="pt-BR" sz="2200" i="1" dirty="0" err="1"/>
              <a:t>Worker</a:t>
            </a:r>
            <a:r>
              <a:rPr lang="pt-BR" sz="2200" dirty="0"/>
              <a:t>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311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9200-3852-7866-2E3C-AB071081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 para </a:t>
            </a:r>
            <a:r>
              <a:rPr lang="pt-BR" dirty="0" err="1"/>
              <a:t>WebApp</a:t>
            </a:r>
            <a:br>
              <a:rPr lang="pt-BR" dirty="0"/>
            </a:br>
            <a:r>
              <a:rPr lang="pt-BR" sz="2400" dirty="0"/>
              <a:t>ARMAZENAMENTO NO LADO-CLIENTE (</a:t>
            </a:r>
            <a:r>
              <a:rPr lang="pt-BR" sz="2400" i="1" dirty="0"/>
              <a:t>CLIENT-SIDE STORAGE</a:t>
            </a:r>
            <a:r>
              <a:rPr lang="pt-BR" sz="24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21189-6CC5-D3DF-91C1-80746A49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maioria dos </a:t>
            </a:r>
            <a:r>
              <a:rPr lang="pt-BR" sz="2400" i="1" dirty="0"/>
              <a:t>sites</a:t>
            </a:r>
            <a:r>
              <a:rPr lang="pt-BR" sz="2400" dirty="0"/>
              <a:t> trabalham com armazenamento em servidores remotos, armazenando as informações nesses servidores em vez de na máquina.</a:t>
            </a:r>
          </a:p>
          <a:p>
            <a:r>
              <a:rPr lang="pt-BR" sz="2400" dirty="0"/>
              <a:t>O PWA utiliza armazenamento local e o armazenamento do cliente, permitindo que pequenas alterações continuem do jeito que o cliente deixou.</a:t>
            </a:r>
          </a:p>
          <a:p>
            <a:r>
              <a:rPr lang="pt-BR" sz="2400" dirty="0"/>
              <a:t>Por exemplo: um cliente pode deixar o seu produto no carrinho, fechar o aplicativo e abri-lo novamente, e o item deve permanecer no carrinho.</a:t>
            </a:r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83996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1231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Consolas</vt:lpstr>
      <vt:lpstr>Wingdings</vt:lpstr>
      <vt:lpstr>Retrospectiva</vt:lpstr>
      <vt:lpstr>WebApps</vt:lpstr>
      <vt:lpstr>WebApps INTRODUÇÃO</vt:lpstr>
      <vt:lpstr>O que são Progressive WebApps?</vt:lpstr>
      <vt:lpstr>O que são Progressive WebApps?</vt:lpstr>
      <vt:lpstr>O que são Progressive WebApps?</vt:lpstr>
      <vt:lpstr>O que são Progressive WebApps?</vt:lpstr>
      <vt:lpstr>Tecnologias utilizadas para WebApp</vt:lpstr>
      <vt:lpstr>Tecnologias utilizadas para WebApp</vt:lpstr>
      <vt:lpstr>Tecnologias utilizadas para WebApp ARMAZENAMENTO NO LADO-CLIENTE (CLIENT-SIDE STORAGE)</vt:lpstr>
      <vt:lpstr>Tecnologias utilizadas para WebApp NOTIFICAÇÃO DE PUSH (PUSH NOTIFICATION)</vt:lpstr>
      <vt:lpstr>Tecnologias utilizadas para WebApp SERVICE WORKER</vt:lpstr>
      <vt:lpstr>Transformando um site em um WebApp</vt:lpstr>
      <vt:lpstr>Transformando um site em um WebApp</vt:lpstr>
      <vt:lpstr>Transformando um site em um WebApp</vt:lpstr>
      <vt:lpstr>Transformando um site em um WebApp</vt:lpstr>
      <vt:lpstr>Transformando um site em um WebApp INSTALAR O SERVICE WORKER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WebApps</dc:title>
  <dc:creator>Lucas Amaro</dc:creator>
  <cp:lastModifiedBy>Lucas Amaro</cp:lastModifiedBy>
  <cp:revision>1</cp:revision>
  <dcterms:created xsi:type="dcterms:W3CDTF">2024-04-10T00:51:31Z</dcterms:created>
  <dcterms:modified xsi:type="dcterms:W3CDTF">2024-04-10T02:45:56Z</dcterms:modified>
</cp:coreProperties>
</file>