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8E60-4CF3-C0F7-AF8F-ED3E0EAB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0464A-8EE6-4EBD-3EA9-5153F899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Objetos.</a:t>
            </a:r>
          </a:p>
          <a:p>
            <a:r>
              <a:rPr lang="pt-BR" dirty="0"/>
              <a:t>Classes.</a:t>
            </a:r>
          </a:p>
          <a:p>
            <a:r>
              <a:rPr lang="pt-BR" dirty="0"/>
              <a:t>Encapsulamento.</a:t>
            </a:r>
          </a:p>
        </p:txBody>
      </p:sp>
    </p:spTree>
    <p:extLst>
      <p:ext uri="{BB962C8B-B14F-4D97-AF65-F5344CB8AC3E}">
        <p14:creationId xmlns:p14="http://schemas.microsoft.com/office/powerpoint/2010/main" val="330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441809" cy="4023360"/>
          </a:xfrm>
        </p:spPr>
        <p:txBody>
          <a:bodyPr>
            <a:normAutofit/>
          </a:bodyPr>
          <a:lstStyle/>
          <a:p>
            <a:r>
              <a:rPr lang="pt-BR" dirty="0"/>
              <a:t>Podemos representar uma classe com gráficos, chamado de </a:t>
            </a:r>
            <a:r>
              <a:rPr lang="pt-BR" b="1" dirty="0"/>
              <a:t>Diagrama de Classe</a:t>
            </a:r>
            <a:r>
              <a:rPr lang="pt-BR" dirty="0"/>
              <a:t>, uma Linguagem de Modelagem Unificada para sistemas orientados a Objetos (UML – </a:t>
            </a:r>
            <a:r>
              <a:rPr lang="pt-BR" dirty="0" err="1"/>
              <a:t>Unified</a:t>
            </a:r>
            <a:r>
              <a:rPr lang="pt-BR" dirty="0"/>
              <a:t> Model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r>
              <a:rPr lang="pt-BR" dirty="0"/>
              <a:t>No Diagrama de Classe, precisamos adicionar:</a:t>
            </a:r>
          </a:p>
          <a:p>
            <a:pPr lvl="1"/>
            <a:r>
              <a:rPr lang="pt-BR" dirty="0"/>
              <a:t>Nome: nome da classe.</a:t>
            </a:r>
          </a:p>
          <a:p>
            <a:pPr lvl="1"/>
            <a:r>
              <a:rPr lang="pt-BR" dirty="0"/>
              <a:t>Atributos: variáveis da classe e o seu tipo;</a:t>
            </a:r>
          </a:p>
          <a:p>
            <a:pPr lvl="1"/>
            <a:r>
              <a:rPr lang="pt-BR" dirty="0"/>
              <a:t>Métodos: as ações da classe. 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B7CE81-3FA8-FB07-B539-A22F39B1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60893"/>
              </p:ext>
            </p:extLst>
          </p:nvPr>
        </p:nvGraphicFramePr>
        <p:xfrm>
          <a:off x="8776144" y="382694"/>
          <a:ext cx="2379536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536">
                  <a:extLst>
                    <a:ext uri="{9D8B030D-6E8A-4147-A177-3AD203B41FA5}">
                      <a16:colId xmlns:a16="http://schemas.microsoft.com/office/drawing/2014/main" val="923123641"/>
                    </a:ext>
                  </a:extLst>
                </a:gridCol>
              </a:tblGrid>
              <a:tr h="23043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Conta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442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numero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0823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agencia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3774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tipo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408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titular : 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504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saldo : </a:t>
                      </a:r>
                      <a:r>
                        <a:rPr lang="pt-BR" sz="1400" dirty="0" err="1"/>
                        <a:t>float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5027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getNumero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4798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getAgencia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5491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getTipo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42478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getTitular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6185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getSaldo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0375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setNumero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numero)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6527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setAgencia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agencia)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68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setTipo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tipo)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96527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setTitular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titular)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084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setSaldo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saldo)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8395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boolean</a:t>
                      </a:r>
                      <a:r>
                        <a:rPr lang="pt-BR" sz="1400" dirty="0"/>
                        <a:t> saque(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valor)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410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visualizar()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3362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83814"/>
              </p:ext>
            </p:extLst>
          </p:nvPr>
        </p:nvGraphicFramePr>
        <p:xfrm>
          <a:off x="1997612" y="1760220"/>
          <a:ext cx="16599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88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Gato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-id 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-nome 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  <a:r>
                        <a:rPr lang="pt-BR" dirty="0" err="1"/>
                        <a:t>raca</a:t>
                      </a:r>
                      <a:r>
                        <a:rPr lang="pt-BR" dirty="0"/>
                        <a:t> 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-idade : </a:t>
                      </a:r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-peso : </a:t>
                      </a:r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#miar() : </a:t>
                      </a:r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+comer() : </a:t>
                      </a:r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+dormir() : </a:t>
                      </a:r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4417255" y="1760220"/>
            <a:ext cx="1448973" cy="3337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Visibilidade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+ </a:t>
            </a:r>
            <a:r>
              <a:rPr lang="pt-BR" dirty="0" err="1"/>
              <a:t>Public</a:t>
            </a:r>
            <a:endParaRPr lang="pt-BR" dirty="0"/>
          </a:p>
          <a:p>
            <a:pPr algn="ctr"/>
            <a:r>
              <a:rPr lang="pt-BR" dirty="0" err="1"/>
              <a:t>Friendly</a:t>
            </a:r>
            <a:endParaRPr lang="pt-BR" dirty="0"/>
          </a:p>
          <a:p>
            <a:pPr algn="ctr"/>
            <a:r>
              <a:rPr lang="pt-BR" dirty="0"/>
              <a:t>#protected</a:t>
            </a:r>
          </a:p>
          <a:p>
            <a:pPr algn="ctr"/>
            <a:r>
              <a:rPr lang="pt-BR" dirty="0"/>
              <a:t>- Private</a:t>
            </a:r>
          </a:p>
        </p:txBody>
      </p:sp>
    </p:spTree>
    <p:extLst>
      <p:ext uri="{BB962C8B-B14F-4D97-AF65-F5344CB8AC3E}">
        <p14:creationId xmlns:p14="http://schemas.microsoft.com/office/powerpoint/2010/main" val="127669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dividir as linguagens de programação em duas versões:</a:t>
            </a:r>
          </a:p>
          <a:p>
            <a:pPr lvl="1"/>
            <a:r>
              <a:rPr lang="pt-BR" dirty="0"/>
              <a:t>Linguagem Estruturadas;</a:t>
            </a:r>
          </a:p>
          <a:p>
            <a:pPr lvl="1"/>
            <a:r>
              <a:rPr lang="pt-BR" dirty="0"/>
              <a:t>Linguagem Orientada.</a:t>
            </a:r>
          </a:p>
          <a:p>
            <a:r>
              <a:rPr lang="pt-BR" dirty="0"/>
              <a:t>Qual é a diferença entre as linguagens?</a:t>
            </a:r>
          </a:p>
          <a:p>
            <a:r>
              <a:rPr lang="pt-BR" dirty="0"/>
              <a:t>Na linguagem estruturada, é possível perceber que a sua estrutura é formada por:</a:t>
            </a:r>
          </a:p>
          <a:p>
            <a:pPr lvl="1"/>
            <a:r>
              <a:rPr lang="pt-BR" dirty="0"/>
              <a:t>Sequências – são os comandos a serem executados;</a:t>
            </a:r>
          </a:p>
          <a:p>
            <a:pPr lvl="1"/>
            <a:r>
              <a:rPr lang="pt-BR" dirty="0"/>
              <a:t>Condições – sequências  executadas a partir de condições satisfeitas (IF, ELSE, SWITCH...);</a:t>
            </a:r>
          </a:p>
          <a:p>
            <a:pPr lvl="1"/>
            <a:r>
              <a:rPr lang="pt-BR" dirty="0"/>
              <a:t>Repetições – sequencias executadas até que uma condição for satisfeita (FOR, WHILE, DO...);</a:t>
            </a:r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estruturada, o programa é escrito em uma rotina e quebrado em sub-rotinas, mas sem mudar o seu fluxo.</a:t>
            </a:r>
          </a:p>
          <a:p>
            <a:r>
              <a:rPr lang="pt-BR" dirty="0"/>
              <a:t>Por exemplo: temos um programa que filtra usuários menores que 18 anos.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B02D94C-148F-1261-983A-8B964E77BE78}"/>
              </a:ext>
            </a:extLst>
          </p:cNvPr>
          <p:cNvSpPr/>
          <p:nvPr/>
        </p:nvSpPr>
        <p:spPr>
          <a:xfrm>
            <a:off x="1146518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F75CE-F6CD-30BA-939F-D4521E8C956A}"/>
              </a:ext>
            </a:extLst>
          </p:cNvPr>
          <p:cNvSpPr/>
          <p:nvPr/>
        </p:nvSpPr>
        <p:spPr>
          <a:xfrm>
            <a:off x="2859259" y="4033911"/>
            <a:ext cx="1350498" cy="96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Leia a Idade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03714C94-DB9F-EE6D-7E5A-886BCA95B9C5}"/>
              </a:ext>
            </a:extLst>
          </p:cNvPr>
          <p:cNvSpPr/>
          <p:nvPr/>
        </p:nvSpPr>
        <p:spPr>
          <a:xfrm>
            <a:off x="4740813" y="4035572"/>
            <a:ext cx="1702190" cy="9601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 +18?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B83A8A-00F7-81C1-1995-E97FA9350C59}"/>
              </a:ext>
            </a:extLst>
          </p:cNvPr>
          <p:cNvSpPr/>
          <p:nvPr/>
        </p:nvSpPr>
        <p:spPr>
          <a:xfrm>
            <a:off x="6976989" y="4994032"/>
            <a:ext cx="2828193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“Maior de Idade”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B4E329-10B8-3F49-63FB-E4A7CC57AC0C}"/>
              </a:ext>
            </a:extLst>
          </p:cNvPr>
          <p:cNvSpPr/>
          <p:nvPr/>
        </p:nvSpPr>
        <p:spPr>
          <a:xfrm>
            <a:off x="6976988" y="3400865"/>
            <a:ext cx="2828194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“Menor de Idade”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938-D713-BB7F-B365-064C14691F3C}"/>
              </a:ext>
            </a:extLst>
          </p:cNvPr>
          <p:cNvSpPr/>
          <p:nvPr/>
        </p:nvSpPr>
        <p:spPr>
          <a:xfrm>
            <a:off x="10333306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FE59CAD-B8BF-CCF0-76C4-938DE1A7C9E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8204" y="4513971"/>
            <a:ext cx="528124" cy="12700"/>
          </a:xfrm>
          <a:prstGeom prst="bentConnector3">
            <a:avLst>
              <a:gd name="adj1" fmla="val 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335232C5-6314-A3AE-7EEB-DAD001864A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9757" y="4513971"/>
            <a:ext cx="531056" cy="1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77CDD4-844D-157B-8EE6-7230DFBFFD2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6125357" y="3183941"/>
            <a:ext cx="318183" cy="1385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09A8498-43F1-3E33-A8C6-D640580CC76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6127016" y="4460583"/>
            <a:ext cx="314864" cy="13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A57A6E8-1EF7-2A4B-C0CB-C5C1B3EF09D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805182" y="3717389"/>
            <a:ext cx="1118967" cy="31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525E841-0AF4-7DD1-A06E-52F0036DAE2D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9805182" y="4994031"/>
            <a:ext cx="1118967" cy="316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3FE27-A9DD-5163-EFE3-E8ACEFFC1DF3}"/>
              </a:ext>
            </a:extLst>
          </p:cNvPr>
          <p:cNvSpPr txBox="1"/>
          <p:nvPr/>
        </p:nvSpPr>
        <p:spPr>
          <a:xfrm>
            <a:off x="5596401" y="33509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82694D-C3B1-249D-B70D-08F4380B91D3}"/>
              </a:ext>
            </a:extLst>
          </p:cNvPr>
          <p:cNvSpPr txBox="1"/>
          <p:nvPr/>
        </p:nvSpPr>
        <p:spPr>
          <a:xfrm>
            <a:off x="5618306" y="53150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3235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da POO é simular as coisas que existem e acontecem no mundo real ao mundo virtual.</a:t>
            </a:r>
          </a:p>
          <a:p>
            <a:r>
              <a:rPr lang="pt-BR" dirty="0"/>
              <a:t>Na realidade, os objetos compõem o nosso mundo e interagem entre si para gerar resultados. Um sistema fará algo similar, usar objetos para interagirem a fim de produzirem resultados.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que já conhecemos um pouco sobre a diferença entre a linguagem estruturada e a orientada a objetos, vamos falar sobre os Objetos.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nossa realidade, temos diferentes tipos de objetos, onde cada um tem atributos e podem fazer diferentes métodos.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o objeto Conta, que contém: número, agência, titular, tipo, saldo, etc.</a:t>
            </a:r>
          </a:p>
          <a:p>
            <a:r>
              <a:rPr lang="pt-BR" dirty="0"/>
              <a:t>Este objeto até o momento é abstrato e sem detalhes. O importante não é saber os detalhes, já que temos apenas uma visão abstrata do objeto; até o momento temos um modelo que represente qualquer conta bancária.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5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os objetos como uma entidade caracterizada por métodos e atributos, podendo ser composto por outros objetos.</a:t>
            </a:r>
          </a:p>
          <a:p>
            <a:r>
              <a:rPr lang="pt-BR" dirty="0"/>
              <a:t>Nas aulas sobre banco de dados, observamos sobre esse conceito, que uma entidade pode receber “dados” e um “tipo”, mas a diferença entre os conceitos é que na POO uma entidade pode conter e uma “função”.</a:t>
            </a:r>
          </a:p>
          <a:p>
            <a:r>
              <a:rPr lang="pt-BR" dirty="0"/>
              <a:t>Lembre-se, todo objeto receberá: Identidade (um nome), Estado (atributos) e Comportamento (os métodos).</a:t>
            </a:r>
          </a:p>
        </p:txBody>
      </p:sp>
    </p:spTree>
    <p:extLst>
      <p:ext uri="{BB962C8B-B14F-4D97-AF65-F5344CB8AC3E}">
        <p14:creationId xmlns:p14="http://schemas.microsoft.com/office/powerpoint/2010/main" val="39527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é um conjunto de características e comportamentos que definem o conjunto de objetos pertencentes a essa classe. </a:t>
            </a:r>
          </a:p>
          <a:p>
            <a:r>
              <a:rPr lang="pt-BR" dirty="0"/>
              <a:t>A classe é como um molde de um objeto, que sai do seu estado abstrato apenas com a criação de um objeto. O termo </a:t>
            </a:r>
            <a:r>
              <a:rPr lang="pt-BR" i="1" dirty="0"/>
              <a:t>instancia de classe</a:t>
            </a:r>
            <a:r>
              <a:rPr lang="pt-BR" dirty="0"/>
              <a:t> é utilizado para criar um objeto usando a classe como um molde.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a classe “Carro”, onde podemos ter diferentes carros:</a:t>
            </a:r>
          </a:p>
          <a:p>
            <a:pPr lvl="1"/>
            <a:r>
              <a:rPr lang="pt-BR" dirty="0"/>
              <a:t>Uno;</a:t>
            </a:r>
          </a:p>
          <a:p>
            <a:pPr lvl="1"/>
            <a:r>
              <a:rPr lang="pt-BR" dirty="0"/>
              <a:t>Chevette;</a:t>
            </a:r>
          </a:p>
          <a:p>
            <a:pPr lvl="1"/>
            <a:r>
              <a:rPr lang="pt-BR" dirty="0"/>
              <a:t>Marea;</a:t>
            </a:r>
          </a:p>
          <a:p>
            <a:pPr lvl="1"/>
            <a:r>
              <a:rPr lang="pt-BR" dirty="0"/>
              <a:t>Mustang.</a:t>
            </a:r>
          </a:p>
        </p:txBody>
      </p:sp>
    </p:spTree>
    <p:extLst>
      <p:ext uri="{BB962C8B-B14F-4D97-AF65-F5344CB8AC3E}">
        <p14:creationId xmlns:p14="http://schemas.microsoft.com/office/powerpoint/2010/main" val="13817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classe é composta por atributos e métodos.</a:t>
            </a:r>
          </a:p>
          <a:p>
            <a:r>
              <a:rPr lang="pt-BR" dirty="0"/>
              <a:t>Os atributos são responsáveis por identificar as características do objeto. Utilizamos substantivos para definir os atributos.</a:t>
            </a:r>
          </a:p>
          <a:p>
            <a:r>
              <a:rPr lang="pt-BR" dirty="0"/>
              <a:t>Exemplo: o objeto “pessoa” pode receber os seguintes atributos: Nome, Idade, CPF...</a:t>
            </a:r>
          </a:p>
          <a:p>
            <a:endParaRPr lang="pt-BR" dirty="0"/>
          </a:p>
          <a:p>
            <a:r>
              <a:rPr lang="pt-BR" dirty="0"/>
              <a:t>Os métodos são responsáveis por definir as ações que irão modificar e interagir com os atributos. Utilizamos verbos para definir os métodos.</a:t>
            </a:r>
          </a:p>
          <a:p>
            <a:r>
              <a:rPr lang="pt-BR" dirty="0"/>
              <a:t>Exemplo: O objeto “pessoa” pode: andar, parar, falar...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classes agrupam objetos similares; é um modelo estático que permite especificar um conjunto de características do objeto.</a:t>
            </a:r>
          </a:p>
          <a:p>
            <a:r>
              <a:rPr lang="pt-BR" dirty="0"/>
              <a:t>Cada objeto é uma entidade criada (instanciada) a partir de uma classe.</a:t>
            </a:r>
          </a:p>
          <a:p>
            <a:r>
              <a:rPr lang="pt-BR" dirty="0"/>
              <a:t>Exemplo: </a:t>
            </a:r>
          </a:p>
          <a:p>
            <a:r>
              <a:rPr lang="pt-BR" dirty="0"/>
              <a:t>Temos a classe Conta que contém </a:t>
            </a:r>
            <a:r>
              <a:rPr lang="pt-BR" u="sng" dirty="0"/>
              <a:t>atributos</a:t>
            </a:r>
            <a:r>
              <a:rPr lang="pt-BR" dirty="0"/>
              <a:t> (Nome, Saldo, Número) e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dirty="0"/>
              <a:t>Na classe Conta temos: </a:t>
            </a:r>
          </a:p>
          <a:p>
            <a:r>
              <a:rPr lang="pt-BR" u="sng" dirty="0"/>
              <a:t>Atributos</a:t>
            </a:r>
            <a:r>
              <a:rPr lang="pt-BR" dirty="0"/>
              <a:t> (</a:t>
            </a:r>
            <a:r>
              <a:rPr lang="pt-BR" dirty="0" err="1"/>
              <a:t>Nikolas</a:t>
            </a:r>
            <a:r>
              <a:rPr lang="pt-BR" dirty="0"/>
              <a:t>, R$ 2bi, 12345678)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u="sng" dirty="0"/>
              <a:t>Atributos</a:t>
            </a:r>
            <a:r>
              <a:rPr lang="pt-BR" dirty="0"/>
              <a:t> (Carlito, -R$ 15k, 40028922)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558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887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Programação Orientada a Objetos</vt:lpstr>
      <vt:lpstr>INTRODUÇÃO</vt:lpstr>
      <vt:lpstr>INTRODUÇÃO</vt:lpstr>
      <vt:lpstr>INTRODUÇÃO</vt:lpstr>
      <vt:lpstr>OBJETOS</vt:lpstr>
      <vt:lpstr>OBJETOS</vt:lpstr>
      <vt:lpstr>CLASSES</vt:lpstr>
      <vt:lpstr>CLASSES</vt:lpstr>
      <vt:lpstr>CLASSES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1</cp:revision>
  <dcterms:created xsi:type="dcterms:W3CDTF">2024-04-29T00:27:29Z</dcterms:created>
  <dcterms:modified xsi:type="dcterms:W3CDTF">2024-04-29T02:48:56Z</dcterms:modified>
</cp:coreProperties>
</file>