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5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76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1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7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70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5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9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7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4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01A54A-29A2-4EC3-9B91-320162A9584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C24578-4DA8-41D3-A49F-905BAF1C655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1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56A1-E372-B167-471C-A5EAFCE0C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Usabilidade e Design de Interação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8A75B-86A0-6BAE-D7E1-71DB21D40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Está é a nossa nova matéria</a:t>
            </a:r>
          </a:p>
        </p:txBody>
      </p:sp>
    </p:spTree>
    <p:extLst>
      <p:ext uri="{BB962C8B-B14F-4D97-AF65-F5344CB8AC3E}">
        <p14:creationId xmlns:p14="http://schemas.microsoft.com/office/powerpoint/2010/main" val="417521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2DC9-F40B-50CD-23B2-AC5BF97E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7D291-F98C-A56D-A92C-349BA5B4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conteúdo foi extraído da apostila, onde contém </a:t>
            </a:r>
            <a:r>
              <a:rPr lang="pt-BR"/>
              <a:t>outras referencias.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11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5E8E-6175-1555-A927-26577104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Prazos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08F1C-F890-E199-6A5C-08FFF5044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Datas:</a:t>
            </a:r>
          </a:p>
          <a:p>
            <a:pPr lvl="1"/>
            <a:r>
              <a:rPr lang="pt-BR" dirty="0"/>
              <a:t>Esta matéria iniciou no dia 17 de Maio de 2024;</a:t>
            </a:r>
          </a:p>
          <a:p>
            <a:pPr lvl="1"/>
            <a:r>
              <a:rPr lang="pt-BR" dirty="0"/>
              <a:t>Esta matéria se encerra no dia 10 de Junho de 2024.</a:t>
            </a:r>
          </a:p>
          <a:p>
            <a:r>
              <a:rPr lang="pt-BR" dirty="0"/>
              <a:t>Atividades:</a:t>
            </a:r>
          </a:p>
          <a:p>
            <a:pPr lvl="1"/>
            <a:r>
              <a:rPr lang="pt-BR" dirty="0"/>
              <a:t>No dia 7 de Junho de 2024 será a data para apresentar os trabalhos;</a:t>
            </a:r>
          </a:p>
          <a:p>
            <a:pPr lvl="1"/>
            <a:r>
              <a:rPr lang="pt-BR" dirty="0"/>
              <a:t>No dia 10 de Junho de 2024 será aplicada a prova.</a:t>
            </a:r>
          </a:p>
          <a:p>
            <a:r>
              <a:rPr lang="pt-BR" dirty="0"/>
              <a:t>Regime de notas:</a:t>
            </a:r>
          </a:p>
          <a:p>
            <a:pPr lvl="1"/>
            <a:r>
              <a:rPr lang="pt-BR" dirty="0"/>
              <a:t>Notas de Participação;</a:t>
            </a:r>
          </a:p>
          <a:p>
            <a:pPr lvl="1"/>
            <a:r>
              <a:rPr lang="pt-BR" dirty="0"/>
              <a:t>Notas de Exercícios;</a:t>
            </a:r>
          </a:p>
          <a:p>
            <a:pPr lvl="1"/>
            <a:r>
              <a:rPr lang="pt-BR" dirty="0"/>
              <a:t>Notas de Trabalhos;</a:t>
            </a:r>
          </a:p>
          <a:p>
            <a:pPr lvl="1"/>
            <a:r>
              <a:rPr lang="pt-BR" dirty="0"/>
              <a:t>Notas da Prova.</a:t>
            </a:r>
          </a:p>
        </p:txBody>
      </p:sp>
    </p:spTree>
    <p:extLst>
      <p:ext uri="{BB962C8B-B14F-4D97-AF65-F5344CB8AC3E}">
        <p14:creationId xmlns:p14="http://schemas.microsoft.com/office/powerpoint/2010/main" val="154980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048D9-3D04-0862-3DA2-CD6D2B23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e paradigmas de interação humano-computador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3C0230-25DB-E495-C0BC-CBE7B45A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Definir os estilos de interação.</a:t>
            </a:r>
          </a:p>
          <a:p>
            <a:pPr lvl="1"/>
            <a:r>
              <a:rPr lang="pt-BR" dirty="0"/>
              <a:t>Classificar os paradigmas de interação.</a:t>
            </a:r>
          </a:p>
          <a:p>
            <a:pPr lvl="1"/>
            <a:r>
              <a:rPr lang="pt-BR" dirty="0"/>
              <a:t>Diferenciar entre os estilos e paradigmas de interação.</a:t>
            </a:r>
          </a:p>
        </p:txBody>
      </p:sp>
    </p:spTree>
    <p:extLst>
      <p:ext uri="{BB962C8B-B14F-4D97-AF65-F5344CB8AC3E}">
        <p14:creationId xmlns:p14="http://schemas.microsoft.com/office/powerpoint/2010/main" val="42898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4957E-F388-82CF-A0EC-EE23D6F4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56944-1E0D-6049-B4DC-316EBBF8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interação usuário-sistemas é feita com um objetivo pré-estabelecido e mediada pela interface do sistema, para que os estilos e paradigmas de sistemas computacionais guiam o usuário no processo de interação.</a:t>
            </a:r>
          </a:p>
          <a:p>
            <a:r>
              <a:rPr lang="pt-BR" dirty="0"/>
              <a:t>Para melhor experiência do usuário no alcance de metas, o </a:t>
            </a:r>
            <a:r>
              <a:rPr lang="pt-BR" i="1" dirty="0"/>
              <a:t>designer</a:t>
            </a:r>
            <a:r>
              <a:rPr lang="pt-BR" dirty="0"/>
              <a:t> deve ter conhecimento das necessidades do usuário e propor interfaces que sejam adequadas.</a:t>
            </a:r>
          </a:p>
          <a:p>
            <a:r>
              <a:rPr lang="pt-BR" dirty="0"/>
              <a:t>Após solucionar o problema, o </a:t>
            </a:r>
            <a:r>
              <a:rPr lang="pt-BR" i="1" dirty="0"/>
              <a:t>designer</a:t>
            </a:r>
            <a:r>
              <a:rPr lang="pt-BR" dirty="0"/>
              <a:t> inicia o desenho do sistema, escolhendo com carinho quais serão os estilos utilizados e os paradigmas envolvidos no processo. Ao escolher corretamente os estilos e paradigmas, o </a:t>
            </a:r>
            <a:r>
              <a:rPr lang="pt-BR" i="1" dirty="0"/>
              <a:t>designer</a:t>
            </a:r>
            <a:r>
              <a:rPr lang="pt-BR" dirty="0"/>
              <a:t> fornece ao usuário a melhor interação, aceitação e satisfação do usuário com o sistema.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0488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95A1-8125-63F1-C96C-FB2F71E0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interação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F3E87-41C7-26A3-B5D5-319FACFD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“Como o usuário vai interagir com o sistema?”</a:t>
            </a:r>
          </a:p>
          <a:p>
            <a:r>
              <a:rPr lang="pt-BR" dirty="0"/>
              <a:t>A pergunta acima deve sempre estar na rotina de um </a:t>
            </a:r>
            <a:r>
              <a:rPr lang="pt-BR" i="1" dirty="0"/>
              <a:t>designer</a:t>
            </a:r>
            <a:r>
              <a:rPr lang="pt-BR" dirty="0"/>
              <a:t>, porque essa pergunta trará definições para o projeto: estilos de interação e representação de interface com diferentes níveis de abstração.</a:t>
            </a:r>
          </a:p>
          <a:p>
            <a:r>
              <a:rPr lang="pt-BR" dirty="0"/>
              <a:t>Conheceremos mais sobre as linguagens que existem nos estilos de interação, sendo elas:</a:t>
            </a:r>
          </a:p>
          <a:p>
            <a:pPr lvl="1"/>
            <a:r>
              <a:rPr lang="pt-BR" dirty="0"/>
              <a:t>Linguagem de comando;</a:t>
            </a:r>
          </a:p>
          <a:p>
            <a:pPr lvl="1"/>
            <a:r>
              <a:rPr lang="pt-BR" dirty="0"/>
              <a:t>Linguagem natural;</a:t>
            </a:r>
          </a:p>
          <a:p>
            <a:pPr lvl="1"/>
            <a:r>
              <a:rPr lang="pt-BR" dirty="0"/>
              <a:t>Interação por menus;</a:t>
            </a:r>
          </a:p>
          <a:p>
            <a:pPr lvl="1"/>
            <a:r>
              <a:rPr lang="pt-BR" dirty="0"/>
              <a:t>Interação por formulários;</a:t>
            </a:r>
          </a:p>
          <a:p>
            <a:pPr lvl="1"/>
            <a:r>
              <a:rPr lang="pt-BR" dirty="0"/>
              <a:t>Interação por manipulação direta;</a:t>
            </a:r>
          </a:p>
          <a:p>
            <a:pPr lvl="1"/>
            <a:r>
              <a:rPr lang="pt-BR" dirty="0"/>
              <a:t>Interação por interfaces gráficas.</a:t>
            </a:r>
          </a:p>
        </p:txBody>
      </p:sp>
    </p:spTree>
    <p:extLst>
      <p:ext uri="{BB962C8B-B14F-4D97-AF65-F5344CB8AC3E}">
        <p14:creationId xmlns:p14="http://schemas.microsoft.com/office/powerpoint/2010/main" val="50183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95A1-8125-63F1-C96C-FB2F71E0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interação</a:t>
            </a:r>
            <a:br>
              <a:rPr lang="pt-BR" dirty="0"/>
            </a:br>
            <a:r>
              <a:rPr lang="pt-BR" sz="2000" dirty="0"/>
              <a:t>LINGUAGEM DE COMANDO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F3E87-41C7-26A3-B5D5-319FACFD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usuário se comunica com o sistema por meio de comandos predefinidos, onde se torna necessário a memorização para que a interação seja feita.</a:t>
            </a:r>
          </a:p>
          <a:p>
            <a:r>
              <a:rPr lang="pt-BR" dirty="0"/>
              <a:t>Segundo Barbosa e Silva (2010), há três padrões básicos para a linguagem de comando: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Comando simples – o DIR, no Windows, exibe uma lista de arquivos e subdiretórios de um diretório, incluindo nomes, data e hora da última modificação;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Comandos mais parâmetros – COPY origem destino;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Comandos seguidos de opções e argumentos – COPY/Y origem destino. Utilizar o “/Y” retira a solicitação de confirmação para substituir um arquivo existente no destino.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79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95A1-8125-63F1-C96C-FB2F71E0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interação</a:t>
            </a:r>
            <a:br>
              <a:rPr lang="pt-BR" dirty="0"/>
            </a:br>
            <a:r>
              <a:rPr lang="pt-BR" sz="2000" dirty="0"/>
              <a:t>LINGUAGEM DE COMANDO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F3E87-41C7-26A3-B5D5-319FACFD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Prompt de Comando do Windows é um local onde podemos utilizar as linguagens de comando, em que interagimos com o sistema por meio de comandos preestabelecidos para navegar no sistema.</a:t>
            </a:r>
          </a:p>
          <a:p>
            <a:endParaRPr lang="pt-BR" dirty="0"/>
          </a:p>
        </p:txBody>
      </p:sp>
      <p:grpSp>
        <p:nvGrpSpPr>
          <p:cNvPr id="4" name="Group 10009">
            <a:extLst>
              <a:ext uri="{FF2B5EF4-FFF2-40B4-BE49-F238E27FC236}">
                <a16:creationId xmlns:a16="http://schemas.microsoft.com/office/drawing/2014/main" id="{C028C76F-B0F7-C977-7D96-7752169928D1}"/>
              </a:ext>
            </a:extLst>
          </p:cNvPr>
          <p:cNvGrpSpPr/>
          <p:nvPr/>
        </p:nvGrpSpPr>
        <p:grpSpPr>
          <a:xfrm>
            <a:off x="2741484" y="2445167"/>
            <a:ext cx="7388633" cy="3980499"/>
            <a:chOff x="-780201" y="147610"/>
            <a:chExt cx="6171635" cy="3040686"/>
          </a:xfrm>
        </p:grpSpPr>
        <p:sp>
          <p:nvSpPr>
            <p:cNvPr id="6" name="Rectangle 110">
              <a:extLst>
                <a:ext uri="{FF2B5EF4-FFF2-40B4-BE49-F238E27FC236}">
                  <a16:creationId xmlns:a16="http://schemas.microsoft.com/office/drawing/2014/main" id="{06CAFCB2-E281-F11D-47F5-920584122F4F}"/>
                </a:ext>
              </a:extLst>
            </p:cNvPr>
            <p:cNvSpPr/>
            <p:nvPr/>
          </p:nvSpPr>
          <p:spPr>
            <a:xfrm>
              <a:off x="-780201" y="2706741"/>
              <a:ext cx="697424" cy="3658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6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16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111">
              <a:extLst>
                <a:ext uri="{FF2B5EF4-FFF2-40B4-BE49-F238E27FC236}">
                  <a16:creationId xmlns:a16="http://schemas.microsoft.com/office/drawing/2014/main" id="{9E45E5BA-D0B1-D4BE-B4EC-FE34E1D72EF9}"/>
                </a:ext>
              </a:extLst>
            </p:cNvPr>
            <p:cNvSpPr/>
            <p:nvPr/>
          </p:nvSpPr>
          <p:spPr>
            <a:xfrm>
              <a:off x="-138341" y="2710500"/>
              <a:ext cx="5529775" cy="354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Prompt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comando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Windows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linguagem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comando.</a:t>
              </a:r>
              <a:endParaRPr lang="pt-B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112">
              <a:extLst>
                <a:ext uri="{FF2B5EF4-FFF2-40B4-BE49-F238E27FC236}">
                  <a16:creationId xmlns:a16="http://schemas.microsoft.com/office/drawing/2014/main" id="{2153264A-E8A0-2A3E-88B8-78647D14323F}"/>
                </a:ext>
              </a:extLst>
            </p:cNvPr>
            <p:cNvSpPr/>
            <p:nvPr/>
          </p:nvSpPr>
          <p:spPr>
            <a:xfrm>
              <a:off x="-780200" y="2873175"/>
              <a:ext cx="387657" cy="3151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113">
              <a:extLst>
                <a:ext uri="{FF2B5EF4-FFF2-40B4-BE49-F238E27FC236}">
                  <a16:creationId xmlns:a16="http://schemas.microsoft.com/office/drawing/2014/main" id="{765A9389-A478-D0CF-4D1E-7F86763955B2}"/>
                </a:ext>
              </a:extLst>
            </p:cNvPr>
            <p:cNvSpPr/>
            <p:nvPr/>
          </p:nvSpPr>
          <p:spPr>
            <a:xfrm>
              <a:off x="-346953" y="2874775"/>
              <a:ext cx="2368738" cy="2936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Microsoft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(2015).</a:t>
              </a:r>
              <a:endParaRPr lang="pt-BR" sz="1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0" name="Picture 115">
              <a:extLst>
                <a:ext uri="{FF2B5EF4-FFF2-40B4-BE49-F238E27FC236}">
                  <a16:creationId xmlns:a16="http://schemas.microsoft.com/office/drawing/2014/main" id="{76C78164-8640-F9A3-1224-00791A7440C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7153" y="147610"/>
              <a:ext cx="3599688" cy="2459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48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95A1-8125-63F1-C96C-FB2F71E0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interação</a:t>
            </a:r>
            <a:br>
              <a:rPr lang="pt-BR" dirty="0"/>
            </a:br>
            <a:r>
              <a:rPr lang="pt-BR" sz="2000" dirty="0"/>
              <a:t>LINGUAGEM DE COMANDO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F3E87-41C7-26A3-B5D5-319FACFD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</a:t>
            </a:r>
            <a:r>
              <a:rPr lang="pt-BR" dirty="0" err="1"/>
              <a:t>Shreneiderman</a:t>
            </a:r>
            <a:r>
              <a:rPr lang="pt-BR" dirty="0"/>
              <a:t> (1998), esses são alguns dos principais objetivo de utilização da linguagem de comando:</a:t>
            </a:r>
          </a:p>
          <a:p>
            <a:pPr lvl="1"/>
            <a:r>
              <a:rPr lang="pt-BR" dirty="0"/>
              <a:t>Precisão: com comandos predefinidos, a comunicação usuário e sistema é precisa, e o comando realiza apenas uma ação.</a:t>
            </a:r>
          </a:p>
          <a:p>
            <a:pPr lvl="1"/>
            <a:r>
              <a:rPr lang="pt-BR" dirty="0"/>
              <a:t>Concisão: o usuário sabe qual comando deve usar para realizar uma ação de forma direta.</a:t>
            </a:r>
          </a:p>
          <a:p>
            <a:pPr lvl="1"/>
            <a:r>
              <a:rPr lang="pt-BR" dirty="0"/>
              <a:t>Facilidade de escrita e leitura: os comandos devem ser claros, para que o usuário conheça sua funcionalidade.</a:t>
            </a:r>
          </a:p>
          <a:p>
            <a:pPr lvl="1"/>
            <a:r>
              <a:rPr lang="pt-BR" dirty="0"/>
              <a:t>Completude: os comandos devem contemplar todas as funcionalidades oferecidas pelo sistema.</a:t>
            </a:r>
          </a:p>
          <a:p>
            <a:pPr lvl="1"/>
            <a:r>
              <a:rPr lang="pt-BR" dirty="0"/>
              <a:t>Rapidez no aprendizado: os comandos devem ser construídos no vocabulário do usuário, e a gramática da linguagem deve refletir a forma como eles conceituam as operações.</a:t>
            </a:r>
          </a:p>
          <a:p>
            <a:pPr lvl="1"/>
            <a:r>
              <a:rPr lang="pt-BR" dirty="0"/>
              <a:t>Simplicidade para reduzir erros: os comandos devem ser claros, para facilitar a compreensão do usuário e reduzir erros no momento de interação.</a:t>
            </a:r>
          </a:p>
        </p:txBody>
      </p:sp>
    </p:spTree>
    <p:extLst>
      <p:ext uri="{BB962C8B-B14F-4D97-AF65-F5344CB8AC3E}">
        <p14:creationId xmlns:p14="http://schemas.microsoft.com/office/powerpoint/2010/main" val="404664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95A1-8125-63F1-C96C-FB2F71E0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de interação</a:t>
            </a:r>
            <a:br>
              <a:rPr lang="pt-BR" dirty="0"/>
            </a:br>
            <a:r>
              <a:rPr lang="pt-BR" sz="2000" dirty="0"/>
              <a:t>LINGUAGEM NATURAL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F3E87-41C7-26A3-B5D5-319FACFD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a linguagem natural, o sistema computacional busca se comportar à altura do ser humano, e a interação é vista como uma conversa.</a:t>
            </a:r>
          </a:p>
          <a:p>
            <a:r>
              <a:rPr lang="pt-BR" dirty="0"/>
              <a:t>Na linguagem natural, não existe comandos predefinidos, e o sistema utiliza inteligência artificial para compreender as pequenas diferenças da comunicação verbal do ser humano e adiciona informações relevantes  na comunicação. Dessa forma, o sistema se esforça em agir similar a uma pessoa.</a:t>
            </a:r>
          </a:p>
          <a:p>
            <a:r>
              <a:rPr lang="pt-BR" dirty="0"/>
              <a:t>Essa interação surgiu para facilitar a experiencia com usuários inexperientes, sem grandes problemas ao realizar as atividades. Os assistentes virtuais, por exemplo, auxiliam usuários inexperientes: Siri, Cortana, Google Assistente e Alexa.</a:t>
            </a:r>
          </a:p>
          <a:p>
            <a:r>
              <a:rPr lang="pt-BR" dirty="0"/>
              <a:t>Um problema que tem surgido é a dificuldade do usuário entender como o sistema funciona, esquecendo que o sistema tem limites de compreensão, trazendo transtornos no processo de interação.</a:t>
            </a:r>
          </a:p>
        </p:txBody>
      </p:sp>
    </p:spTree>
    <p:extLst>
      <p:ext uri="{BB962C8B-B14F-4D97-AF65-F5344CB8AC3E}">
        <p14:creationId xmlns:p14="http://schemas.microsoft.com/office/powerpoint/2010/main" val="2370434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813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Retrospectiva</vt:lpstr>
      <vt:lpstr>Usabilidade e Design de Interação</vt:lpstr>
      <vt:lpstr>Prazos</vt:lpstr>
      <vt:lpstr>Estilos e paradigmas de interação humano-computador</vt:lpstr>
      <vt:lpstr>Introdução</vt:lpstr>
      <vt:lpstr>Estilos de interação</vt:lpstr>
      <vt:lpstr>Estilos de interação LINGUAGEM DE COMANDO</vt:lpstr>
      <vt:lpstr>Estilos de interação LINGUAGEM DE COMANDO</vt:lpstr>
      <vt:lpstr>Estilos de interação LINGUAGEM DE COMANDO</vt:lpstr>
      <vt:lpstr>Estilos de interação LINGUAGEM NATURAL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e Design de Interação</dc:title>
  <dc:creator>Lucas Amaro</dc:creator>
  <cp:lastModifiedBy>Lucas Amaro</cp:lastModifiedBy>
  <cp:revision>1</cp:revision>
  <dcterms:created xsi:type="dcterms:W3CDTF">2024-05-21T14:53:09Z</dcterms:created>
  <dcterms:modified xsi:type="dcterms:W3CDTF">2024-05-21T19:57:00Z</dcterms:modified>
</cp:coreProperties>
</file>