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8D614292-F4D1-4700-B99A-1CA80751F0FF}">
          <p14:sldIdLst>
            <p14:sldId id="256"/>
            <p14:sldId id="257"/>
          </p14:sldIdLst>
        </p14:section>
        <p14:section name="Acessibilidade" id="{F1A3BFBD-FFE4-480D-96A6-4923944F3D1A}">
          <p14:sldIdLst>
            <p14:sldId id="258"/>
            <p14:sldId id="259"/>
            <p14:sldId id="260"/>
          </p14:sldIdLst>
        </p14:section>
        <p14:section name="Comunicabilidade" id="{AEBC5353-519D-4B6B-91B8-2F0FE8592C6D}">
          <p14:sldIdLst>
            <p14:sldId id="261"/>
            <p14:sldId id="262"/>
            <p14:sldId id="263"/>
            <p14:sldId id="264"/>
            <p14:sldId id="265"/>
          </p14:sldIdLst>
        </p14:section>
        <p14:section name="Comunicabilidade e acessibilidade na prática" id="{9C4EF44D-864A-47AB-8CD2-AFA8625D66B0}">
          <p14:sldIdLst>
            <p14:sldId id="266"/>
            <p14:sldId id="267"/>
            <p14:sldId id="268"/>
            <p14:sldId id="269"/>
            <p14:sldId id="270"/>
          </p14:sldIdLst>
        </p14:section>
        <p14:section name="Conclusão e Referência" id="{B63A6A98-97CB-4B29-93EF-4D9E3659ECCF}">
          <p14:sldIdLst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9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1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A3E9F4-71E9-4524-B61D-DA5C0ECD0778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28AD6C-8711-4A2A-92C9-2124DC29F1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09F9A-4E26-9565-ECB2-BA0ADCCE2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Acessibilidade e comunicabilidade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E075DE-9EA8-5F08-A641-64CD02708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acessibilidade.</a:t>
            </a:r>
          </a:p>
          <a:p>
            <a:r>
              <a:rPr lang="pt-BR" dirty="0"/>
              <a:t>Descrever comunicabilidade.</a:t>
            </a:r>
          </a:p>
          <a:p>
            <a:r>
              <a:rPr lang="pt-BR" dirty="0"/>
              <a:t>Aplicar acessibilidade a comunicabilidade.</a:t>
            </a:r>
          </a:p>
        </p:txBody>
      </p:sp>
    </p:spTree>
    <p:extLst>
      <p:ext uri="{BB962C8B-B14F-4D97-AF65-F5344CB8AC3E}">
        <p14:creationId xmlns:p14="http://schemas.microsoft.com/office/powerpoint/2010/main" val="31410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DC224-0EBD-2677-55D6-D90C43A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90F4-D3FE-1C50-F984-003684C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Veja alguns memes que ironizam o </a:t>
            </a:r>
            <a:r>
              <a:rPr lang="pt-BR" i="1" dirty="0"/>
              <a:t>design</a:t>
            </a:r>
            <a:r>
              <a:rPr lang="pt-BR" dirty="0"/>
              <a:t> não ajustado corretamente.</a:t>
            </a:r>
          </a:p>
          <a:p>
            <a:endParaRPr lang="pt-BR" dirty="0"/>
          </a:p>
        </p:txBody>
      </p:sp>
      <p:pic>
        <p:nvPicPr>
          <p:cNvPr id="3074" name="Picture 2" descr="Grão de arroz EMES botão de fechar anuncio % set&quot; - iFunny Brazil">
            <a:extLst>
              <a:ext uri="{FF2B5EF4-FFF2-40B4-BE49-F238E27FC236}">
                <a16:creationId xmlns:a16="http://schemas.microsoft.com/office/drawing/2014/main" id="{CFC4BDB7-8FDE-1D85-39B2-9B0F0464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22" y="2244089"/>
            <a:ext cx="5812155" cy="39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8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905D-25E2-2ABE-C700-F8F52D5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Comunicabilidade e acessibilidade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F1C-3C0E-E8AB-50EB-5F962DBE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Ramos (2011) explicar que o </a:t>
            </a:r>
            <a:r>
              <a:rPr lang="pt-BR" i="1" dirty="0"/>
              <a:t>designer</a:t>
            </a:r>
            <a:r>
              <a:rPr lang="pt-BR" dirty="0"/>
              <a:t> precisa garantir que o usuário seja capaz de interagir, compreender e utilizar sistemas de forma eficiente, garantindo a comunicação entre o </a:t>
            </a:r>
            <a:r>
              <a:rPr lang="pt-BR" dirty="0" err="1"/>
              <a:t>uuário</a:t>
            </a:r>
            <a:r>
              <a:rPr lang="pt-BR" dirty="0"/>
              <a:t> e o sistema.</a:t>
            </a:r>
          </a:p>
          <a:p>
            <a:r>
              <a:rPr lang="pt-BR" dirty="0"/>
              <a:t>Este é o momento do </a:t>
            </a:r>
            <a:r>
              <a:rPr lang="pt-BR" i="1" dirty="0"/>
              <a:t>designer</a:t>
            </a:r>
            <a:r>
              <a:rPr lang="pt-BR" dirty="0"/>
              <a:t> pensar no usuário e como ele irá interagir com a interface.  Depois de criar a interface gráfica, podemos verificar na prática se esta “comunicação” está sendo eficaz.</a:t>
            </a:r>
          </a:p>
          <a:p>
            <a:r>
              <a:rPr lang="pt-BR" dirty="0"/>
              <a:t>Podemos utilizar dois métodos para avalizar a comunicabilidade, sendo eles:</a:t>
            </a:r>
          </a:p>
          <a:p>
            <a:pPr lvl="1"/>
            <a:r>
              <a:rPr lang="pt-BR" dirty="0"/>
              <a:t>MAC – método de avaliação de comunicabilidade;</a:t>
            </a:r>
          </a:p>
          <a:p>
            <a:pPr lvl="1"/>
            <a:r>
              <a:rPr lang="pt-BR" dirty="0"/>
              <a:t>MIS – método de inspeção semiótica.</a:t>
            </a:r>
          </a:p>
        </p:txBody>
      </p:sp>
    </p:spTree>
    <p:extLst>
      <p:ext uri="{BB962C8B-B14F-4D97-AF65-F5344CB8AC3E}">
        <p14:creationId xmlns:p14="http://schemas.microsoft.com/office/powerpoint/2010/main" val="3278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905D-25E2-2ABE-C700-F8F52D5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Comunicabilidade e acessibilidade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F1C-3C0E-E8AB-50EB-5F962DBE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Avaliação de Comunicabilidade (MAC) consistem em três etapas: preparação de teste, coleta de dados e análise de dados.</a:t>
            </a:r>
          </a:p>
          <a:p>
            <a:pPr lvl="1"/>
            <a:r>
              <a:rPr lang="pt-BR" b="1" dirty="0"/>
              <a:t>Preparação do teste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Definição dos principais objetos e metas do sistema.</a:t>
            </a:r>
          </a:p>
          <a:p>
            <a:pPr lvl="2"/>
            <a:r>
              <a:rPr lang="pt-BR" dirty="0"/>
              <a:t>Elaboração do fluxo de tarefas que o usuário deverá realizar.</a:t>
            </a:r>
          </a:p>
          <a:p>
            <a:pPr lvl="2"/>
            <a:r>
              <a:rPr lang="pt-BR" dirty="0"/>
              <a:t>Seleção dos participantes.</a:t>
            </a:r>
          </a:p>
          <a:p>
            <a:pPr lvl="2"/>
            <a:r>
              <a:rPr lang="pt-BR" dirty="0"/>
              <a:t>Consentimento dos participantes.</a:t>
            </a:r>
          </a:p>
          <a:p>
            <a:pPr lvl="1"/>
            <a:r>
              <a:rPr lang="pt-BR" b="1" dirty="0"/>
              <a:t>Coleta de dados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Distribuição de tarefas planejadas para os participantes.</a:t>
            </a:r>
          </a:p>
          <a:p>
            <a:pPr lvl="2"/>
            <a:r>
              <a:rPr lang="pt-BR" dirty="0"/>
              <a:t>Acompanhamento das interações realizadas pelos usuários.</a:t>
            </a:r>
          </a:p>
          <a:p>
            <a:pPr lvl="2"/>
            <a:r>
              <a:rPr lang="pt-BR" dirty="0"/>
              <a:t>Gravação e acompanhamento da interação do participante por meio de uma tela clone.</a:t>
            </a:r>
          </a:p>
          <a:p>
            <a:pPr lvl="1"/>
            <a:r>
              <a:rPr lang="pt-BR" b="1" dirty="0"/>
              <a:t>Análise de dados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Etiquetagem: o avaliador analisa o participante e classifica as interações buscando identificar problemas.</a:t>
            </a:r>
          </a:p>
          <a:p>
            <a:pPr lvl="2"/>
            <a:r>
              <a:rPr lang="pt-BR" dirty="0"/>
              <a:t>Interpretação: identifica os principais problemas de comunicabilidade na interface a partir da análise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5668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905D-25E2-2ABE-C700-F8F52D5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Comunicabilidade e acessibilidade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F1C-3C0E-E8AB-50EB-5F962DBE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Avaliação Semiótica (MIS) precisa de um especialista humano-computador, que analisará de </a:t>
            </a:r>
            <a:r>
              <a:rPr lang="pt-BR" i="1" dirty="0"/>
              <a:t>design</a:t>
            </a:r>
            <a:r>
              <a:rPr lang="pt-BR" dirty="0"/>
              <a:t> para usuário, buscando falhas na comunicação.</a:t>
            </a:r>
          </a:p>
          <a:p>
            <a:r>
              <a:rPr lang="pt-BR" dirty="0"/>
              <a:t>O MIS não precisa de um processo de interação com pessoas interagindo com o sistema. Este método contém os seguintes signos: metalinguístico, estático e dinâmico.</a:t>
            </a:r>
          </a:p>
        </p:txBody>
      </p:sp>
    </p:spTree>
    <p:extLst>
      <p:ext uri="{BB962C8B-B14F-4D97-AF65-F5344CB8AC3E}">
        <p14:creationId xmlns:p14="http://schemas.microsoft.com/office/powerpoint/2010/main" val="423384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905D-25E2-2ABE-C700-F8F52D5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Comunicabilidade e acessibilidade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F1C-3C0E-E8AB-50EB-5F962DBE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Prates definiu cinco etapas para realização da avaliação de comunicabilidade:</a:t>
            </a:r>
          </a:p>
          <a:p>
            <a:pPr lvl="1"/>
            <a:r>
              <a:rPr lang="pt-BR" dirty="0"/>
              <a:t>Inspeção dos signos metalinguísticos: identifica e analisa mensagens de erro: diálogo e dicas de outros elementos de caráter textual;</a:t>
            </a:r>
          </a:p>
          <a:p>
            <a:pPr lvl="1"/>
            <a:r>
              <a:rPr lang="pt-BR" dirty="0"/>
              <a:t>Inspeção dos signos estáticos: identifica e analisa os elementos: menus, barras de rolagens, listas, tabelas, etc.</a:t>
            </a:r>
          </a:p>
          <a:p>
            <a:pPr lvl="1"/>
            <a:r>
              <a:rPr lang="pt-BR" dirty="0"/>
              <a:t>Inspeção dos signos dinâmicos: identifica e analisa elementos na tela que permite flexibilidade e mobilidade. Por exemplo, arrastar e encaixar, habilitar ou desabilitar botões.</a:t>
            </a:r>
          </a:p>
          <a:p>
            <a:pPr lvl="1"/>
            <a:r>
              <a:rPr lang="pt-BR" dirty="0"/>
              <a:t>Contraste e comparação entre as metamensagens identificadas anteriormente: o avaliador usa as etapas anteriores para comparar o que foi especificado e examinar consistências e inconsistências.</a:t>
            </a:r>
          </a:p>
          <a:p>
            <a:pPr lvl="1"/>
            <a:r>
              <a:rPr lang="pt-BR" dirty="0"/>
              <a:t>Apreciação da qualidade da metacomunicação: corresponde a um relatório final, contendo a descrição dos passos utilizados e os resultados obtidos.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60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905D-25E2-2ABE-C700-F8F52D5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Comunicabilidade e acessibilidade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B2F1C-3C0E-E8AB-50EB-5F962DBE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processo de avaliação da comunicabilidade é muito importante para o desenvolvimento de </a:t>
            </a:r>
            <a:r>
              <a:rPr lang="pt-BR" i="1" dirty="0"/>
              <a:t>software</a:t>
            </a:r>
            <a:r>
              <a:rPr lang="pt-BR" dirty="0"/>
              <a:t>, porque o </a:t>
            </a:r>
            <a:r>
              <a:rPr lang="pt-BR" i="1" dirty="0"/>
              <a:t>feedback</a:t>
            </a:r>
            <a:r>
              <a:rPr lang="pt-BR" dirty="0"/>
              <a:t> garantirá o sucesso do sistema. A Apple, por exemplo, foca no resultado do cliente, e entrega produtos que atendem diversos públicos.</a:t>
            </a:r>
          </a:p>
          <a:p>
            <a:r>
              <a:rPr lang="pt-BR" dirty="0"/>
              <a:t>Para elaborar interfaces acessíveis, a World </a:t>
            </a:r>
            <a:r>
              <a:rPr lang="pt-BR" dirty="0" err="1"/>
              <a:t>Wide</a:t>
            </a:r>
            <a:r>
              <a:rPr lang="pt-BR" dirty="0"/>
              <a:t> Web Consortium (W3C) criou Diretrizes de Acessibilidade  para Conteúdo Web,  que são conjunto de recomendações para tornar o conteúdo web mais acessível para as pessoas.</a:t>
            </a:r>
          </a:p>
          <a:p>
            <a:r>
              <a:rPr lang="pt-BR" dirty="0"/>
              <a:t>Os padrões W3C e o </a:t>
            </a:r>
            <a:r>
              <a:rPr lang="pt-BR" dirty="0" err="1"/>
              <a:t>e-MAG</a:t>
            </a:r>
            <a:r>
              <a:rPr lang="pt-BR" dirty="0"/>
              <a:t> podem ajudar os desenvolvedores a seguir padrões durante o desenvolvimento do software. Entre esses padrões estão os nomes de objetos em uma tela.</a:t>
            </a:r>
          </a:p>
        </p:txBody>
      </p:sp>
    </p:spTree>
    <p:extLst>
      <p:ext uri="{BB962C8B-B14F-4D97-AF65-F5344CB8AC3E}">
        <p14:creationId xmlns:p14="http://schemas.microsoft.com/office/powerpoint/2010/main" val="422234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AB77-5D59-2089-A50B-1E7E74F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A32B9-CE2D-278F-BBF1-C356FA23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Observamos como Acessibilidade permite que usuários com limitações tenham o mesmo direito que temos ao utilizar algum sistema, e como o </a:t>
            </a:r>
            <a:r>
              <a:rPr lang="pt-BR" i="1" dirty="0"/>
              <a:t>design</a:t>
            </a:r>
            <a:r>
              <a:rPr lang="pt-BR" dirty="0"/>
              <a:t> pode facilitar o uso desses </a:t>
            </a:r>
            <a:r>
              <a:rPr lang="pt-BR" i="1" dirty="0"/>
              <a:t>software.</a:t>
            </a:r>
          </a:p>
          <a:p>
            <a:r>
              <a:rPr lang="pt-BR" dirty="0"/>
              <a:t>Também aprendemos que a Comunicabilidade é necessário, pois utilizamos a interface para que o usuário possa interagir com o sistema.</a:t>
            </a:r>
          </a:p>
        </p:txBody>
      </p:sp>
    </p:spTree>
    <p:extLst>
      <p:ext uri="{BB962C8B-B14F-4D97-AF65-F5344CB8AC3E}">
        <p14:creationId xmlns:p14="http://schemas.microsoft.com/office/powerpoint/2010/main" val="194446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EA00-5992-1FF1-AB89-4B59CEEC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AE175-E742-B903-DD98-D841B733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conteúdo desta aula foi extraído da Apostila 2, fornecida a vocês.</a:t>
            </a:r>
          </a:p>
          <a:p>
            <a:r>
              <a:rPr lang="pt-BR" dirty="0"/>
              <a:t>Outras referências estão abaixo:</a:t>
            </a:r>
          </a:p>
          <a:p>
            <a:pPr marL="273050" marR="132080" indent="-6350" algn="just">
              <a:lnSpc>
                <a:spcPct val="107000"/>
              </a:lnSpc>
              <a:spcAft>
                <a:spcPts val="54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BENYON, D. 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Interação humano-computador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São Paulo: Pearson, 2011.</a:t>
            </a:r>
            <a:endParaRPr lang="pt-B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3050" marR="132080" indent="-6350" algn="just">
              <a:lnSpc>
                <a:spcPct val="107000"/>
              </a:lnSpc>
              <a:spcAft>
                <a:spcPts val="54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BRASIL. Decreto n. 5.296 de 2 de dezembro de 2004. 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Diário Oficial [da] República Federativa do Brasil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Brasília, DF, 3 dez. 2004. Disponível em: &lt;http://www.planalto.gov.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/ccivil_03/_Ato2004-2006/2004/Decreto/D5296.htm&gt;. Acesso em: 21 dez. 2018.</a:t>
            </a:r>
            <a:endParaRPr lang="pt-B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3050" marR="132080" indent="-6350" algn="just">
              <a:lnSpc>
                <a:spcPct val="107000"/>
              </a:lnSpc>
              <a:spcAft>
                <a:spcPts val="54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BRASIL. Ministério do Planejamento, Orçamento e Gestão. Secretaria de Logística e Tecnologia da Informação.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eMAG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Modelo de Acessibilidade em Governo Eletrônico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Brasília: MP, SLTI, 2014. Disponível em: &lt;https://www.governodigital.gov.br/documentos-e-arquivos/eMAGv31.pdf&gt;. Acesso em: 21 dez. 2018.</a:t>
            </a:r>
            <a:endParaRPr lang="pt-B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3050" marR="132080" indent="-6350" algn="just">
              <a:lnSpc>
                <a:spcPct val="107000"/>
              </a:lnSpc>
              <a:spcAft>
                <a:spcPts val="54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CALDWELL, B. et al. 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content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accessibility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guidelines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WCAG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2.0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Cambridge: MIT, 2008. Disponível em: https://www.w3.org/TR/2008/REC-WCAG20-20081211/. Acesso em: 23 abr. 2019.</a:t>
            </a:r>
            <a:endParaRPr lang="pt-B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3050" marR="132080" indent="-6350" algn="just">
              <a:lnSpc>
                <a:spcPct val="107000"/>
              </a:lnSpc>
              <a:spcAft>
                <a:spcPts val="54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PRATES, R. O.; BARBOSA, S. D. J. Introdução à teoria e prática da Interação Humano-Computador fundamentada na Engenharia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Semiót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ica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In: KOWALTOWSKI, T.; BREITMAN, K. (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.). 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Jornada de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Atualizaçã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 em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Informát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ica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 Congresso da Sociedade Brasileira de </a:t>
            </a:r>
            <a:r>
              <a:rPr lang="pt-BR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Computaç</a:t>
            </a:r>
            <a:r>
              <a:rPr lang="pt-BR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ã 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Rio de Janeiro: PUC-Rio, 2007, p. 263-326.</a:t>
            </a:r>
            <a:endParaRPr lang="pt-BR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8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F854E-90B6-7E7B-0921-82E2A66B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6DF88-0979-73D1-1574-F7BA633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Está cada vez mais comum as pessoas com deficiência serem incluídas na sociedade, e há diversas políticas que garantem que essas pessoas tenham acesso.</a:t>
            </a:r>
          </a:p>
          <a:p>
            <a:r>
              <a:rPr lang="pt-BR" dirty="0"/>
              <a:t>No mundo virtual, qualquer pessoa que seja capaz de interagir com uma aplicação, independente a limitação, pode utilizar esses recursos. Mas a interface deve ser </a:t>
            </a:r>
            <a:r>
              <a:rPr lang="pt-BR" b="1" dirty="0"/>
              <a:t>capaz</a:t>
            </a:r>
            <a:r>
              <a:rPr lang="pt-BR" dirty="0"/>
              <a:t> de comunicar ao usuário os princípios do </a:t>
            </a:r>
            <a:r>
              <a:rPr lang="pt-BR" i="1" dirty="0"/>
              <a:t>design</a:t>
            </a:r>
            <a:r>
              <a:rPr lang="pt-BR" dirty="0"/>
              <a:t>, independente do usuário possuir ou não qualquer tipo de deficiência.</a:t>
            </a:r>
          </a:p>
          <a:p>
            <a:r>
              <a:rPr lang="pt-BR" dirty="0"/>
              <a:t>Existem diversos recursos e padrões que nos auxiliam a desenvolver uma interface capaz de fornecer comunicação acessível para todos.</a:t>
            </a:r>
          </a:p>
          <a:p>
            <a:r>
              <a:rPr lang="pt-BR" dirty="0"/>
              <a:t>Na aula de hoje, veremos como definir a acessibilidade, conceituar a comunicabilidade e aplicar esses dois conceitos em interfaces humano-computador.</a:t>
            </a:r>
          </a:p>
        </p:txBody>
      </p:sp>
    </p:spTree>
    <p:extLst>
      <p:ext uri="{BB962C8B-B14F-4D97-AF65-F5344CB8AC3E}">
        <p14:creationId xmlns:p14="http://schemas.microsoft.com/office/powerpoint/2010/main" val="41056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B3A28-7EC8-9438-29B3-C17FA4C4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B7539-0918-D5D5-DE42-0F143F77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evolução científica possibilitou que a sociedade tivesse uma perspectiva de saúde melhor, onde uma criança com deficiência, por exemplo, pode crescer tendo uma vida normal.</a:t>
            </a:r>
          </a:p>
          <a:p>
            <a:r>
              <a:rPr lang="pt-BR" dirty="0"/>
              <a:t>A tecnologia tem feito o seu papel, fornecendo acessibilidade graças a sua evolução. Por exemplo, foi desenvolvido rampas, pisos táteis, sinalizadores e outros sistemas para auxiliar pessoas com deficiência.</a:t>
            </a:r>
          </a:p>
          <a:p>
            <a:r>
              <a:rPr lang="pt-BR" dirty="0"/>
              <a:t>O caminho para que a acessibilidade seja 100% garantida ainda está longe, mas as campanhas de políticas públicas e estudos caminham para garantir maiores acessibilidades.</a:t>
            </a:r>
          </a:p>
          <a:p>
            <a:r>
              <a:rPr lang="pt-BR" dirty="0"/>
              <a:t>Para resumir, a acessibilidade consiste em permitir o acesso de qualquer indivíduo a espaços e atividades, virtuais ou físicas, de forma inclusiva.</a:t>
            </a:r>
          </a:p>
        </p:txBody>
      </p:sp>
    </p:spTree>
    <p:extLst>
      <p:ext uri="{BB962C8B-B14F-4D97-AF65-F5344CB8AC3E}">
        <p14:creationId xmlns:p14="http://schemas.microsoft.com/office/powerpoint/2010/main" val="41559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B3A28-7EC8-9438-29B3-C17FA4C4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B7539-0918-D5D5-DE42-0F143F77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já parou para pensar como as pessoas com deficiência visual utiliza um computador, </a:t>
            </a:r>
            <a:r>
              <a:rPr lang="pt-BR" i="1" dirty="0"/>
              <a:t>tablet</a:t>
            </a:r>
            <a:r>
              <a:rPr lang="pt-BR" dirty="0"/>
              <a:t> ou celular?</a:t>
            </a:r>
          </a:p>
          <a:p>
            <a:r>
              <a:rPr lang="pt-BR" dirty="0"/>
              <a:t>Muitas pessoas com deficiência visual utilizam dispositivos eletrônicos e seus recursos, por exemplo, leitores de tela. </a:t>
            </a:r>
          </a:p>
          <a:p>
            <a:r>
              <a:rPr lang="pt-BR" dirty="0"/>
              <a:t>Mesmo que existam leitores de tela, não é possível utilizar esse recurso em 100% dos aplicativos. Por exemplo, na internet há diversos sites que não seguem padrão para auxiliar usuários que tem baixa visão ou cegos, não permitindo o acesso a todas as informações.</a:t>
            </a:r>
          </a:p>
          <a:p>
            <a:r>
              <a:rPr lang="pt-BR" dirty="0"/>
              <a:t>No Brasil, o Decreto nº 5.296 de 2004, visa garantir o acesso com segurança e autonomia também dos espaços virtuais para todas as pessoas.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1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B3A28-7EC8-9438-29B3-C17FA4C4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B7539-0918-D5D5-DE42-0F143F77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desenvolver um sistema, sempre pense nos usuários que tem algum tipo de limitação, seja pessoas com baixa visão e cegas, pessoas com algum tipo de deficiência física e até mesmo pessoas com deficiência auditiva.</a:t>
            </a:r>
          </a:p>
          <a:p>
            <a:r>
              <a:rPr lang="pt-BR" dirty="0"/>
              <a:t>Imagina como seria desagradável para uma pessoa com deficiência auditiva ter apenas alertas sonoros, sem o mecanismo de vibração ou alertas gráficos?</a:t>
            </a:r>
          </a:p>
          <a:p>
            <a:r>
              <a:rPr lang="pt-BR" dirty="0"/>
              <a:t>Para garantir que seu produto ou aplicativo tenha sucesso com a maioria do público, seria interessante você disponibilizar testes, para receber feedbacks dos usuários, em especial para as pessoas com deficiência.</a:t>
            </a:r>
          </a:p>
          <a:p>
            <a:r>
              <a:rPr lang="pt-BR" dirty="0" err="1"/>
              <a:t>Benyon</a:t>
            </a:r>
            <a:r>
              <a:rPr lang="pt-BR" dirty="0"/>
              <a:t> (2011) explicou que um </a:t>
            </a:r>
            <a:r>
              <a:rPr lang="pt-BR" i="1" dirty="0"/>
              <a:t>design</a:t>
            </a:r>
            <a:r>
              <a:rPr lang="pt-BR" dirty="0"/>
              <a:t> inclusivo garante a acessibilidade para todas as pessoas. Assim, é possível criar um </a:t>
            </a:r>
            <a:r>
              <a:rPr lang="pt-BR" i="1" dirty="0"/>
              <a:t>design</a:t>
            </a:r>
            <a:r>
              <a:rPr lang="pt-BR" dirty="0"/>
              <a:t> que agrade todas as pessoas, com ou sem deficiência.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40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DC224-0EBD-2677-55D6-D90C43A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90F4-D3FE-1C50-F984-003684CA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Comunicabilidade é a capacidade do ser humano de se comunicar de diversas formas diferentes, sendo elas: sons, gestos, formas, músicas, artes, etc.</a:t>
            </a:r>
          </a:p>
          <a:p>
            <a:r>
              <a:rPr lang="pt-BR" dirty="0"/>
              <a:t>Neste contexto está incluído também a comunicação humano-máquina, que é a capacidade da interface possuir e manter a comunicação entre o usuário e o sistema.</a:t>
            </a:r>
          </a:p>
          <a:p>
            <a:r>
              <a:rPr lang="pt-BR" dirty="0"/>
              <a:t>E como esta comunicação funciona?</a:t>
            </a:r>
          </a:p>
          <a:p>
            <a:r>
              <a:rPr lang="pt-BR" dirty="0"/>
              <a:t>Imagine uma página de um software, configurada para enviar mensagens, onde o usuário escreve a sua mensagem e depois clica no botão de enviar. Se este botão não estiver devidamente configurado, a interface não está se comunicando bem com o usuário, e o </a:t>
            </a:r>
            <a:r>
              <a:rPr lang="pt-BR" i="1" dirty="0"/>
              <a:t>design</a:t>
            </a:r>
            <a:r>
              <a:rPr lang="pt-BR" dirty="0"/>
              <a:t> da página precisará passar por ajustes.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25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DC224-0EBD-2677-55D6-D90C43A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90F4-D3FE-1C50-F984-003684C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31584" cy="4023360"/>
          </a:xfrm>
        </p:spPr>
        <p:txBody>
          <a:bodyPr/>
          <a:lstStyle/>
          <a:p>
            <a:r>
              <a:rPr lang="pt-BR" dirty="0"/>
              <a:t>Na imagem observamos que:</a:t>
            </a:r>
          </a:p>
          <a:p>
            <a:pPr lvl="1"/>
            <a:r>
              <a:rPr lang="pt-BR" dirty="0"/>
              <a:t>Na Interface I o botão se encontra ao centro inferior a tela, com tamanho grande e de fácil acesso manual.</a:t>
            </a:r>
          </a:p>
          <a:p>
            <a:pPr lvl="1"/>
            <a:r>
              <a:rPr lang="pt-BR" dirty="0"/>
              <a:t>Na Interface II o botão se encontra no canto superior direito, com tamanho menor e uma localização mais difícil para clique.</a:t>
            </a:r>
          </a:p>
          <a:p>
            <a:r>
              <a:rPr lang="pt-BR" dirty="0"/>
              <a:t>Em qual das duas interfaces você acredita que os usuários terão mais facilidade?</a:t>
            </a:r>
          </a:p>
          <a:p>
            <a:endParaRPr lang="pt-BR" dirty="0"/>
          </a:p>
        </p:txBody>
      </p:sp>
      <p:grpSp>
        <p:nvGrpSpPr>
          <p:cNvPr id="4" name="Group 8427">
            <a:extLst>
              <a:ext uri="{FF2B5EF4-FFF2-40B4-BE49-F238E27FC236}">
                <a16:creationId xmlns:a16="http://schemas.microsoft.com/office/drawing/2014/main" id="{E603E350-29D5-A532-A392-34342E8EA00E}"/>
              </a:ext>
            </a:extLst>
          </p:cNvPr>
          <p:cNvGrpSpPr/>
          <p:nvPr/>
        </p:nvGrpSpPr>
        <p:grpSpPr>
          <a:xfrm>
            <a:off x="7201061" y="1874098"/>
            <a:ext cx="4651851" cy="4389542"/>
            <a:chOff x="-201737" y="0"/>
            <a:chExt cx="4119570" cy="3023197"/>
          </a:xfrm>
        </p:grpSpPr>
        <p:sp>
          <p:nvSpPr>
            <p:cNvPr id="5" name="Shape 414">
              <a:extLst>
                <a:ext uri="{FF2B5EF4-FFF2-40B4-BE49-F238E27FC236}">
                  <a16:creationId xmlns:a16="http://schemas.microsoft.com/office/drawing/2014/main" id="{EC05F763-C521-5C63-3ECC-F5EF3E2AA314}"/>
                </a:ext>
              </a:extLst>
            </p:cNvPr>
            <p:cNvSpPr/>
            <p:nvPr/>
          </p:nvSpPr>
          <p:spPr>
            <a:xfrm>
              <a:off x="0" y="0"/>
              <a:ext cx="3897586" cy="3023197"/>
            </a:xfrm>
            <a:custGeom>
              <a:avLst/>
              <a:gdLst/>
              <a:ahLst/>
              <a:cxnLst/>
              <a:rect l="0" t="0" r="0" b="0"/>
              <a:pathLst>
                <a:path w="3163748" h="302319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915196"/>
                  </a:lnTo>
                  <a:cubicBezTo>
                    <a:pt x="0" y="2915196"/>
                    <a:pt x="0" y="3023197"/>
                    <a:pt x="108001" y="3023197"/>
                  </a:cubicBezTo>
                  <a:lnTo>
                    <a:pt x="3055747" y="3023197"/>
                  </a:lnTo>
                  <a:cubicBezTo>
                    <a:pt x="3055747" y="3023197"/>
                    <a:pt x="3163748" y="3023197"/>
                    <a:pt x="3163748" y="2915196"/>
                  </a:cubicBezTo>
                  <a:lnTo>
                    <a:pt x="3163748" y="108001"/>
                  </a:lnTo>
                  <a:cubicBezTo>
                    <a:pt x="3163748" y="108001"/>
                    <a:pt x="3163748" y="0"/>
                    <a:pt x="305574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15">
              <a:extLst>
                <a:ext uri="{FF2B5EF4-FFF2-40B4-BE49-F238E27FC236}">
                  <a16:creationId xmlns:a16="http://schemas.microsoft.com/office/drawing/2014/main" id="{9DC33E80-6860-6B69-0C54-4A2657B01B61}"/>
                </a:ext>
              </a:extLst>
            </p:cNvPr>
            <p:cNvSpPr/>
            <p:nvPr/>
          </p:nvSpPr>
          <p:spPr>
            <a:xfrm>
              <a:off x="-201737" y="2669219"/>
              <a:ext cx="855914" cy="809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4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16">
              <a:extLst>
                <a:ext uri="{FF2B5EF4-FFF2-40B4-BE49-F238E27FC236}">
                  <a16:creationId xmlns:a16="http://schemas.microsoft.com/office/drawing/2014/main" id="{DB4DA0A0-78F2-C648-C700-8C11AE296EDF}"/>
                </a:ext>
              </a:extLst>
            </p:cNvPr>
            <p:cNvSpPr/>
            <p:nvPr/>
          </p:nvSpPr>
          <p:spPr>
            <a:xfrm>
              <a:off x="384749" y="2665107"/>
              <a:ext cx="3533084" cy="1805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interfaces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boa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comunicabilidade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(a)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400" kern="100" spc="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má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comunicabilidade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(b).</a:t>
              </a:r>
              <a:endParaRPr lang="pt-BR" sz="18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9" name="Picture 419">
              <a:extLst>
                <a:ext uri="{FF2B5EF4-FFF2-40B4-BE49-F238E27FC236}">
                  <a16:creationId xmlns:a16="http://schemas.microsoft.com/office/drawing/2014/main" id="{B5C6A0EA-5831-6A43-5DBF-7B5BF7C1DC4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8356" y="147610"/>
              <a:ext cx="3566787" cy="2458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22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DC224-0EBD-2677-55D6-D90C43A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90F4-D3FE-1C50-F984-003684C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Veja alguns memes que ironizam o </a:t>
            </a:r>
            <a:r>
              <a:rPr lang="pt-BR" i="1" dirty="0"/>
              <a:t>design</a:t>
            </a:r>
            <a:r>
              <a:rPr lang="pt-BR" dirty="0"/>
              <a:t> não ajustado corretamente.</a:t>
            </a:r>
          </a:p>
          <a:p>
            <a:endParaRPr lang="pt-BR" dirty="0"/>
          </a:p>
        </p:txBody>
      </p:sp>
      <p:pic>
        <p:nvPicPr>
          <p:cNvPr id="1026" name="Picture 2" descr="Meu deoo botão de fechar o anúncio - iFunny Brazil">
            <a:extLst>
              <a:ext uri="{FF2B5EF4-FFF2-40B4-BE49-F238E27FC236}">
                <a16:creationId xmlns:a16="http://schemas.microsoft.com/office/drawing/2014/main" id="{DD201ABA-D4A6-B499-CDAC-3CC35E8C4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10" y="2144819"/>
            <a:ext cx="7231380" cy="41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3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DC224-0EBD-2677-55D6-D90C43A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90F4-D3FE-1C50-F984-003684C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Veja alguns memes que ironizam o </a:t>
            </a:r>
            <a:r>
              <a:rPr lang="pt-BR" i="1" dirty="0"/>
              <a:t>design</a:t>
            </a:r>
            <a:r>
              <a:rPr lang="pt-BR" dirty="0"/>
              <a:t> não ajustado corretamente.</a:t>
            </a:r>
          </a:p>
          <a:p>
            <a:endParaRPr lang="pt-BR" dirty="0"/>
          </a:p>
        </p:txBody>
      </p:sp>
      <p:pic>
        <p:nvPicPr>
          <p:cNvPr id="2050" name="Picture 2" descr="Mercúrio meu dedo botão de fechar o anúncio - iFunny Brazil">
            <a:extLst>
              <a:ext uri="{FF2B5EF4-FFF2-40B4-BE49-F238E27FC236}">
                <a16:creationId xmlns:a16="http://schemas.microsoft.com/office/drawing/2014/main" id="{4B6DF8FB-4833-119A-1EB6-3352439C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8" y="2131696"/>
            <a:ext cx="3370943" cy="41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53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1630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Retrospectiva</vt:lpstr>
      <vt:lpstr>Acessibilidade e comunicabilidade</vt:lpstr>
      <vt:lpstr>Introdução</vt:lpstr>
      <vt:lpstr>Acessibilidade</vt:lpstr>
      <vt:lpstr>Acessibilidade</vt:lpstr>
      <vt:lpstr>Acessibilidade</vt:lpstr>
      <vt:lpstr>Comunicabilidade</vt:lpstr>
      <vt:lpstr>Comunicabilidade</vt:lpstr>
      <vt:lpstr>Comunicabilidade</vt:lpstr>
      <vt:lpstr>Comunicabilidade</vt:lpstr>
      <vt:lpstr>Comunicabilidade</vt:lpstr>
      <vt:lpstr>Comunicabilidade e acessibilidade na prática</vt:lpstr>
      <vt:lpstr>Comunicabilidade e acessibilidade na prática</vt:lpstr>
      <vt:lpstr>Comunicabilidade e acessibilidade na prática</vt:lpstr>
      <vt:lpstr>Comunicabilidade e acessibilidade na prática</vt:lpstr>
      <vt:lpstr>Comunicabilidade e acessibilidade na prática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 e comunicabilidade</dc:title>
  <dc:creator>Lucas Amaro</dc:creator>
  <cp:lastModifiedBy>Lucas Amaro</cp:lastModifiedBy>
  <cp:revision>1</cp:revision>
  <dcterms:created xsi:type="dcterms:W3CDTF">2024-05-22T11:19:33Z</dcterms:created>
  <dcterms:modified xsi:type="dcterms:W3CDTF">2024-05-22T15:05:35Z</dcterms:modified>
</cp:coreProperties>
</file>