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61" r:id="rId5"/>
    <p:sldId id="269" r:id="rId6"/>
    <p:sldId id="262" r:id="rId7"/>
    <p:sldId id="258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80" r:id="rId36"/>
    <p:sldId id="25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085" autoAdjust="0"/>
  </p:normalViewPr>
  <p:slideViewPr>
    <p:cSldViewPr snapToGrid="0">
      <p:cViewPr varScale="1">
        <p:scale>
          <a:sx n="53" d="100"/>
          <a:sy n="53" d="100"/>
        </p:scale>
        <p:origin x="1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12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06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19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34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3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13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89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8979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454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3F614C7-1985-416F-BC25-F02A921AA32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655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614C7-1985-416F-BC25-F02A921AA32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27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3F614C7-1985-416F-BC25-F02A921AA324}" type="datetimeFigureOut">
              <a:rPr lang="pt-BR" smtClean="0"/>
              <a:t>02/05/2024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DC655F-5C20-4681-BCF3-7D03DDFAD5D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616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289B0-7C1B-19B0-53BF-15651D8E6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32B9ED-C467-361D-3E35-19265E675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Herança.</a:t>
            </a:r>
          </a:p>
          <a:p>
            <a:r>
              <a:rPr lang="pt-BR" dirty="0"/>
              <a:t>Polimorfismo.</a:t>
            </a:r>
          </a:p>
        </p:txBody>
      </p:sp>
    </p:spTree>
    <p:extLst>
      <p:ext uri="{BB962C8B-B14F-4D97-AF65-F5344CB8AC3E}">
        <p14:creationId xmlns:p14="http://schemas.microsoft.com/office/powerpoint/2010/main" val="4078956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Podemos destacar dois tipo de relacionamento de Associação: Agregação Simples e Composição.</a:t>
            </a:r>
          </a:p>
          <a:p>
            <a:r>
              <a:rPr lang="pt-BR" b="1" dirty="0"/>
              <a:t>Agregação Simples </a:t>
            </a:r>
            <a:r>
              <a:rPr lang="pt-BR" dirty="0"/>
              <a:t>é uma forma especial de associação que representa um relacionamento de propriedade entre dois objetos.</a:t>
            </a:r>
          </a:p>
          <a:p>
            <a:r>
              <a:rPr lang="pt-BR" dirty="0"/>
              <a:t>O objeto proprietário recebe o nome de </a:t>
            </a:r>
            <a:r>
              <a:rPr lang="pt-BR" i="1" dirty="0"/>
              <a:t>Objeto Agregador</a:t>
            </a:r>
            <a:r>
              <a:rPr lang="pt-BR" dirty="0"/>
              <a:t>; a sua classe é chamada de </a:t>
            </a:r>
            <a:r>
              <a:rPr lang="pt-BR" i="1" dirty="0"/>
              <a:t>Classe Agregadora</a:t>
            </a:r>
            <a:r>
              <a:rPr lang="pt-BR" dirty="0"/>
              <a:t>, e tem uma referencia de outra Classe, sendo a proprietária dela.</a:t>
            </a:r>
          </a:p>
          <a:p>
            <a:r>
              <a:rPr lang="pt-BR" dirty="0"/>
              <a:t>A informação de agregação é representada por um losango colocado junto a Classe que representa o elemento agregador:</a:t>
            </a:r>
          </a:p>
          <a:p>
            <a:endParaRPr lang="pt-BR" dirty="0"/>
          </a:p>
          <a:p>
            <a:r>
              <a:rPr lang="pt-BR" dirty="0"/>
              <a:t>As palavras chaves que identificam uma agregação são: “consiste em”, ”contém” e ”é parte de”.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2" name="Losango 1">
            <a:extLst>
              <a:ext uri="{FF2B5EF4-FFF2-40B4-BE49-F238E27FC236}">
                <a16:creationId xmlns:a16="http://schemas.microsoft.com/office/drawing/2014/main" id="{EFDE09A3-25E8-5961-4176-EA77E3A95953}"/>
              </a:ext>
            </a:extLst>
          </p:cNvPr>
          <p:cNvSpPr/>
          <p:nvPr/>
        </p:nvSpPr>
        <p:spPr>
          <a:xfrm>
            <a:off x="5838825" y="4261274"/>
            <a:ext cx="514350" cy="476250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2F91098F-8A62-3A14-4280-242C86BD40E9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153025" y="4499399"/>
            <a:ext cx="685800" cy="0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978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2" name="Losango 1">
            <a:extLst>
              <a:ext uri="{FF2B5EF4-FFF2-40B4-BE49-F238E27FC236}">
                <a16:creationId xmlns:a16="http://schemas.microsoft.com/office/drawing/2014/main" id="{EFDE09A3-25E8-5961-4176-EA77E3A95953}"/>
              </a:ext>
            </a:extLst>
          </p:cNvPr>
          <p:cNvSpPr/>
          <p:nvPr/>
        </p:nvSpPr>
        <p:spPr>
          <a:xfrm>
            <a:off x="5945981" y="3007454"/>
            <a:ext cx="300038" cy="306941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046E6E5-8E3F-A108-014B-439D4AFD4352}"/>
              </a:ext>
            </a:extLst>
          </p:cNvPr>
          <p:cNvSpPr/>
          <p:nvPr/>
        </p:nvSpPr>
        <p:spPr>
          <a:xfrm>
            <a:off x="5638800" y="2510460"/>
            <a:ext cx="914400" cy="4734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PC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4A44D0B-E229-ED35-A335-F56FB1D60054}"/>
              </a:ext>
            </a:extLst>
          </p:cNvPr>
          <p:cNvSpPr/>
          <p:nvPr/>
        </p:nvSpPr>
        <p:spPr>
          <a:xfrm>
            <a:off x="2281238" y="4380536"/>
            <a:ext cx="122158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TECLADO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3C8819C-E261-3554-EEFE-64D799F8C221}"/>
              </a:ext>
            </a:extLst>
          </p:cNvPr>
          <p:cNvSpPr/>
          <p:nvPr/>
        </p:nvSpPr>
        <p:spPr>
          <a:xfrm>
            <a:off x="4417219" y="4380536"/>
            <a:ext cx="122158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MONITOR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0D15031-3407-FAE1-0880-43308332ED53}"/>
              </a:ext>
            </a:extLst>
          </p:cNvPr>
          <p:cNvSpPr/>
          <p:nvPr/>
        </p:nvSpPr>
        <p:spPr>
          <a:xfrm>
            <a:off x="6553200" y="4380535"/>
            <a:ext cx="122158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CPU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D964AE-2CEC-6534-F501-6AD53B7248B4}"/>
              </a:ext>
            </a:extLst>
          </p:cNvPr>
          <p:cNvSpPr/>
          <p:nvPr/>
        </p:nvSpPr>
        <p:spPr>
          <a:xfrm>
            <a:off x="8689181" y="4379270"/>
            <a:ext cx="122158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MOUSE</a:t>
            </a:r>
          </a:p>
        </p:txBody>
      </p: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7FCA37B5-8D04-A31B-6063-48D4EC59D032}"/>
              </a:ext>
            </a:extLst>
          </p:cNvPr>
          <p:cNvCxnSpPr>
            <a:cxnSpLocks/>
            <a:stCxn id="7" idx="0"/>
            <a:endCxn id="10" idx="0"/>
          </p:cNvCxnSpPr>
          <p:nvPr/>
        </p:nvCxnSpPr>
        <p:spPr>
          <a:xfrm rot="5400000" flipH="1" flipV="1">
            <a:off x="6095367" y="1175932"/>
            <a:ext cx="1266" cy="6407943"/>
          </a:xfrm>
          <a:prstGeom prst="bentConnector3">
            <a:avLst>
              <a:gd name="adj1" fmla="val 392232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159C029-2FBF-D405-DB4A-FB367F310603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028010" y="3882490"/>
            <a:ext cx="0" cy="498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AB8D071-13A7-57F6-C2DA-1DBE3D6FA267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163991" y="3882489"/>
            <a:ext cx="0" cy="498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C0F9799-9E21-150A-7704-6503C4601561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6096000" y="3314395"/>
            <a:ext cx="0" cy="5680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75E9E9F-826C-E30F-A9FF-0DC424D3F870}"/>
              </a:ext>
            </a:extLst>
          </p:cNvPr>
          <p:cNvSpPr txBox="1"/>
          <p:nvPr/>
        </p:nvSpPr>
        <p:spPr>
          <a:xfrm>
            <a:off x="2636682" y="4103391"/>
            <a:ext cx="676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				      1					   1					1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5010B35-04DF-9C4B-E95E-A4ED7E26951C}"/>
              </a:ext>
            </a:extLst>
          </p:cNvPr>
          <p:cNvSpPr txBox="1"/>
          <p:nvPr/>
        </p:nvSpPr>
        <p:spPr>
          <a:xfrm>
            <a:off x="5868336" y="35871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22A38BCC-CD5B-7CA2-AAF0-FE4D3E2E231E}"/>
              </a:ext>
            </a:extLst>
          </p:cNvPr>
          <p:cNvSpPr txBox="1"/>
          <p:nvPr/>
        </p:nvSpPr>
        <p:spPr>
          <a:xfrm>
            <a:off x="8858250" y="2394958"/>
            <a:ext cx="116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Agregação</a:t>
            </a:r>
          </a:p>
        </p:txBody>
      </p:sp>
      <p:cxnSp>
        <p:nvCxnSpPr>
          <p:cNvPr id="53" name="Conector: Angulado 52">
            <a:extLst>
              <a:ext uri="{FF2B5EF4-FFF2-40B4-BE49-F238E27FC236}">
                <a16:creationId xmlns:a16="http://schemas.microsoft.com/office/drawing/2014/main" id="{D0C67F15-EE3F-9E4E-86E2-9A3BA4458586}"/>
              </a:ext>
            </a:extLst>
          </p:cNvPr>
          <p:cNvCxnSpPr>
            <a:cxnSpLocks/>
          </p:cNvCxnSpPr>
          <p:nvPr/>
        </p:nvCxnSpPr>
        <p:spPr>
          <a:xfrm rot="10800000" flipV="1">
            <a:off x="6553200" y="2566269"/>
            <a:ext cx="2305050" cy="646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632C98E3-7E5F-3309-E61A-CA1E499521D0}"/>
              </a:ext>
            </a:extLst>
          </p:cNvPr>
          <p:cNvSpPr txBox="1"/>
          <p:nvPr/>
        </p:nvSpPr>
        <p:spPr>
          <a:xfrm>
            <a:off x="3206948" y="2432316"/>
            <a:ext cx="2248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“o todo” </a:t>
            </a:r>
          </a:p>
          <a:p>
            <a:pPr algn="ctr"/>
            <a:r>
              <a:rPr lang="pt-BR" dirty="0"/>
              <a:t>(Elemento Agregador)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7E42408F-B5B3-DC7A-F92D-241897E465E1}"/>
              </a:ext>
            </a:extLst>
          </p:cNvPr>
          <p:cNvSpPr txBox="1"/>
          <p:nvPr/>
        </p:nvSpPr>
        <p:spPr>
          <a:xfrm>
            <a:off x="5487563" y="5056780"/>
            <a:ext cx="121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“as partes”</a:t>
            </a:r>
          </a:p>
        </p:txBody>
      </p:sp>
    </p:spTree>
    <p:extLst>
      <p:ext uri="{BB962C8B-B14F-4D97-AF65-F5344CB8AC3E}">
        <p14:creationId xmlns:p14="http://schemas.microsoft.com/office/powerpoint/2010/main" val="31426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Agregação Composta, ou </a:t>
            </a:r>
            <a:r>
              <a:rPr lang="pt-BR" b="1" dirty="0"/>
              <a:t>Composição</a:t>
            </a:r>
            <a:r>
              <a:rPr lang="pt-BR" dirty="0"/>
              <a:t>, assim como a agregação simples, representa um relacionamento “tem um” (has a), onde “o todo” é dependente da “a parte”.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Nesse relacionamento, dois objetos compostos não podem existir por conta própria, se um objeto composto for destruído, todas as suas partes serão destruídas.</a:t>
            </a:r>
          </a:p>
          <a:p>
            <a:r>
              <a:rPr lang="pt-BR" dirty="0"/>
              <a:t>O “todo” é responsável pela criação e destruição das suas “partes”.</a:t>
            </a:r>
          </a:p>
          <a:p>
            <a:r>
              <a:rPr lang="pt-BR" dirty="0"/>
              <a:t>A informação de agregação composta é representada por um losango cheio adicionado junto a classe elemento agregador.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F25E57-9B96-B044-2EDC-44759BAAA1CB}"/>
              </a:ext>
            </a:extLst>
          </p:cNvPr>
          <p:cNvSpPr/>
          <p:nvPr/>
        </p:nvSpPr>
        <p:spPr>
          <a:xfrm>
            <a:off x="3398273" y="2874320"/>
            <a:ext cx="1750800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EMPRESA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1198F80-F75C-88E0-C3A1-48DC5A1A810A}"/>
              </a:ext>
            </a:extLst>
          </p:cNvPr>
          <p:cNvSpPr/>
          <p:nvPr/>
        </p:nvSpPr>
        <p:spPr>
          <a:xfrm>
            <a:off x="7271861" y="2874320"/>
            <a:ext cx="1750800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DEPARTAMENTO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AA50814-B14A-1E8A-36FE-1729429170DD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5149073" y="3074375"/>
            <a:ext cx="2122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osango 31">
            <a:extLst>
              <a:ext uri="{FF2B5EF4-FFF2-40B4-BE49-F238E27FC236}">
                <a16:creationId xmlns:a16="http://schemas.microsoft.com/office/drawing/2014/main" id="{5CA3C6AE-03E2-47F9-2748-B823D4CB6BFC}"/>
              </a:ext>
            </a:extLst>
          </p:cNvPr>
          <p:cNvSpPr/>
          <p:nvPr/>
        </p:nvSpPr>
        <p:spPr>
          <a:xfrm>
            <a:off x="5155883" y="2874320"/>
            <a:ext cx="476250" cy="36933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57F6A96-77D9-A05F-A9FC-321178E99175}"/>
              </a:ext>
            </a:extLst>
          </p:cNvPr>
          <p:cNvSpPr txBox="1"/>
          <p:nvPr/>
        </p:nvSpPr>
        <p:spPr>
          <a:xfrm>
            <a:off x="3200400" y="3294876"/>
            <a:ext cx="589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    “o todo”	  					     “as partes”</a:t>
            </a:r>
          </a:p>
          <a:p>
            <a:r>
              <a:rPr lang="pt-BR" dirty="0"/>
              <a:t>(Elemento Agregador)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0CE0733E-C226-139F-792B-C50452832FC6}"/>
              </a:ext>
            </a:extLst>
          </p:cNvPr>
          <p:cNvCxnSpPr>
            <a:cxnSpLocks/>
          </p:cNvCxnSpPr>
          <p:nvPr/>
        </p:nvCxnSpPr>
        <p:spPr>
          <a:xfrm rot="10800000">
            <a:off x="3124200" y="2690320"/>
            <a:ext cx="2269808" cy="184001"/>
          </a:xfrm>
          <a:prstGeom prst="bentConnector3">
            <a:avLst>
              <a:gd name="adj1" fmla="val 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2FD7928-B5AC-D90C-7D7C-8E4C44ABCB4B}"/>
              </a:ext>
            </a:extLst>
          </p:cNvPr>
          <p:cNvSpPr txBox="1"/>
          <p:nvPr/>
        </p:nvSpPr>
        <p:spPr>
          <a:xfrm>
            <a:off x="1924050" y="2514600"/>
            <a:ext cx="119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agregação </a:t>
            </a:r>
          </a:p>
          <a:p>
            <a:r>
              <a:rPr lang="pt-BR" dirty="0"/>
              <a:t>composta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794FD57-479D-5C82-0D78-789B93DB39AF}"/>
              </a:ext>
            </a:extLst>
          </p:cNvPr>
          <p:cNvSpPr txBox="1"/>
          <p:nvPr/>
        </p:nvSpPr>
        <p:spPr>
          <a:xfrm>
            <a:off x="5593446" y="2782321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			 </a:t>
            </a:r>
            <a:r>
              <a:rPr lang="pt-BR" sz="2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96155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Agregação Composta, ou </a:t>
            </a:r>
            <a:r>
              <a:rPr lang="pt-BR" b="1" dirty="0"/>
              <a:t>Composição</a:t>
            </a:r>
            <a:r>
              <a:rPr lang="pt-BR" dirty="0"/>
              <a:t>, assim como a agregação simples, representa um relacionamento “tem um” (has a), onde “o todo” é dependente da “a parte”.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Nesse relacionamento, dois objetos compostos não podem existir por conta própria, se um objeto composto for destruído, todas as suas partes serão destruídas.</a:t>
            </a:r>
          </a:p>
          <a:p>
            <a:r>
              <a:rPr lang="pt-BR" dirty="0"/>
              <a:t>O “todo” é responsável pela criação e destruição das suas “partes”.</a:t>
            </a:r>
          </a:p>
          <a:p>
            <a:r>
              <a:rPr lang="pt-BR" dirty="0"/>
              <a:t>A informação de agregação composta é representada por um losango cheio adicionado junto a classe elemento agregador.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7F25E57-9B96-B044-2EDC-44759BAAA1CB}"/>
              </a:ext>
            </a:extLst>
          </p:cNvPr>
          <p:cNvSpPr/>
          <p:nvPr/>
        </p:nvSpPr>
        <p:spPr>
          <a:xfrm>
            <a:off x="3398273" y="2874320"/>
            <a:ext cx="1750800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EMPRESA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1198F80-F75C-88E0-C3A1-48DC5A1A810A}"/>
              </a:ext>
            </a:extLst>
          </p:cNvPr>
          <p:cNvSpPr/>
          <p:nvPr/>
        </p:nvSpPr>
        <p:spPr>
          <a:xfrm>
            <a:off x="7271861" y="2874320"/>
            <a:ext cx="1750800" cy="40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DEPARTAMENTO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2AA50814-B14A-1E8A-36FE-1729429170DD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5149073" y="3074375"/>
            <a:ext cx="21227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Losango 31">
            <a:extLst>
              <a:ext uri="{FF2B5EF4-FFF2-40B4-BE49-F238E27FC236}">
                <a16:creationId xmlns:a16="http://schemas.microsoft.com/office/drawing/2014/main" id="{5CA3C6AE-03E2-47F9-2748-B823D4CB6BFC}"/>
              </a:ext>
            </a:extLst>
          </p:cNvPr>
          <p:cNvSpPr/>
          <p:nvPr/>
        </p:nvSpPr>
        <p:spPr>
          <a:xfrm>
            <a:off x="5155883" y="2874320"/>
            <a:ext cx="476250" cy="369332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57F6A96-77D9-A05F-A9FC-321178E99175}"/>
              </a:ext>
            </a:extLst>
          </p:cNvPr>
          <p:cNvSpPr txBox="1"/>
          <p:nvPr/>
        </p:nvSpPr>
        <p:spPr>
          <a:xfrm>
            <a:off x="3200400" y="3294876"/>
            <a:ext cx="5898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	    “o todo”	  					     “as partes”</a:t>
            </a:r>
          </a:p>
          <a:p>
            <a:r>
              <a:rPr lang="pt-BR" dirty="0"/>
              <a:t>(Elemento Agregador)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0CE0733E-C226-139F-792B-C50452832FC6}"/>
              </a:ext>
            </a:extLst>
          </p:cNvPr>
          <p:cNvCxnSpPr>
            <a:cxnSpLocks/>
          </p:cNvCxnSpPr>
          <p:nvPr/>
        </p:nvCxnSpPr>
        <p:spPr>
          <a:xfrm rot="10800000">
            <a:off x="3124200" y="2690320"/>
            <a:ext cx="2269808" cy="184001"/>
          </a:xfrm>
          <a:prstGeom prst="bentConnector3">
            <a:avLst>
              <a:gd name="adj1" fmla="val 48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2FD7928-B5AC-D90C-7D7C-8E4C44ABCB4B}"/>
              </a:ext>
            </a:extLst>
          </p:cNvPr>
          <p:cNvSpPr txBox="1"/>
          <p:nvPr/>
        </p:nvSpPr>
        <p:spPr>
          <a:xfrm>
            <a:off x="1924050" y="2514600"/>
            <a:ext cx="1193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agregação </a:t>
            </a:r>
          </a:p>
          <a:p>
            <a:r>
              <a:rPr lang="pt-BR" dirty="0"/>
              <a:t>composta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794FD57-479D-5C82-0D78-789B93DB39AF}"/>
              </a:ext>
            </a:extLst>
          </p:cNvPr>
          <p:cNvSpPr txBox="1"/>
          <p:nvPr/>
        </p:nvSpPr>
        <p:spPr>
          <a:xfrm>
            <a:off x="5593446" y="2782321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			 </a:t>
            </a:r>
            <a:r>
              <a:rPr lang="pt-BR" sz="2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58339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Como decidir que tipo de relacionamento precisamos?</a:t>
            </a:r>
          </a:p>
          <a:p>
            <a:r>
              <a:rPr lang="pt-BR" dirty="0"/>
              <a:t>Os relacionamentos mais utilizados são Herança e Associação. Para decidir qual relacionamento criar, temos algumas dicas.</a:t>
            </a:r>
          </a:p>
          <a:p>
            <a:r>
              <a:rPr lang="pt-BR" dirty="0"/>
              <a:t>Dica 1: Use frases para definir o relacionamento. </a:t>
            </a:r>
          </a:p>
          <a:p>
            <a:r>
              <a:rPr lang="pt-BR" dirty="0"/>
              <a:t>Exemplos: </a:t>
            </a:r>
          </a:p>
          <a:p>
            <a:pPr algn="ctr"/>
            <a:r>
              <a:rPr lang="pt-BR" dirty="0"/>
              <a:t>“O Objeto A é um tipo do Objeto B”.</a:t>
            </a:r>
          </a:p>
          <a:p>
            <a:r>
              <a:rPr lang="pt-BR" dirty="0"/>
              <a:t>Nesse caso, use o relacionamento de Herança.</a:t>
            </a:r>
          </a:p>
          <a:p>
            <a:pPr algn="ctr"/>
            <a:r>
              <a:rPr lang="pt-BR" b="1" dirty="0"/>
              <a:t>Pet </a:t>
            </a:r>
            <a:r>
              <a:rPr lang="pt-BR" b="1" dirty="0">
                <a:sym typeface="Wingdings" panose="05000000000000000000" pitchFamily="2" charset="2"/>
              </a:rPr>
              <a:t> </a:t>
            </a:r>
            <a:r>
              <a:rPr lang="pt-BR" b="1" dirty="0"/>
              <a:t>Gato : é um</a:t>
            </a:r>
          </a:p>
          <a:p>
            <a:r>
              <a:rPr lang="pt-BR" dirty="0"/>
              <a:t>Um Gato não pode </a:t>
            </a:r>
            <a:r>
              <a:rPr lang="pt-BR" b="1" dirty="0"/>
              <a:t>ter</a:t>
            </a:r>
            <a:r>
              <a:rPr lang="pt-BR" dirty="0"/>
              <a:t> um Pet, ele </a:t>
            </a:r>
            <a:r>
              <a:rPr lang="pt-BR" b="1" dirty="0"/>
              <a:t>é</a:t>
            </a:r>
            <a:r>
              <a:rPr lang="pt-BR" dirty="0"/>
              <a:t> um Pet. </a:t>
            </a:r>
          </a:p>
          <a:p>
            <a:r>
              <a:rPr lang="pt-BR" dirty="0"/>
              <a:t>Então devemos criar uma </a:t>
            </a:r>
            <a:r>
              <a:rPr lang="pt-BR" dirty="0" err="1"/>
              <a:t>SuperClasse</a:t>
            </a:r>
            <a:r>
              <a:rPr lang="pt-BR" dirty="0"/>
              <a:t> Pet e uma </a:t>
            </a:r>
            <a:r>
              <a:rPr lang="pt-BR" dirty="0" err="1"/>
              <a:t>SubClasse</a:t>
            </a:r>
            <a:r>
              <a:rPr lang="pt-BR" dirty="0"/>
              <a:t> chamada Gato.</a:t>
            </a:r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</p:spTree>
    <p:extLst>
      <p:ext uri="{BB962C8B-B14F-4D97-AF65-F5344CB8AC3E}">
        <p14:creationId xmlns:p14="http://schemas.microsoft.com/office/powerpoint/2010/main" val="2034584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Dica 2: você deve usar o relacionamento de Associação quando o problema for a seguinte frase:</a:t>
            </a:r>
          </a:p>
          <a:p>
            <a:pPr algn="ctr"/>
            <a:r>
              <a:rPr lang="pt-BR" dirty="0"/>
              <a:t>“O Objeto A tem um Objeto B”</a:t>
            </a:r>
          </a:p>
          <a:p>
            <a:r>
              <a:rPr lang="pt-BR" dirty="0"/>
              <a:t>Exemplo:</a:t>
            </a:r>
          </a:p>
          <a:p>
            <a:pPr algn="ctr"/>
            <a:r>
              <a:rPr lang="pt-BR" dirty="0"/>
              <a:t>“Um Pet tem uma Raça”</a:t>
            </a:r>
          </a:p>
          <a:p>
            <a:r>
              <a:rPr lang="pt-BR" dirty="0"/>
              <a:t>Não podemos dizer que o Pet é uma Raça, porque não faz sentido.</a:t>
            </a:r>
          </a:p>
          <a:p>
            <a:r>
              <a:rPr lang="pt-BR" dirty="0"/>
              <a:t>Para este caso, vamos criar uma associação entre a Classe Pet e a Classe Gato.</a:t>
            </a:r>
          </a:p>
          <a:p>
            <a:pPr algn="ctr"/>
            <a:r>
              <a:rPr lang="pt-BR" b="1" dirty="0"/>
              <a:t>Raça </a:t>
            </a:r>
            <a:r>
              <a:rPr lang="pt-BR" b="1" dirty="0">
                <a:sym typeface="Wingdings" panose="05000000000000000000" pitchFamily="2" charset="2"/>
              </a:rPr>
              <a:t>Pet : Tem uma</a:t>
            </a:r>
            <a:endParaRPr lang="pt-BR" b="1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</p:spTree>
    <p:extLst>
      <p:ext uri="{BB962C8B-B14F-4D97-AF65-F5344CB8AC3E}">
        <p14:creationId xmlns:p14="http://schemas.microsoft.com/office/powerpoint/2010/main" val="1101113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dirty="0"/>
              <a:t>Herança</a:t>
            </a:r>
            <a:r>
              <a:rPr lang="pt-BR" dirty="0"/>
              <a:t> é um mecanismo que permite que características comuns a diversas classes sejam fatoradas de uma classe base, ou </a:t>
            </a:r>
            <a:r>
              <a:rPr lang="pt-BR" dirty="0" err="1"/>
              <a:t>SuperClasse</a:t>
            </a:r>
            <a:r>
              <a:rPr lang="pt-BR" dirty="0"/>
              <a:t>; permite que uma Classe herde todos os Atributos e Métodos de outras Classes.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</a:t>
            </a:r>
            <a:endParaRPr lang="pt-BR" sz="24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DD3ABFD-6602-D531-1BFC-B9A96DA036F7}"/>
              </a:ext>
            </a:extLst>
          </p:cNvPr>
          <p:cNvSpPr/>
          <p:nvPr/>
        </p:nvSpPr>
        <p:spPr>
          <a:xfrm>
            <a:off x="5410200" y="3200400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TRANSPORTE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CB1-0951-AF25-CA85-9A53D940BDBE}"/>
              </a:ext>
            </a:extLst>
          </p:cNvPr>
          <p:cNvSpPr/>
          <p:nvPr/>
        </p:nvSpPr>
        <p:spPr>
          <a:xfrm>
            <a:off x="5410200" y="4668944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TERRESTRE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065706-3505-B203-C130-D923E50A1EF3}"/>
              </a:ext>
            </a:extLst>
          </p:cNvPr>
          <p:cNvSpPr/>
          <p:nvPr/>
        </p:nvSpPr>
        <p:spPr>
          <a:xfrm>
            <a:off x="7740015" y="4668944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AQUÁTICO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64AA1FA-5064-5DF6-8FCE-74DF4169BF88}"/>
              </a:ext>
            </a:extLst>
          </p:cNvPr>
          <p:cNvSpPr/>
          <p:nvPr/>
        </p:nvSpPr>
        <p:spPr>
          <a:xfrm>
            <a:off x="3080385" y="4668944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AÉREO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833D0729-212D-BF1D-FB88-AA44AE56A86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6267450" y="2339129"/>
            <a:ext cx="12700" cy="4659630"/>
          </a:xfrm>
          <a:prstGeom prst="bentConnector3">
            <a:avLst>
              <a:gd name="adj1" fmla="val 45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5C50F87-EB67-32B7-CC75-75C29C50320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6267450" y="3771900"/>
            <a:ext cx="0" cy="89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3AADB19-6B25-929C-06C5-06224C85B7E0}"/>
              </a:ext>
            </a:extLst>
          </p:cNvPr>
          <p:cNvSpPr txBox="1"/>
          <p:nvPr/>
        </p:nvSpPr>
        <p:spPr>
          <a:xfrm>
            <a:off x="6235700" y="3829050"/>
            <a:ext cx="985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CAPACIDADE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B23F9BC-E0C7-AF8C-5670-B1D6E6566EF5}"/>
              </a:ext>
            </a:extLst>
          </p:cNvPr>
          <p:cNvSpPr txBox="1"/>
          <p:nvPr/>
        </p:nvSpPr>
        <p:spPr>
          <a:xfrm>
            <a:off x="3547816" y="5196655"/>
            <a:ext cx="77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AVIÃO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280B453-8CB8-6CE3-FC11-A0553173BBD5}"/>
              </a:ext>
            </a:extLst>
          </p:cNvPr>
          <p:cNvSpPr txBox="1"/>
          <p:nvPr/>
        </p:nvSpPr>
        <p:spPr>
          <a:xfrm>
            <a:off x="5569985" y="5196655"/>
            <a:ext cx="140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AUTOMÓVEL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223B746-4B94-3B8A-FE7D-E588C023DAFE}"/>
              </a:ext>
            </a:extLst>
          </p:cNvPr>
          <p:cNvSpPr txBox="1"/>
          <p:nvPr/>
        </p:nvSpPr>
        <p:spPr>
          <a:xfrm>
            <a:off x="8220146" y="5196655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BARCO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B611D13-4C06-358B-89B4-8E5335854E5D}"/>
              </a:ext>
            </a:extLst>
          </p:cNvPr>
          <p:cNvCxnSpPr>
            <a:cxnSpLocks/>
          </p:cNvCxnSpPr>
          <p:nvPr/>
        </p:nvCxnSpPr>
        <p:spPr>
          <a:xfrm>
            <a:off x="2762250" y="3255221"/>
            <a:ext cx="0" cy="2346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130A3BF-4CDD-E515-8682-E9443306AE50}"/>
              </a:ext>
            </a:extLst>
          </p:cNvPr>
          <p:cNvSpPr txBox="1"/>
          <p:nvPr/>
        </p:nvSpPr>
        <p:spPr>
          <a:xfrm>
            <a:off x="2218094" y="2935724"/>
            <a:ext cx="11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ABSTRATO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84B174C-77B1-FDE4-F6E6-4A9DBAAC9217}"/>
              </a:ext>
            </a:extLst>
          </p:cNvPr>
          <p:cNvSpPr txBox="1"/>
          <p:nvPr/>
        </p:nvSpPr>
        <p:spPr>
          <a:xfrm>
            <a:off x="2149229" y="5736589"/>
            <a:ext cx="122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CONCRETO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AFA0203-A6F2-31E8-7BCC-E97B2F4FFB29}"/>
              </a:ext>
            </a:extLst>
          </p:cNvPr>
          <p:cNvSpPr txBox="1"/>
          <p:nvPr/>
        </p:nvSpPr>
        <p:spPr>
          <a:xfrm>
            <a:off x="5410200" y="5474767"/>
            <a:ext cx="1791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COR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NÚMERO DE PORTAS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PLACA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MARCHA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D0FFCE0-8C34-3473-0F8E-B6FB2D9A6DA2}"/>
              </a:ext>
            </a:extLst>
          </p:cNvPr>
          <p:cNvSpPr txBox="1"/>
          <p:nvPr/>
        </p:nvSpPr>
        <p:spPr>
          <a:xfrm>
            <a:off x="6235700" y="4147417"/>
            <a:ext cx="174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NÚMERO DE RODAS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VELOCIDADE</a:t>
            </a:r>
          </a:p>
        </p:txBody>
      </p:sp>
    </p:spTree>
    <p:extLst>
      <p:ext uri="{BB962C8B-B14F-4D97-AF65-F5344CB8AC3E}">
        <p14:creationId xmlns:p14="http://schemas.microsoft.com/office/powerpoint/2010/main" val="1649201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234651" cy="4023360"/>
          </a:xfrm>
        </p:spPr>
        <p:txBody>
          <a:bodyPr>
            <a:normAutofit/>
          </a:bodyPr>
          <a:lstStyle/>
          <a:p>
            <a:r>
              <a:rPr lang="pt-BR" dirty="0"/>
              <a:t>Veja no exemplo que:</a:t>
            </a:r>
          </a:p>
          <a:p>
            <a:pPr lvl="1"/>
            <a:r>
              <a:rPr lang="pt-BR" dirty="0"/>
              <a:t>A </a:t>
            </a:r>
            <a:r>
              <a:rPr lang="pt-BR" b="1" dirty="0"/>
              <a:t>capacidade </a:t>
            </a:r>
            <a:r>
              <a:rPr lang="pt-BR" dirty="0"/>
              <a:t>é como um atributo da Classe Transporte, indicando a quantidade de pessoas que suporta;</a:t>
            </a:r>
          </a:p>
          <a:p>
            <a:pPr lvl="1"/>
            <a:r>
              <a:rPr lang="pt-BR" dirty="0"/>
              <a:t>Os Atributos </a:t>
            </a:r>
            <a:r>
              <a:rPr lang="pt-BR" b="1" dirty="0"/>
              <a:t>número de rodas </a:t>
            </a:r>
            <a:r>
              <a:rPr lang="pt-BR" dirty="0"/>
              <a:t>e </a:t>
            </a:r>
            <a:r>
              <a:rPr lang="pt-BR" b="1" dirty="0"/>
              <a:t>velocidade</a:t>
            </a:r>
            <a:r>
              <a:rPr lang="pt-BR" dirty="0"/>
              <a:t> são atributos para a Classe Terrestre;</a:t>
            </a:r>
          </a:p>
          <a:p>
            <a:pPr lvl="1"/>
            <a:r>
              <a:rPr lang="pt-BR" dirty="0"/>
              <a:t>Os Atributos </a:t>
            </a:r>
            <a:r>
              <a:rPr lang="pt-BR" b="1" dirty="0"/>
              <a:t>cor</a:t>
            </a:r>
            <a:r>
              <a:rPr lang="pt-BR" dirty="0"/>
              <a:t>, </a:t>
            </a:r>
            <a:r>
              <a:rPr lang="pt-BR" b="1" dirty="0"/>
              <a:t>número de portas</a:t>
            </a:r>
            <a:r>
              <a:rPr lang="pt-BR" dirty="0"/>
              <a:t>, </a:t>
            </a:r>
            <a:r>
              <a:rPr lang="pt-BR" b="1" dirty="0"/>
              <a:t>placa</a:t>
            </a:r>
            <a:r>
              <a:rPr lang="pt-BR" dirty="0"/>
              <a:t> e </a:t>
            </a:r>
            <a:r>
              <a:rPr lang="pt-BR" b="1" dirty="0"/>
              <a:t>marcha </a:t>
            </a:r>
            <a:r>
              <a:rPr lang="pt-BR" dirty="0"/>
              <a:t>são atributos da Classe Automóvel.</a:t>
            </a:r>
          </a:p>
          <a:p>
            <a:pPr lvl="1"/>
            <a:r>
              <a:rPr lang="pt-BR" dirty="0"/>
              <a:t>Em nosso exemplo, percebemos a Herança em ação.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</a:t>
            </a:r>
            <a:endParaRPr lang="pt-BR" sz="24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DD3ABFD-6602-D531-1BFC-B9A96DA036F7}"/>
              </a:ext>
            </a:extLst>
          </p:cNvPr>
          <p:cNvSpPr/>
          <p:nvPr/>
        </p:nvSpPr>
        <p:spPr>
          <a:xfrm>
            <a:off x="8020050" y="2571750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TRANSPORTE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CB1-0951-AF25-CA85-9A53D940BDBE}"/>
              </a:ext>
            </a:extLst>
          </p:cNvPr>
          <p:cNvSpPr/>
          <p:nvPr/>
        </p:nvSpPr>
        <p:spPr>
          <a:xfrm>
            <a:off x="8020050" y="4040294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TERRESTRE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065706-3505-B203-C130-D923E50A1EF3}"/>
              </a:ext>
            </a:extLst>
          </p:cNvPr>
          <p:cNvSpPr/>
          <p:nvPr/>
        </p:nvSpPr>
        <p:spPr>
          <a:xfrm>
            <a:off x="10349865" y="4040294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AQUÁTICO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64AA1FA-5064-5DF6-8FCE-74DF4169BF88}"/>
              </a:ext>
            </a:extLst>
          </p:cNvPr>
          <p:cNvSpPr/>
          <p:nvPr/>
        </p:nvSpPr>
        <p:spPr>
          <a:xfrm>
            <a:off x="5690235" y="4040294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AÉREO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833D0729-212D-BF1D-FB88-AA44AE56A86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8877300" y="1710479"/>
            <a:ext cx="12700" cy="4659630"/>
          </a:xfrm>
          <a:prstGeom prst="bentConnector3">
            <a:avLst>
              <a:gd name="adj1" fmla="val 45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5C50F87-EB67-32B7-CC75-75C29C50320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8877300" y="3143250"/>
            <a:ext cx="0" cy="89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3AADB19-6B25-929C-06C5-06224C85B7E0}"/>
              </a:ext>
            </a:extLst>
          </p:cNvPr>
          <p:cNvSpPr txBox="1"/>
          <p:nvPr/>
        </p:nvSpPr>
        <p:spPr>
          <a:xfrm>
            <a:off x="8845550" y="3200400"/>
            <a:ext cx="985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CAPACIDADE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B23F9BC-E0C7-AF8C-5670-B1D6E6566EF5}"/>
              </a:ext>
            </a:extLst>
          </p:cNvPr>
          <p:cNvSpPr txBox="1"/>
          <p:nvPr/>
        </p:nvSpPr>
        <p:spPr>
          <a:xfrm>
            <a:off x="6157666" y="4568005"/>
            <a:ext cx="77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AVIÃO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280B453-8CB8-6CE3-FC11-A0553173BBD5}"/>
              </a:ext>
            </a:extLst>
          </p:cNvPr>
          <p:cNvSpPr txBox="1"/>
          <p:nvPr/>
        </p:nvSpPr>
        <p:spPr>
          <a:xfrm>
            <a:off x="8179835" y="4568005"/>
            <a:ext cx="140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AUTOMÓVEL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223B746-4B94-3B8A-FE7D-E588C023DAFE}"/>
              </a:ext>
            </a:extLst>
          </p:cNvPr>
          <p:cNvSpPr txBox="1"/>
          <p:nvPr/>
        </p:nvSpPr>
        <p:spPr>
          <a:xfrm>
            <a:off x="10829996" y="4568005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BARCO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B611D13-4C06-358B-89B4-8E5335854E5D}"/>
              </a:ext>
            </a:extLst>
          </p:cNvPr>
          <p:cNvCxnSpPr>
            <a:cxnSpLocks/>
          </p:cNvCxnSpPr>
          <p:nvPr/>
        </p:nvCxnSpPr>
        <p:spPr>
          <a:xfrm>
            <a:off x="5505450" y="2935724"/>
            <a:ext cx="0" cy="2346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130A3BF-4CDD-E515-8682-E9443306AE50}"/>
              </a:ext>
            </a:extLst>
          </p:cNvPr>
          <p:cNvSpPr txBox="1"/>
          <p:nvPr/>
        </p:nvSpPr>
        <p:spPr>
          <a:xfrm>
            <a:off x="5416344" y="2539637"/>
            <a:ext cx="11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ABSTRATO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84B174C-77B1-FDE4-F6E6-4A9DBAAC9217}"/>
              </a:ext>
            </a:extLst>
          </p:cNvPr>
          <p:cNvSpPr txBox="1"/>
          <p:nvPr/>
        </p:nvSpPr>
        <p:spPr>
          <a:xfrm>
            <a:off x="5429679" y="5260367"/>
            <a:ext cx="122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CONCRETO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AFA0203-A6F2-31E8-7BCC-E97B2F4FFB29}"/>
              </a:ext>
            </a:extLst>
          </p:cNvPr>
          <p:cNvSpPr txBox="1"/>
          <p:nvPr/>
        </p:nvSpPr>
        <p:spPr>
          <a:xfrm>
            <a:off x="8020050" y="4846117"/>
            <a:ext cx="1791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COR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NÚMERO DE PORTAS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PLACA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MARCHA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D0FFCE0-8C34-3473-0F8E-B6FB2D9A6DA2}"/>
              </a:ext>
            </a:extLst>
          </p:cNvPr>
          <p:cNvSpPr txBox="1"/>
          <p:nvPr/>
        </p:nvSpPr>
        <p:spPr>
          <a:xfrm>
            <a:off x="8845550" y="3518767"/>
            <a:ext cx="174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NÚMERO DE RODAS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VELOCIDADE</a:t>
            </a:r>
          </a:p>
        </p:txBody>
      </p:sp>
    </p:spTree>
    <p:extLst>
      <p:ext uri="{BB962C8B-B14F-4D97-AF65-F5344CB8AC3E}">
        <p14:creationId xmlns:p14="http://schemas.microsoft.com/office/powerpoint/2010/main" val="2644569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234651" cy="4023360"/>
          </a:xfrm>
        </p:spPr>
        <p:txBody>
          <a:bodyPr>
            <a:normAutofit/>
          </a:bodyPr>
          <a:lstStyle/>
          <a:p>
            <a:r>
              <a:rPr lang="pt-BR" dirty="0"/>
              <a:t>A Herança é uma forma de reutilizar algo que já foi criado a partir de uma Classe existente (Atributos e Métodos).</a:t>
            </a:r>
          </a:p>
          <a:p>
            <a:r>
              <a:rPr lang="pt-BR" dirty="0"/>
              <a:t>A partir de uma </a:t>
            </a:r>
            <a:r>
              <a:rPr lang="pt-BR" dirty="0" err="1"/>
              <a:t>SuperClasse</a:t>
            </a:r>
            <a:r>
              <a:rPr lang="pt-BR" dirty="0"/>
              <a:t>, ou </a:t>
            </a:r>
            <a:r>
              <a:rPr lang="pt-BR" dirty="0" err="1"/>
              <a:t>tras</a:t>
            </a:r>
            <a:r>
              <a:rPr lang="pt-BR" dirty="0"/>
              <a:t> </a:t>
            </a:r>
            <a:r>
              <a:rPr lang="pt-BR" dirty="0" err="1"/>
              <a:t>SubClasses</a:t>
            </a:r>
            <a:r>
              <a:rPr lang="pt-BR" dirty="0"/>
              <a:t> podem utilizar as características da </a:t>
            </a:r>
            <a:r>
              <a:rPr lang="pt-BR" dirty="0" err="1"/>
              <a:t>SubClasse</a:t>
            </a:r>
            <a:r>
              <a:rPr lang="pt-BR" dirty="0"/>
              <a:t>, além das suas características particulares.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</a:t>
            </a:r>
            <a:endParaRPr lang="pt-BR" sz="2400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DD3ABFD-6602-D531-1BFC-B9A96DA036F7}"/>
              </a:ext>
            </a:extLst>
          </p:cNvPr>
          <p:cNvSpPr/>
          <p:nvPr/>
        </p:nvSpPr>
        <p:spPr>
          <a:xfrm>
            <a:off x="8020050" y="2571750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TRANSPORTE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1C14CB1-0951-AF25-CA85-9A53D940BDBE}"/>
              </a:ext>
            </a:extLst>
          </p:cNvPr>
          <p:cNvSpPr/>
          <p:nvPr/>
        </p:nvSpPr>
        <p:spPr>
          <a:xfrm>
            <a:off x="8020050" y="4040294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TERRESTRE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F065706-3505-B203-C130-D923E50A1EF3}"/>
              </a:ext>
            </a:extLst>
          </p:cNvPr>
          <p:cNvSpPr/>
          <p:nvPr/>
        </p:nvSpPr>
        <p:spPr>
          <a:xfrm>
            <a:off x="10349865" y="4040294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AQUÁTICO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64AA1FA-5064-5DF6-8FCE-74DF4169BF88}"/>
              </a:ext>
            </a:extLst>
          </p:cNvPr>
          <p:cNvSpPr/>
          <p:nvPr/>
        </p:nvSpPr>
        <p:spPr>
          <a:xfrm>
            <a:off x="5690235" y="4040294"/>
            <a:ext cx="171450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AÉREO</a:t>
            </a:r>
          </a:p>
        </p:txBody>
      </p: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833D0729-212D-BF1D-FB88-AA44AE56A86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16200000" flipV="1">
            <a:off x="8877300" y="1710479"/>
            <a:ext cx="12700" cy="4659630"/>
          </a:xfrm>
          <a:prstGeom prst="bentConnector3">
            <a:avLst>
              <a:gd name="adj1" fmla="val 450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5C50F87-EB67-32B7-CC75-75C29C503209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8877300" y="3143250"/>
            <a:ext cx="0" cy="897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3AADB19-6B25-929C-06C5-06224C85B7E0}"/>
              </a:ext>
            </a:extLst>
          </p:cNvPr>
          <p:cNvSpPr txBox="1"/>
          <p:nvPr/>
        </p:nvSpPr>
        <p:spPr>
          <a:xfrm>
            <a:off x="8845550" y="3200400"/>
            <a:ext cx="985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CAPACIDADE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B23F9BC-E0C7-AF8C-5670-B1D6E6566EF5}"/>
              </a:ext>
            </a:extLst>
          </p:cNvPr>
          <p:cNvSpPr txBox="1"/>
          <p:nvPr/>
        </p:nvSpPr>
        <p:spPr>
          <a:xfrm>
            <a:off x="6157666" y="4568005"/>
            <a:ext cx="779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AVIÃO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280B453-8CB8-6CE3-FC11-A0553173BBD5}"/>
              </a:ext>
            </a:extLst>
          </p:cNvPr>
          <p:cNvSpPr txBox="1"/>
          <p:nvPr/>
        </p:nvSpPr>
        <p:spPr>
          <a:xfrm>
            <a:off x="8179835" y="4568005"/>
            <a:ext cx="1407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AUTOMÓVEL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223B746-4B94-3B8A-FE7D-E588C023DAFE}"/>
              </a:ext>
            </a:extLst>
          </p:cNvPr>
          <p:cNvSpPr txBox="1"/>
          <p:nvPr/>
        </p:nvSpPr>
        <p:spPr>
          <a:xfrm>
            <a:off x="10829996" y="4568005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BARCO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FB611D13-4C06-358B-89B4-8E5335854E5D}"/>
              </a:ext>
            </a:extLst>
          </p:cNvPr>
          <p:cNvCxnSpPr>
            <a:cxnSpLocks/>
          </p:cNvCxnSpPr>
          <p:nvPr/>
        </p:nvCxnSpPr>
        <p:spPr>
          <a:xfrm>
            <a:off x="5505450" y="2935724"/>
            <a:ext cx="0" cy="23465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130A3BF-4CDD-E515-8682-E9443306AE50}"/>
              </a:ext>
            </a:extLst>
          </p:cNvPr>
          <p:cNvSpPr txBox="1"/>
          <p:nvPr/>
        </p:nvSpPr>
        <p:spPr>
          <a:xfrm>
            <a:off x="5416344" y="2539637"/>
            <a:ext cx="11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ABSTRATO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84B174C-77B1-FDE4-F6E6-4A9DBAAC9217}"/>
              </a:ext>
            </a:extLst>
          </p:cNvPr>
          <p:cNvSpPr txBox="1"/>
          <p:nvPr/>
        </p:nvSpPr>
        <p:spPr>
          <a:xfrm>
            <a:off x="5429679" y="5260367"/>
            <a:ext cx="122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CONCRETO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AFA0203-A6F2-31E8-7BCC-E97B2F4FFB29}"/>
              </a:ext>
            </a:extLst>
          </p:cNvPr>
          <p:cNvSpPr txBox="1"/>
          <p:nvPr/>
        </p:nvSpPr>
        <p:spPr>
          <a:xfrm>
            <a:off x="8020050" y="4846117"/>
            <a:ext cx="17919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COR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NÚMERO DE PORTAS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PLACA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MARCHA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D0FFCE0-8C34-3473-0F8E-B6FB2D9A6DA2}"/>
              </a:ext>
            </a:extLst>
          </p:cNvPr>
          <p:cNvSpPr txBox="1"/>
          <p:nvPr/>
        </p:nvSpPr>
        <p:spPr>
          <a:xfrm>
            <a:off x="8845550" y="3518767"/>
            <a:ext cx="174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NÚMERO DE RODAS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FF0000"/>
                </a:solidFill>
              </a:rPr>
              <a:t>VELOCIDADE</a:t>
            </a:r>
          </a:p>
        </p:txBody>
      </p:sp>
    </p:spTree>
    <p:extLst>
      <p:ext uri="{BB962C8B-B14F-4D97-AF65-F5344CB8AC3E}">
        <p14:creationId xmlns:p14="http://schemas.microsoft.com/office/powerpoint/2010/main" val="3921447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1BAE8A0F-CAA3-DEBA-CE1F-2DCDCD7D45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5532201"/>
              </p:ext>
            </p:extLst>
          </p:nvPr>
        </p:nvGraphicFramePr>
        <p:xfrm>
          <a:off x="7307263" y="1904271"/>
          <a:ext cx="2370137" cy="12411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0137">
                  <a:extLst>
                    <a:ext uri="{9D8B030D-6E8A-4147-A177-3AD203B41FA5}">
                      <a16:colId xmlns:a16="http://schemas.microsoft.com/office/drawing/2014/main" val="1655728336"/>
                    </a:ext>
                  </a:extLst>
                </a:gridCol>
              </a:tblGrid>
              <a:tr h="312396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TRANSPORTE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149001"/>
                  </a:ext>
                </a:extLst>
              </a:tr>
              <a:tr h="509634">
                <a:tc>
                  <a:txBody>
                    <a:bodyPr/>
                    <a:lstStyle/>
                    <a:p>
                      <a:r>
                        <a:rPr lang="pt-BR" dirty="0"/>
                        <a:t>- capacidade: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435307"/>
                  </a:ext>
                </a:extLst>
              </a:tr>
              <a:tr h="312396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977993"/>
                  </a:ext>
                </a:extLst>
              </a:tr>
            </a:tbl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HERANÇA</a:t>
            </a:r>
            <a:endParaRPr lang="pt-BR" sz="2400" dirty="0"/>
          </a:p>
        </p:txBody>
      </p:sp>
      <p:graphicFrame>
        <p:nvGraphicFramePr>
          <p:cNvPr id="6" name="Espaço Reservado para Conteúdo 4">
            <a:extLst>
              <a:ext uri="{FF2B5EF4-FFF2-40B4-BE49-F238E27FC236}">
                <a16:creationId xmlns:a16="http://schemas.microsoft.com/office/drawing/2014/main" id="{ED0016E0-00F8-7F81-A40E-320CD79260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519235"/>
              </p:ext>
            </p:extLst>
          </p:nvPr>
        </p:nvGraphicFramePr>
        <p:xfrm>
          <a:off x="7307262" y="3415174"/>
          <a:ext cx="2370138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0138">
                  <a:extLst>
                    <a:ext uri="{9D8B030D-6E8A-4147-A177-3AD203B41FA5}">
                      <a16:colId xmlns:a16="http://schemas.microsoft.com/office/drawing/2014/main" val="1655728336"/>
                    </a:ext>
                  </a:extLst>
                </a:gridCol>
              </a:tblGrid>
              <a:tr h="312396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TERRESTRE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149001"/>
                  </a:ext>
                </a:extLst>
              </a:tr>
              <a:tr h="50963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pt-BR" dirty="0"/>
                        <a:t>-numero de rodas: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dirty="0"/>
                        <a:t>-velocidade: </a:t>
                      </a:r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435307"/>
                  </a:ext>
                </a:extLst>
              </a:tr>
            </a:tbl>
          </a:graphicData>
        </a:graphic>
      </p:graphicFrame>
      <p:graphicFrame>
        <p:nvGraphicFramePr>
          <p:cNvPr id="7" name="Espaço Reservado para Conteúdo 4">
            <a:extLst>
              <a:ext uri="{FF2B5EF4-FFF2-40B4-BE49-F238E27FC236}">
                <a16:creationId xmlns:a16="http://schemas.microsoft.com/office/drawing/2014/main" id="{1DD555F0-9923-540C-C5AC-7FA9987C79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2202798"/>
              </p:ext>
            </p:extLst>
          </p:nvPr>
        </p:nvGraphicFramePr>
        <p:xfrm>
          <a:off x="7307262" y="4690763"/>
          <a:ext cx="2370138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0138">
                  <a:extLst>
                    <a:ext uri="{9D8B030D-6E8A-4147-A177-3AD203B41FA5}">
                      <a16:colId xmlns:a16="http://schemas.microsoft.com/office/drawing/2014/main" val="1655728336"/>
                    </a:ext>
                  </a:extLst>
                </a:gridCol>
              </a:tblGrid>
              <a:tr h="312396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TRANSPORTE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149001"/>
                  </a:ext>
                </a:extLst>
              </a:tr>
              <a:tr h="50963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pt-BR" dirty="0"/>
                        <a:t>-cor: </a:t>
                      </a:r>
                      <a:r>
                        <a:rPr lang="pt-BR" dirty="0" err="1"/>
                        <a:t>String</a:t>
                      </a:r>
                      <a:endParaRPr lang="pt-BR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dirty="0"/>
                        <a:t>-numero de portas: int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dirty="0"/>
                        <a:t>-placa: </a:t>
                      </a:r>
                      <a:r>
                        <a:rPr lang="pt-BR" dirty="0" err="1"/>
                        <a:t>String</a:t>
                      </a:r>
                      <a:endParaRPr lang="pt-BR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pt-BR" dirty="0"/>
                        <a:t>-marcha: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435307"/>
                  </a:ext>
                </a:extLst>
              </a:tr>
            </a:tbl>
          </a:graphicData>
        </a:graphic>
      </p:graphicFrame>
      <p:graphicFrame>
        <p:nvGraphicFramePr>
          <p:cNvPr id="8" name="Espaço Reservado para Conteúdo 4">
            <a:extLst>
              <a:ext uri="{FF2B5EF4-FFF2-40B4-BE49-F238E27FC236}">
                <a16:creationId xmlns:a16="http://schemas.microsoft.com/office/drawing/2014/main" id="{BC3EF0F4-6AC9-39DD-4F91-5796F074D9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583094"/>
              </p:ext>
            </p:extLst>
          </p:nvPr>
        </p:nvGraphicFramePr>
        <p:xfrm>
          <a:off x="9963151" y="3439448"/>
          <a:ext cx="1028699" cy="87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699">
                  <a:extLst>
                    <a:ext uri="{9D8B030D-6E8A-4147-A177-3AD203B41FA5}">
                      <a16:colId xmlns:a16="http://schemas.microsoft.com/office/drawing/2014/main" val="1655728336"/>
                    </a:ext>
                  </a:extLst>
                </a:gridCol>
              </a:tblGrid>
              <a:tr h="312396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AEREO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149001"/>
                  </a:ext>
                </a:extLst>
              </a:tr>
              <a:tr h="5096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435307"/>
                  </a:ext>
                </a:extLst>
              </a:tr>
            </a:tbl>
          </a:graphicData>
        </a:graphic>
      </p:graphicFrame>
      <p:graphicFrame>
        <p:nvGraphicFramePr>
          <p:cNvPr id="9" name="Espaço Reservado para Conteúdo 4">
            <a:extLst>
              <a:ext uri="{FF2B5EF4-FFF2-40B4-BE49-F238E27FC236}">
                <a16:creationId xmlns:a16="http://schemas.microsoft.com/office/drawing/2014/main" id="{3CB1EEC2-A65D-75F7-5857-D4E575AAA5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4923092"/>
              </p:ext>
            </p:extLst>
          </p:nvPr>
        </p:nvGraphicFramePr>
        <p:xfrm>
          <a:off x="9955213" y="4690763"/>
          <a:ext cx="1028699" cy="87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699">
                  <a:extLst>
                    <a:ext uri="{9D8B030D-6E8A-4147-A177-3AD203B41FA5}">
                      <a16:colId xmlns:a16="http://schemas.microsoft.com/office/drawing/2014/main" val="1655728336"/>
                    </a:ext>
                  </a:extLst>
                </a:gridCol>
              </a:tblGrid>
              <a:tr h="312396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AVIAO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149001"/>
                  </a:ext>
                </a:extLst>
              </a:tr>
              <a:tr h="5096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435307"/>
                  </a:ext>
                </a:extLst>
              </a:tr>
            </a:tbl>
          </a:graphicData>
        </a:graphic>
      </p:graphicFrame>
      <p:graphicFrame>
        <p:nvGraphicFramePr>
          <p:cNvPr id="10" name="Espaço Reservado para Conteúdo 4">
            <a:extLst>
              <a:ext uri="{FF2B5EF4-FFF2-40B4-BE49-F238E27FC236}">
                <a16:creationId xmlns:a16="http://schemas.microsoft.com/office/drawing/2014/main" id="{D6DE0364-8FD2-FB30-3C55-B5C1801DA3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6106223"/>
              </p:ext>
            </p:extLst>
          </p:nvPr>
        </p:nvGraphicFramePr>
        <p:xfrm>
          <a:off x="5791200" y="3439448"/>
          <a:ext cx="1230311" cy="87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311">
                  <a:extLst>
                    <a:ext uri="{9D8B030D-6E8A-4147-A177-3AD203B41FA5}">
                      <a16:colId xmlns:a16="http://schemas.microsoft.com/office/drawing/2014/main" val="1655728336"/>
                    </a:ext>
                  </a:extLst>
                </a:gridCol>
              </a:tblGrid>
              <a:tr h="312396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AQUATICO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149001"/>
                  </a:ext>
                </a:extLst>
              </a:tr>
              <a:tr h="5096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435307"/>
                  </a:ext>
                </a:extLst>
              </a:tr>
            </a:tbl>
          </a:graphicData>
        </a:graphic>
      </p:graphicFrame>
      <p:graphicFrame>
        <p:nvGraphicFramePr>
          <p:cNvPr id="11" name="Espaço Reservado para Conteúdo 4">
            <a:extLst>
              <a:ext uri="{FF2B5EF4-FFF2-40B4-BE49-F238E27FC236}">
                <a16:creationId xmlns:a16="http://schemas.microsoft.com/office/drawing/2014/main" id="{A5C74CA6-322C-59BF-35A7-691DFF3279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258464"/>
              </p:ext>
            </p:extLst>
          </p:nvPr>
        </p:nvGraphicFramePr>
        <p:xfrm>
          <a:off x="5799138" y="4690763"/>
          <a:ext cx="1230311" cy="87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0311">
                  <a:extLst>
                    <a:ext uri="{9D8B030D-6E8A-4147-A177-3AD203B41FA5}">
                      <a16:colId xmlns:a16="http://schemas.microsoft.com/office/drawing/2014/main" val="1655728336"/>
                    </a:ext>
                  </a:extLst>
                </a:gridCol>
              </a:tblGrid>
              <a:tr h="312396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BARCO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149001"/>
                  </a:ext>
                </a:extLst>
              </a:tr>
              <a:tr h="50963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435307"/>
                  </a:ext>
                </a:extLst>
              </a:tr>
            </a:tbl>
          </a:graphicData>
        </a:graphic>
      </p:graphicFrame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1E76C894-2DAC-5429-26AF-7AC664B0D628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H="1" flipV="1">
            <a:off x="6403478" y="2535663"/>
            <a:ext cx="914600" cy="8929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80909811-DFD8-46A6-BFA3-9F8184ACFA05}"/>
              </a:ext>
            </a:extLst>
          </p:cNvPr>
          <p:cNvCxnSpPr>
            <a:cxnSpLocks/>
            <a:stCxn id="8" idx="0"/>
            <a:endCxn id="5" idx="3"/>
          </p:cNvCxnSpPr>
          <p:nvPr/>
        </p:nvCxnSpPr>
        <p:spPr>
          <a:xfrm rot="16200000" flipV="1">
            <a:off x="9620150" y="2582098"/>
            <a:ext cx="914600" cy="800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30C3E128-1DD2-0154-113D-04CA8EEFD62F}"/>
              </a:ext>
            </a:extLst>
          </p:cNvPr>
          <p:cNvCxnSpPr>
            <a:cxnSpLocks/>
          </p:cNvCxnSpPr>
          <p:nvPr/>
        </p:nvCxnSpPr>
        <p:spPr>
          <a:xfrm flipV="1">
            <a:off x="6414293" y="4303771"/>
            <a:ext cx="0" cy="38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DF642369-3F94-9AA0-827D-717B5FBF8B9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8492331" y="4438592"/>
            <a:ext cx="0" cy="252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0F040A78-CEB0-5512-E0CC-C9178C3147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10469562" y="4314842"/>
            <a:ext cx="7938" cy="375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506D031-3B06-4369-6132-54693C5C1CB5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8492331" y="3145425"/>
            <a:ext cx="0" cy="26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423465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Veja o exemplo ao lado, onde temos o Diagrama de Classes, utilizando os elementos do exemplo anterior.</a:t>
            </a:r>
          </a:p>
        </p:txBody>
      </p:sp>
    </p:spTree>
    <p:extLst>
      <p:ext uri="{BB962C8B-B14F-4D97-AF65-F5344CB8AC3E}">
        <p14:creationId xmlns:p14="http://schemas.microsoft.com/office/powerpoint/2010/main" val="3649941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687C0-E8C2-650A-816B-1C1DCBC9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5C1DD9-5E12-B3F9-429D-8D5D656E7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820209"/>
            <a:ext cx="10058400" cy="1217581"/>
          </a:xfrm>
        </p:spPr>
        <p:txBody>
          <a:bodyPr/>
          <a:lstStyle/>
          <a:p>
            <a:r>
              <a:rPr lang="pt-BR" dirty="0"/>
              <a:t>Na aula de hoje vamos:</a:t>
            </a:r>
          </a:p>
          <a:p>
            <a:pPr lvl="1"/>
            <a:r>
              <a:rPr lang="pt-BR" dirty="0"/>
              <a:t>Entender o que é relacionamento entre as Classes;</a:t>
            </a:r>
          </a:p>
          <a:p>
            <a:pPr lvl="1"/>
            <a:r>
              <a:rPr lang="pt-BR" dirty="0"/>
              <a:t>Considerar os conceitos sobre Herança e Polimorfismo.</a:t>
            </a:r>
          </a:p>
        </p:txBody>
      </p:sp>
    </p:spTree>
    <p:extLst>
      <p:ext uri="{BB962C8B-B14F-4D97-AF65-F5344CB8AC3E}">
        <p14:creationId xmlns:p14="http://schemas.microsoft.com/office/powerpoint/2010/main" val="155819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HERANÇA</a:t>
            </a:r>
            <a:br>
              <a:rPr lang="pt-BR" dirty="0"/>
            </a:br>
            <a:r>
              <a:rPr lang="pt-BR" sz="2400" dirty="0"/>
              <a:t>TIPOS DE HERANÇA</a:t>
            </a:r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0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Existem dois tipos de Herança:</a:t>
            </a:r>
          </a:p>
          <a:p>
            <a:pPr lvl="1"/>
            <a:r>
              <a:rPr lang="pt-BR" b="1" dirty="0"/>
              <a:t>Herança Simples</a:t>
            </a:r>
            <a:r>
              <a:rPr lang="pt-BR" dirty="0"/>
              <a:t>: cada Classe pode ter apenas uma </a:t>
            </a:r>
            <a:r>
              <a:rPr lang="pt-BR" dirty="0" err="1"/>
              <a:t>SuperClasse</a:t>
            </a:r>
            <a:r>
              <a:rPr lang="pt-BR" dirty="0"/>
              <a:t>. Na linguagem Java, usamos a palavra </a:t>
            </a:r>
            <a:r>
              <a:rPr lang="pt-BR" b="1" dirty="0" err="1"/>
              <a:t>extends</a:t>
            </a:r>
            <a:r>
              <a:rPr lang="pt-BR" b="1" dirty="0"/>
              <a:t> </a:t>
            </a:r>
            <a:r>
              <a:rPr lang="pt-BR" dirty="0"/>
              <a:t>para declarar que uma classe está herdando características de outra.</a:t>
            </a:r>
          </a:p>
          <a:p>
            <a:pPr lvl="1"/>
            <a:r>
              <a:rPr lang="pt-BR" b="1" dirty="0"/>
              <a:t>Herança Múltipla</a:t>
            </a:r>
            <a:r>
              <a:rPr lang="pt-BR" dirty="0"/>
              <a:t>: quando uma Classe passa a ter mais de uma </a:t>
            </a:r>
            <a:r>
              <a:rPr lang="pt-BR" dirty="0" err="1"/>
              <a:t>SuperClasse</a:t>
            </a:r>
            <a:r>
              <a:rPr lang="pt-BR" dirty="0"/>
              <a:t>, herdando as características de ambas. Na linguagem Java, utilizamos </a:t>
            </a:r>
            <a:r>
              <a:rPr lang="pt-BR" b="1" dirty="0"/>
              <a:t>interfaces</a:t>
            </a:r>
            <a:r>
              <a:rPr lang="pt-BR" dirty="0"/>
              <a:t> para simular a herança múltipla, diferente da linguagem C++ que implementa nativamente.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03970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HERANÇA</a:t>
            </a:r>
            <a:br>
              <a:rPr lang="pt-BR" dirty="0"/>
            </a:br>
            <a:r>
              <a:rPr lang="pt-BR" sz="2400" dirty="0" err="1"/>
              <a:t>HERANÇA</a:t>
            </a:r>
            <a:r>
              <a:rPr lang="pt-BR" sz="2400" dirty="0"/>
              <a:t> EM JAVA</a:t>
            </a:r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0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sintaxe utilizada na linguagem Java para indicar que uma Classe está herdando de outra é:</a:t>
            </a:r>
          </a:p>
          <a:p>
            <a:r>
              <a:rPr lang="pt-BR" b="1" dirty="0"/>
              <a:t> 		</a:t>
            </a:r>
            <a:r>
              <a:rPr lang="pt-BR" b="1" dirty="0">
                <a:solidFill>
                  <a:srgbClr val="FF0000"/>
                </a:solidFill>
              </a:rPr>
              <a:t>[modificador] </a:t>
            </a:r>
            <a:r>
              <a:rPr lang="pt-BR" b="1" dirty="0">
                <a:solidFill>
                  <a:srgbClr val="0070C0"/>
                </a:solidFill>
              </a:rPr>
              <a:t>class </a:t>
            </a:r>
            <a:r>
              <a:rPr lang="pt-BR" b="1" dirty="0" err="1"/>
              <a:t>nomeClasse</a:t>
            </a:r>
            <a:r>
              <a:rPr lang="pt-BR" b="1" dirty="0"/>
              <a:t> </a:t>
            </a:r>
            <a:r>
              <a:rPr lang="pt-BR" b="1" dirty="0" err="1">
                <a:solidFill>
                  <a:srgbClr val="FF0000"/>
                </a:solidFill>
              </a:rPr>
              <a:t>extends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r>
              <a:rPr lang="pt-BR" b="1" dirty="0" err="1"/>
              <a:t>nomeSuperClasse</a:t>
            </a:r>
            <a:r>
              <a:rPr lang="pt-BR" b="1" dirty="0"/>
              <a:t> {</a:t>
            </a:r>
          </a:p>
          <a:p>
            <a:r>
              <a:rPr lang="pt-BR" b="1" dirty="0"/>
              <a:t>			</a:t>
            </a:r>
            <a:r>
              <a:rPr lang="pt-BR" b="1" dirty="0">
                <a:solidFill>
                  <a:srgbClr val="00B050"/>
                </a:solidFill>
              </a:rPr>
              <a:t>// Código da </a:t>
            </a:r>
            <a:r>
              <a:rPr lang="pt-BR" b="1" dirty="0" err="1">
                <a:solidFill>
                  <a:srgbClr val="00B050"/>
                </a:solidFill>
              </a:rPr>
              <a:t>SubClasse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/>
              <a:t>		}</a:t>
            </a:r>
          </a:p>
        </p:txBody>
      </p:sp>
    </p:spTree>
    <p:extLst>
      <p:ext uri="{BB962C8B-B14F-4D97-AF65-F5344CB8AC3E}">
        <p14:creationId xmlns:p14="http://schemas.microsoft.com/office/powerpoint/2010/main" val="3178516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HERANÇA</a:t>
            </a:r>
            <a:br>
              <a:rPr lang="pt-BR" dirty="0"/>
            </a:br>
            <a:r>
              <a:rPr lang="pt-BR" sz="2400" dirty="0" err="1"/>
              <a:t>HERANÇA</a:t>
            </a:r>
            <a:r>
              <a:rPr lang="pt-BR" sz="2400" dirty="0"/>
              <a:t> EM JAVA</a:t>
            </a:r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0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Na aula anterior observamos que os Modificadores de Acesso para as Classes são:</a:t>
            </a:r>
          </a:p>
          <a:p>
            <a:pPr lvl="1"/>
            <a:r>
              <a:rPr lang="pt-BR" b="1" dirty="0"/>
              <a:t>Padrão</a:t>
            </a:r>
            <a:r>
              <a:rPr lang="pt-BR" dirty="0"/>
              <a:t> – permite que a classe pode ser acessada por todas as outras Classes do mesmo pacote;</a:t>
            </a:r>
          </a:p>
          <a:p>
            <a:pPr lvl="1"/>
            <a:r>
              <a:rPr lang="pt-BR" b="1" dirty="0"/>
              <a:t>Public</a:t>
            </a:r>
            <a:r>
              <a:rPr lang="pt-BR" dirty="0"/>
              <a:t> – pode ser acessada por qualquer Classe de qualquer Pacote.</a:t>
            </a:r>
            <a:endParaRPr lang="pt-BR" b="1" dirty="0"/>
          </a:p>
          <a:p>
            <a:r>
              <a:rPr lang="pt-BR" dirty="0"/>
              <a:t>E os Modificadores Non-Access para as Classes são:</a:t>
            </a:r>
          </a:p>
          <a:p>
            <a:pPr lvl="1"/>
            <a:r>
              <a:rPr lang="pt-BR" b="1" dirty="0"/>
              <a:t>Abstract</a:t>
            </a:r>
            <a:r>
              <a:rPr lang="pt-BR" dirty="0"/>
              <a:t> – não pode ser usada para criar objetos, e para acessar essa Classe Abstrata, deve ser herdada por outra Classe.</a:t>
            </a:r>
          </a:p>
          <a:p>
            <a:pPr lvl="1"/>
            <a:r>
              <a:rPr lang="pt-BR" b="1" dirty="0"/>
              <a:t>Final</a:t>
            </a:r>
            <a:r>
              <a:rPr lang="pt-BR" dirty="0"/>
              <a:t> – uma Classe não pode ser herdada por outras Classes.</a:t>
            </a: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4506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HERANÇA</a:t>
            </a:r>
            <a:br>
              <a:rPr lang="pt-BR" dirty="0"/>
            </a:br>
            <a:r>
              <a:rPr lang="pt-BR" sz="2400" dirty="0" err="1"/>
              <a:t>HERANÇA</a:t>
            </a:r>
            <a:r>
              <a:rPr lang="pt-BR" sz="2400" dirty="0"/>
              <a:t> EM JAVA</a:t>
            </a:r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0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 palavra reservada </a:t>
            </a:r>
            <a:r>
              <a:rPr lang="pt-BR" b="1" dirty="0" err="1"/>
              <a:t>extends</a:t>
            </a:r>
            <a:r>
              <a:rPr lang="pt-BR" dirty="0"/>
              <a:t> indica que uma Classe está sendo criada como uma herança de uma classe existente.</a:t>
            </a:r>
          </a:p>
          <a:p>
            <a:r>
              <a:rPr lang="pt-BR" dirty="0"/>
              <a:t>Sendo assim, a Classe existente (A) é uma </a:t>
            </a:r>
            <a:r>
              <a:rPr lang="pt-BR" dirty="0" err="1"/>
              <a:t>SuperClasse</a:t>
            </a:r>
            <a:r>
              <a:rPr lang="pt-BR" dirty="0"/>
              <a:t> e a nova Classe (B) é a </a:t>
            </a:r>
            <a:r>
              <a:rPr lang="pt-BR" dirty="0" err="1"/>
              <a:t>SubClasse</a:t>
            </a:r>
            <a:r>
              <a:rPr lang="pt-BR" dirty="0"/>
              <a:t>.</a:t>
            </a:r>
          </a:p>
          <a:p>
            <a:r>
              <a:rPr lang="pt-BR" dirty="0"/>
              <a:t>O método </a:t>
            </a:r>
            <a:r>
              <a:rPr lang="pt-BR" b="1" dirty="0"/>
              <a:t>construtor</a:t>
            </a:r>
            <a:r>
              <a:rPr lang="pt-BR" dirty="0"/>
              <a:t> da </a:t>
            </a:r>
            <a:r>
              <a:rPr lang="pt-BR" dirty="0" err="1"/>
              <a:t>SubClasse</a:t>
            </a:r>
            <a:r>
              <a:rPr lang="pt-BR" dirty="0"/>
              <a:t> (B) utiliza o método </a:t>
            </a:r>
            <a:r>
              <a:rPr lang="pt-BR" i="1" dirty="0"/>
              <a:t>super()</a:t>
            </a:r>
            <a:r>
              <a:rPr lang="pt-BR" dirty="0"/>
              <a:t>, onde tem a função de chamar o método construtor da </a:t>
            </a:r>
            <a:r>
              <a:rPr lang="pt-BR" dirty="0" err="1"/>
              <a:t>SuperClasse</a:t>
            </a:r>
            <a:r>
              <a:rPr lang="pt-BR" dirty="0"/>
              <a:t> (A).</a:t>
            </a:r>
          </a:p>
          <a:p>
            <a:r>
              <a:rPr lang="pt-BR" dirty="0"/>
              <a:t>O método</a:t>
            </a:r>
            <a:r>
              <a:rPr lang="pt-BR" i="1" dirty="0"/>
              <a:t> </a:t>
            </a:r>
            <a:r>
              <a:rPr lang="pt-BR" b="1" dirty="0"/>
              <a:t>super()</a:t>
            </a:r>
            <a:r>
              <a:rPr lang="pt-BR" dirty="0"/>
              <a:t> passa como parâmetro todos os Atributos da </a:t>
            </a:r>
            <a:r>
              <a:rPr lang="pt-BR" dirty="0" err="1"/>
              <a:t>SuperClasse</a:t>
            </a:r>
            <a:r>
              <a:rPr lang="pt-BR" dirty="0"/>
              <a:t>; os tributos específicos da </a:t>
            </a:r>
            <a:r>
              <a:rPr lang="pt-BR" dirty="0" err="1"/>
              <a:t>SubClasse</a:t>
            </a:r>
            <a:r>
              <a:rPr lang="pt-BR" dirty="0"/>
              <a:t> devem ser mantidos no Método Construtor da </a:t>
            </a:r>
            <a:r>
              <a:rPr lang="pt-BR" dirty="0" err="1"/>
              <a:t>SubClasse</a:t>
            </a:r>
            <a:r>
              <a:rPr lang="pt-BR" dirty="0"/>
              <a:t>.</a:t>
            </a:r>
          </a:p>
          <a:p>
            <a:r>
              <a:rPr lang="pt-BR" dirty="0"/>
              <a:t>A palavra reservada </a:t>
            </a:r>
            <a:r>
              <a:rPr lang="pt-BR" b="1" dirty="0"/>
              <a:t>super </a:t>
            </a:r>
            <a:r>
              <a:rPr lang="pt-BR" dirty="0"/>
              <a:t>é diferente do </a:t>
            </a:r>
            <a:r>
              <a:rPr lang="pt-BR" i="1" dirty="0"/>
              <a:t>Método super()</a:t>
            </a:r>
            <a:r>
              <a:rPr lang="pt-BR" dirty="0"/>
              <a:t>, e faz referencia a </a:t>
            </a:r>
            <a:r>
              <a:rPr lang="pt-BR" dirty="0" err="1"/>
              <a:t>SuperClasse</a:t>
            </a:r>
            <a:r>
              <a:rPr lang="pt-BR" dirty="0"/>
              <a:t>, semelhante ao </a:t>
            </a:r>
            <a:r>
              <a:rPr lang="pt-BR" i="1" dirty="0" err="1"/>
              <a:t>this</a:t>
            </a:r>
            <a:r>
              <a:rPr lang="pt-BR" i="1" dirty="0"/>
              <a:t> </a:t>
            </a:r>
            <a:r>
              <a:rPr lang="pt-BR" dirty="0"/>
              <a:t>que faz referencia aos objetos da própria classe.</a:t>
            </a:r>
          </a:p>
          <a:p>
            <a:r>
              <a:rPr lang="pt-BR" dirty="0"/>
              <a:t>Usamos a palavra </a:t>
            </a:r>
            <a:r>
              <a:rPr lang="pt-BR" b="1" dirty="0"/>
              <a:t>super</a:t>
            </a:r>
            <a:r>
              <a:rPr lang="pt-BR" dirty="0"/>
              <a:t> para chamar os métodos da </a:t>
            </a:r>
            <a:r>
              <a:rPr lang="pt-BR" dirty="0" err="1"/>
              <a:t>SuperClasse</a:t>
            </a:r>
            <a:r>
              <a:rPr lang="pt-BR" dirty="0"/>
              <a:t>; também evita confusões com os métodos nomes de maneira semelhante para ambas a </a:t>
            </a:r>
            <a:r>
              <a:rPr lang="pt-BR" dirty="0" err="1"/>
              <a:t>SubClasses</a:t>
            </a:r>
            <a:r>
              <a:rPr lang="pt-BR" dirty="0"/>
              <a:t> e </a:t>
            </a:r>
            <a:r>
              <a:rPr lang="pt-BR" dirty="0" err="1"/>
              <a:t>SuperClasse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1293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POLIMORFISMO</a:t>
            </a:r>
            <a:endParaRPr lang="pt-BR" sz="2400" dirty="0"/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0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Na POO, o polimorfismo representa a habilidade de objetos de classes diferentes responderem a mesma mensagem de diferentes maneiras.</a:t>
            </a:r>
          </a:p>
          <a:p>
            <a:r>
              <a:rPr lang="pt-BR" dirty="0"/>
              <a:t>O polimorfismo é a capacidade de um objeto decidir qual o método a ser aplica em si mesmo.</a:t>
            </a:r>
          </a:p>
        </p:txBody>
      </p:sp>
      <p:pic>
        <p:nvPicPr>
          <p:cNvPr id="3" name="Gráfico 2" descr="Controlador de jogo">
            <a:extLst>
              <a:ext uri="{FF2B5EF4-FFF2-40B4-BE49-F238E27FC236}">
                <a16:creationId xmlns:a16="http://schemas.microsoft.com/office/drawing/2014/main" id="{B2415149-8D1E-7C8D-1582-067A2DF22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35220" y="4365137"/>
            <a:ext cx="914400" cy="914400"/>
          </a:xfrm>
          <a:prstGeom prst="rect">
            <a:avLst/>
          </a:prstGeom>
        </p:spPr>
      </p:pic>
      <p:pic>
        <p:nvPicPr>
          <p:cNvPr id="6" name="Gráfico 5" descr="Carro">
            <a:extLst>
              <a:ext uri="{FF2B5EF4-FFF2-40B4-BE49-F238E27FC236}">
                <a16:creationId xmlns:a16="http://schemas.microsoft.com/office/drawing/2014/main" id="{A046B4D3-EB4E-8C38-A427-94E79B70F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6481" y="3336104"/>
            <a:ext cx="914400" cy="914400"/>
          </a:xfrm>
          <a:prstGeom prst="rect">
            <a:avLst/>
          </a:prstGeom>
        </p:spPr>
      </p:pic>
      <p:pic>
        <p:nvPicPr>
          <p:cNvPr id="8" name="Gráfico 7" descr="Helicóptero">
            <a:extLst>
              <a:ext uri="{FF2B5EF4-FFF2-40B4-BE49-F238E27FC236}">
                <a16:creationId xmlns:a16="http://schemas.microsoft.com/office/drawing/2014/main" id="{0E14ACCA-41C6-97C7-F730-DF0F79B203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56481" y="4305008"/>
            <a:ext cx="914400" cy="914400"/>
          </a:xfrm>
          <a:prstGeom prst="rect">
            <a:avLst/>
          </a:prstGeom>
        </p:spPr>
      </p:pic>
      <p:pic>
        <p:nvPicPr>
          <p:cNvPr id="10" name="Gráfico 9" descr="Rebocador">
            <a:extLst>
              <a:ext uri="{FF2B5EF4-FFF2-40B4-BE49-F238E27FC236}">
                <a16:creationId xmlns:a16="http://schemas.microsoft.com/office/drawing/2014/main" id="{E33022D8-E86D-809A-977D-464B5969E7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6481" y="5279537"/>
            <a:ext cx="914400" cy="914400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79B3B73-18C5-D3C5-6E14-8078AD1A03B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449620" y="3793304"/>
            <a:ext cx="3806861" cy="102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A0937CB-98EA-FADA-E706-5A00BA410BCD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3449620" y="4762208"/>
            <a:ext cx="3806861" cy="6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07BC605-83F0-36B4-4FC6-C61CB7C4647C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3449620" y="4822337"/>
            <a:ext cx="3806861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E9A3FA10-F33E-6880-4DEF-0124882C049B}"/>
              </a:ext>
            </a:extLst>
          </p:cNvPr>
          <p:cNvSpPr/>
          <p:nvPr/>
        </p:nvSpPr>
        <p:spPr>
          <a:xfrm>
            <a:off x="3643349" y="4477269"/>
            <a:ext cx="914400" cy="595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MOVER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56225D4-1B7B-F26B-F2FE-B816CC31B989}"/>
              </a:ext>
            </a:extLst>
          </p:cNvPr>
          <p:cNvSpPr txBox="1"/>
          <p:nvPr/>
        </p:nvSpPr>
        <p:spPr>
          <a:xfrm>
            <a:off x="2457666" y="3849287"/>
            <a:ext cx="120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CONTROLE</a:t>
            </a:r>
          </a:p>
          <a:p>
            <a:r>
              <a:rPr lang="pt-BR" dirty="0"/>
              <a:t>REMOTO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BBBB585-BF10-31A6-0819-B0D909AB0FF3}"/>
              </a:ext>
            </a:extLst>
          </p:cNvPr>
          <p:cNvSpPr txBox="1"/>
          <p:nvPr/>
        </p:nvSpPr>
        <p:spPr>
          <a:xfrm>
            <a:off x="8248435" y="360863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CARRINHO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DF1EF35-EAD6-86AA-5339-5E7F365EC80F}"/>
              </a:ext>
            </a:extLst>
          </p:cNvPr>
          <p:cNvSpPr txBox="1"/>
          <p:nvPr/>
        </p:nvSpPr>
        <p:spPr>
          <a:xfrm>
            <a:off x="8248435" y="4590250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HELICÓPTERO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3DCA9EE-4EC2-8711-B792-B4529128D7C7}"/>
              </a:ext>
            </a:extLst>
          </p:cNvPr>
          <p:cNvSpPr txBox="1"/>
          <p:nvPr/>
        </p:nvSpPr>
        <p:spPr>
          <a:xfrm>
            <a:off x="8248435" y="5571862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BARCO</a:t>
            </a:r>
          </a:p>
        </p:txBody>
      </p:sp>
    </p:spTree>
    <p:extLst>
      <p:ext uri="{BB962C8B-B14F-4D97-AF65-F5344CB8AC3E}">
        <p14:creationId xmlns:p14="http://schemas.microsoft.com/office/powerpoint/2010/main" val="4045457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POLIMORFISMO</a:t>
            </a:r>
            <a:endParaRPr lang="pt-BR" sz="2400" dirty="0"/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0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Veja que, embora os objetos se movam, eles se movimentarão de formas diferentes:</a:t>
            </a:r>
          </a:p>
        </p:txBody>
      </p:sp>
      <p:pic>
        <p:nvPicPr>
          <p:cNvPr id="3" name="Gráfico 2" descr="Controlador de jogo">
            <a:extLst>
              <a:ext uri="{FF2B5EF4-FFF2-40B4-BE49-F238E27FC236}">
                <a16:creationId xmlns:a16="http://schemas.microsoft.com/office/drawing/2014/main" id="{B2415149-8D1E-7C8D-1582-067A2DF22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2370" y="3946037"/>
            <a:ext cx="914400" cy="914400"/>
          </a:xfrm>
          <a:prstGeom prst="rect">
            <a:avLst/>
          </a:prstGeom>
        </p:spPr>
      </p:pic>
      <p:pic>
        <p:nvPicPr>
          <p:cNvPr id="6" name="Gráfico 5" descr="Carro">
            <a:extLst>
              <a:ext uri="{FF2B5EF4-FFF2-40B4-BE49-F238E27FC236}">
                <a16:creationId xmlns:a16="http://schemas.microsoft.com/office/drawing/2014/main" id="{A046B4D3-EB4E-8C38-A427-94E79B70F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13631" y="2917004"/>
            <a:ext cx="914400" cy="914400"/>
          </a:xfrm>
          <a:prstGeom prst="rect">
            <a:avLst/>
          </a:prstGeom>
        </p:spPr>
      </p:pic>
      <p:pic>
        <p:nvPicPr>
          <p:cNvPr id="8" name="Gráfico 7" descr="Helicóptero">
            <a:extLst>
              <a:ext uri="{FF2B5EF4-FFF2-40B4-BE49-F238E27FC236}">
                <a16:creationId xmlns:a16="http://schemas.microsoft.com/office/drawing/2014/main" id="{0E14ACCA-41C6-97C7-F730-DF0F79B203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13631" y="3885908"/>
            <a:ext cx="914400" cy="914400"/>
          </a:xfrm>
          <a:prstGeom prst="rect">
            <a:avLst/>
          </a:prstGeom>
        </p:spPr>
      </p:pic>
      <p:pic>
        <p:nvPicPr>
          <p:cNvPr id="10" name="Gráfico 9" descr="Rebocador">
            <a:extLst>
              <a:ext uri="{FF2B5EF4-FFF2-40B4-BE49-F238E27FC236}">
                <a16:creationId xmlns:a16="http://schemas.microsoft.com/office/drawing/2014/main" id="{E33022D8-E86D-809A-977D-464B5969E7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13631" y="4860437"/>
            <a:ext cx="914400" cy="914400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79B3B73-18C5-D3C5-6E14-8078AD1A03BC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506770" y="3374204"/>
            <a:ext cx="3806861" cy="1029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0A0937CB-98EA-FADA-E706-5A00BA410BCD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 flipV="1">
            <a:off x="3506770" y="4343108"/>
            <a:ext cx="3806861" cy="6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07BC605-83F0-36B4-4FC6-C61CB7C4647C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3506770" y="4403237"/>
            <a:ext cx="3806861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E9A3FA10-F33E-6880-4DEF-0124882C049B}"/>
              </a:ext>
            </a:extLst>
          </p:cNvPr>
          <p:cNvSpPr/>
          <p:nvPr/>
        </p:nvSpPr>
        <p:spPr>
          <a:xfrm>
            <a:off x="3700499" y="4058169"/>
            <a:ext cx="914400" cy="595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MOVER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56225D4-1B7B-F26B-F2FE-B816CC31B989}"/>
              </a:ext>
            </a:extLst>
          </p:cNvPr>
          <p:cNvSpPr txBox="1"/>
          <p:nvPr/>
        </p:nvSpPr>
        <p:spPr>
          <a:xfrm>
            <a:off x="2514816" y="3430187"/>
            <a:ext cx="1204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CONTROLE</a:t>
            </a:r>
          </a:p>
          <a:p>
            <a:r>
              <a:rPr lang="pt-BR" dirty="0"/>
              <a:t>REMOTO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BBBB585-BF10-31A6-0819-B0D909AB0FF3}"/>
              </a:ext>
            </a:extLst>
          </p:cNvPr>
          <p:cNvSpPr txBox="1"/>
          <p:nvPr/>
        </p:nvSpPr>
        <p:spPr>
          <a:xfrm>
            <a:off x="8305585" y="318953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CARRINHO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DF1EF35-EAD6-86AA-5339-5E7F365EC80F}"/>
              </a:ext>
            </a:extLst>
          </p:cNvPr>
          <p:cNvSpPr txBox="1"/>
          <p:nvPr/>
        </p:nvSpPr>
        <p:spPr>
          <a:xfrm>
            <a:off x="8305585" y="4171150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HELICÓPTERO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3DCA9EE-4EC2-8711-B792-B4529128D7C7}"/>
              </a:ext>
            </a:extLst>
          </p:cNvPr>
          <p:cNvSpPr txBox="1"/>
          <p:nvPr/>
        </p:nvSpPr>
        <p:spPr>
          <a:xfrm>
            <a:off x="8305585" y="5152762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BARCO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047E579-0000-838D-F351-06C563D73B6C}"/>
              </a:ext>
            </a:extLst>
          </p:cNvPr>
          <p:cNvSpPr/>
          <p:nvPr/>
        </p:nvSpPr>
        <p:spPr>
          <a:xfrm>
            <a:off x="5692459" y="3352378"/>
            <a:ext cx="1204689" cy="595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CORRER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65FCC03-DF2D-F3AC-5147-80D20B48C7DC}"/>
              </a:ext>
            </a:extLst>
          </p:cNvPr>
          <p:cNvSpPr/>
          <p:nvPr/>
        </p:nvSpPr>
        <p:spPr>
          <a:xfrm>
            <a:off x="5692459" y="4042519"/>
            <a:ext cx="1204689" cy="595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VOAR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9C311D-850A-FA81-416B-5716AE3EC456}"/>
              </a:ext>
            </a:extLst>
          </p:cNvPr>
          <p:cNvSpPr/>
          <p:nvPr/>
        </p:nvSpPr>
        <p:spPr>
          <a:xfrm>
            <a:off x="5687661" y="4699819"/>
            <a:ext cx="1204689" cy="595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NAVEGAR</a:t>
            </a:r>
          </a:p>
        </p:txBody>
      </p:sp>
    </p:spTree>
    <p:extLst>
      <p:ext uri="{BB962C8B-B14F-4D97-AF65-F5344CB8AC3E}">
        <p14:creationId xmlns:p14="http://schemas.microsoft.com/office/powerpoint/2010/main" val="31736866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POLIMORFISMO</a:t>
            </a:r>
            <a:endParaRPr lang="pt-BR" sz="2400" dirty="0"/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0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Funcionamento:</a:t>
            </a:r>
          </a:p>
          <a:p>
            <a:pPr lvl="1"/>
            <a:r>
              <a:rPr lang="pt-BR" dirty="0"/>
              <a:t>Por meio de mensagem, uma </a:t>
            </a:r>
            <a:r>
              <a:rPr lang="pt-BR" dirty="0" err="1"/>
              <a:t>SucClasse</a:t>
            </a:r>
            <a:r>
              <a:rPr lang="pt-BR" dirty="0"/>
              <a:t> aplica um </a:t>
            </a:r>
            <a:r>
              <a:rPr lang="pt-BR" b="1" dirty="0"/>
              <a:t>método</a:t>
            </a:r>
            <a:r>
              <a:rPr lang="pt-BR" dirty="0"/>
              <a:t> usando parâmetros; assim, a </a:t>
            </a:r>
            <a:r>
              <a:rPr lang="pt-BR" dirty="0" err="1"/>
              <a:t>SubClasse</a:t>
            </a:r>
            <a:r>
              <a:rPr lang="pt-BR" dirty="0"/>
              <a:t> verifica se ela tem um método com o mesmo nome, similar ao parâmetro.</a:t>
            </a:r>
          </a:p>
          <a:p>
            <a:pPr lvl="1"/>
            <a:r>
              <a:rPr lang="pt-BR" dirty="0"/>
              <a:t>Caso tenha o mesmo nome no método e no parâmetro ela utilizará;</a:t>
            </a:r>
          </a:p>
          <a:p>
            <a:pPr lvl="1"/>
            <a:r>
              <a:rPr lang="pt-BR" dirty="0"/>
              <a:t>Caso não tenha, a </a:t>
            </a:r>
            <a:r>
              <a:rPr lang="pt-BR" dirty="0" err="1"/>
              <a:t>SuperClasse</a:t>
            </a:r>
            <a:r>
              <a:rPr lang="pt-BR" dirty="0"/>
              <a:t> será responsável pelo procedimento da mensagem e procura um método com o nome do parâmetro.</a:t>
            </a:r>
          </a:p>
          <a:p>
            <a:pPr lvl="1"/>
            <a:r>
              <a:rPr lang="pt-BR" dirty="0"/>
              <a:t>Caso encontre este método, ela chamará este método para ser implementado.</a:t>
            </a:r>
          </a:p>
        </p:txBody>
      </p:sp>
    </p:spTree>
    <p:extLst>
      <p:ext uri="{BB962C8B-B14F-4D97-AF65-F5344CB8AC3E}">
        <p14:creationId xmlns:p14="http://schemas.microsoft.com/office/powerpoint/2010/main" val="3251903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POLIMORFISMO</a:t>
            </a:r>
            <a:endParaRPr lang="pt-BR" sz="2400" dirty="0"/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0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polimorfismo pode ser classificados de duas maneiras: Sobrecarga de Método e Sobrescrita de Método.</a:t>
            </a:r>
          </a:p>
          <a:p>
            <a:r>
              <a:rPr lang="pt-BR" b="1" dirty="0"/>
              <a:t>Polimorfismo de Sobrecarga</a:t>
            </a:r>
            <a:r>
              <a:rPr lang="pt-BR" dirty="0"/>
              <a:t> (Sobrecarga de Método) – embora tenham vários métodos com nomes semelhantes, as suas assinaturas serão diferentes, mesmo estando dentro da mesma Classe. Chamamos isso de Sobrecarregar.</a:t>
            </a:r>
          </a:p>
          <a:p>
            <a:r>
              <a:rPr lang="pt-BR" dirty="0"/>
              <a:t>É uma maneira de criar o mesmo método de maneiras diferentes na mesma classe.</a:t>
            </a:r>
          </a:p>
          <a:p>
            <a:r>
              <a:rPr lang="pt-BR" dirty="0"/>
              <a:t>Veja um exemplo no próximo slide.</a:t>
            </a:r>
          </a:p>
        </p:txBody>
      </p:sp>
    </p:spTree>
    <p:extLst>
      <p:ext uri="{BB962C8B-B14F-4D97-AF65-F5344CB8AC3E}">
        <p14:creationId xmlns:p14="http://schemas.microsoft.com/office/powerpoint/2010/main" val="3718444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POLIMORFISMO</a:t>
            </a:r>
            <a:endParaRPr lang="pt-BR" sz="2400" dirty="0"/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543687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public</a:t>
            </a:r>
            <a:r>
              <a:rPr lang="pt-BR" dirty="0"/>
              <a:t> class Transporte {</a:t>
            </a:r>
          </a:p>
          <a:p>
            <a:r>
              <a:rPr lang="pt-BR" dirty="0"/>
              <a:t> 	</a:t>
            </a:r>
            <a:r>
              <a:rPr lang="pt-BR" dirty="0">
                <a:solidFill>
                  <a:srgbClr val="FF0000"/>
                </a:solidFill>
              </a:rPr>
              <a:t>private</a:t>
            </a:r>
            <a:r>
              <a:rPr lang="pt-BR" dirty="0"/>
              <a:t> int capacidade;</a:t>
            </a:r>
          </a:p>
          <a:p>
            <a:r>
              <a:rPr lang="pt-BR" dirty="0"/>
              <a:t> 	</a:t>
            </a:r>
            <a:r>
              <a:rPr lang="pt-BR" dirty="0">
                <a:solidFill>
                  <a:srgbClr val="00B050"/>
                </a:solidFill>
              </a:rPr>
              <a:t>/* Método Construtor com parâmetros  */</a:t>
            </a:r>
          </a:p>
          <a:p>
            <a:r>
              <a:rPr lang="pt-BR" dirty="0"/>
              <a:t> 	</a:t>
            </a:r>
            <a:r>
              <a:rPr lang="pt-BR" dirty="0">
                <a:solidFill>
                  <a:srgbClr val="FF0000"/>
                </a:solidFill>
              </a:rPr>
              <a:t>public</a:t>
            </a:r>
            <a:r>
              <a:rPr lang="pt-BR" dirty="0"/>
              <a:t> Transporte(int capacidade) {</a:t>
            </a:r>
          </a:p>
          <a:p>
            <a:r>
              <a:rPr lang="pt-BR" dirty="0"/>
              <a:t> 		this.capacidade = capacidade;</a:t>
            </a:r>
          </a:p>
          <a:p>
            <a:r>
              <a:rPr lang="pt-BR" dirty="0"/>
              <a:t> 	}</a:t>
            </a:r>
          </a:p>
          <a:p>
            <a:r>
              <a:rPr lang="pt-BR" dirty="0"/>
              <a:t> 	</a:t>
            </a:r>
            <a:r>
              <a:rPr lang="pt-BR" dirty="0">
                <a:solidFill>
                  <a:srgbClr val="00B050"/>
                </a:solidFill>
              </a:rPr>
              <a:t>/* Método Construtor sem parâmetro */</a:t>
            </a:r>
          </a:p>
          <a:p>
            <a:r>
              <a:rPr lang="pt-BR" dirty="0"/>
              <a:t> 	</a:t>
            </a:r>
            <a:r>
              <a:rPr lang="pt-BR" dirty="0">
                <a:solidFill>
                  <a:srgbClr val="FF0000"/>
                </a:solidFill>
              </a:rPr>
              <a:t>public</a:t>
            </a:r>
            <a:r>
              <a:rPr lang="pt-BR" dirty="0"/>
              <a:t> Transporte() { }</a:t>
            </a:r>
          </a:p>
          <a:p>
            <a:r>
              <a:rPr lang="pt-BR" dirty="0"/>
              <a:t>}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51F8588E-52DD-3FAD-E3D0-EFD8F41C84D9}"/>
              </a:ext>
            </a:extLst>
          </p:cNvPr>
          <p:cNvSpPr txBox="1">
            <a:spLocks/>
          </p:cNvSpPr>
          <p:nvPr/>
        </p:nvSpPr>
        <p:spPr>
          <a:xfrm>
            <a:off x="6534150" y="1845734"/>
            <a:ext cx="543687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No exemplo ao lado temos dois Construtores que recebem o mesmo nome, onde apenas o primeiro tem parâmetro.</a:t>
            </a:r>
          </a:p>
          <a:p>
            <a:r>
              <a:rPr lang="pt-BR" dirty="0"/>
              <a:t>É comum uma classe ter maneiras diferentes de criar um objeto, e é ai que o polimorfismo de sobrecarga acontece, sobre os Métodos Construtores.</a:t>
            </a:r>
          </a:p>
          <a:p>
            <a:r>
              <a:rPr lang="pt-BR" dirty="0"/>
              <a:t>O programa recebe os valores nos parâmetros, e procura o método, e o invoca se o método for ideal.</a:t>
            </a:r>
          </a:p>
        </p:txBody>
      </p:sp>
    </p:spTree>
    <p:extLst>
      <p:ext uri="{BB962C8B-B14F-4D97-AF65-F5344CB8AC3E}">
        <p14:creationId xmlns:p14="http://schemas.microsoft.com/office/powerpoint/2010/main" val="4094853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POLIMORFISMO</a:t>
            </a:r>
            <a:endParaRPr lang="pt-BR" sz="2400" dirty="0"/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084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</a:t>
            </a:r>
            <a:r>
              <a:rPr lang="pt-BR" b="1" dirty="0"/>
              <a:t>Polimorfismo de Sobreposição</a:t>
            </a:r>
            <a:r>
              <a:rPr lang="pt-BR" dirty="0"/>
              <a:t> nos permite reescrever na </a:t>
            </a:r>
            <a:r>
              <a:rPr lang="pt-BR" dirty="0" err="1"/>
              <a:t>SubClasse</a:t>
            </a:r>
            <a:r>
              <a:rPr lang="pt-BR" dirty="0"/>
              <a:t> um método criado na </a:t>
            </a:r>
            <a:r>
              <a:rPr lang="pt-BR" dirty="0" err="1"/>
              <a:t>SuperClasse</a:t>
            </a:r>
            <a:r>
              <a:rPr lang="pt-BR" dirty="0"/>
              <a:t>. Contendo as mesma assinatura (nome e tipo) e o tipo de retorno do método criado anteriormente.</a:t>
            </a:r>
          </a:p>
          <a:p>
            <a:r>
              <a:rPr lang="pt-BR" dirty="0"/>
              <a:t>Diferente do Método de Sobrecarga, os Métodos Sobrecarregados permitem que os métodos coexistam com os mesmos nomes e com assinaturas diferentes na mesma classe.</a:t>
            </a:r>
          </a:p>
          <a:p>
            <a:r>
              <a:rPr lang="pt-BR" dirty="0"/>
              <a:t>A Sobrescrita está relacionada a Herança, e conseguimos especializar os métodos herdados da superclasse, alterando o comportamento na </a:t>
            </a:r>
            <a:r>
              <a:rPr lang="pt-BR" dirty="0" err="1"/>
              <a:t>suclasse</a:t>
            </a:r>
            <a:r>
              <a:rPr lang="pt-BR" dirty="0"/>
              <a:t>.</a:t>
            </a:r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901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9A9C-FC79-F8F5-2742-03C2317D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D0A93-56B3-F171-CB71-F237CFA8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relacionamentos são necessários e nos ajudam de diversas formas.</a:t>
            </a:r>
          </a:p>
          <a:p>
            <a:r>
              <a:rPr lang="pt-BR" dirty="0"/>
              <a:t>Exemplo:</a:t>
            </a:r>
          </a:p>
          <a:p>
            <a:r>
              <a:rPr lang="pt-BR" dirty="0"/>
              <a:t>Em um aplicativo temos classes com métodos comuns, então podemos economizar tempo e trabalho colocando os métodos dentro de uma única </a:t>
            </a:r>
            <a:r>
              <a:rPr lang="pt-BR" dirty="0" err="1"/>
              <a:t>SuperClasse</a:t>
            </a:r>
            <a:r>
              <a:rPr lang="pt-BR" dirty="0"/>
              <a:t>, e criar outras Classes que herdarão os métodos criados na </a:t>
            </a:r>
            <a:r>
              <a:rPr lang="pt-BR" dirty="0" err="1"/>
              <a:t>SuperClasse</a:t>
            </a:r>
            <a:r>
              <a:rPr lang="pt-BR" dirty="0"/>
              <a:t>.</a:t>
            </a:r>
          </a:p>
          <a:p>
            <a:r>
              <a:rPr lang="pt-BR" dirty="0"/>
              <a:t>Os relacionamentos entre classes nos ajuda a entender como os objetos trabalham em conjunto e se comunicam entre si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3969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POLIMORFISMO</a:t>
            </a:r>
            <a:endParaRPr lang="pt-BR" sz="2400" dirty="0"/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084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Aqui temos um exemplo de sobrescrita, onde o Método </a:t>
            </a:r>
            <a:r>
              <a:rPr lang="pt-BR" i="1" dirty="0"/>
              <a:t>visualizar()</a:t>
            </a:r>
            <a:r>
              <a:rPr lang="pt-BR" dirty="0"/>
              <a:t> na Classe Transporte está sendo implementado:</a:t>
            </a:r>
          </a:p>
          <a:p>
            <a:r>
              <a:rPr lang="pt-BR" dirty="0">
                <a:solidFill>
                  <a:srgbClr val="FF0000"/>
                </a:solidFill>
              </a:rPr>
              <a:t>public</a:t>
            </a:r>
            <a:r>
              <a:rPr lang="pt-BR" dirty="0"/>
              <a:t> void visualizar() {</a:t>
            </a:r>
          </a:p>
          <a:p>
            <a:r>
              <a:rPr lang="pt-BR" dirty="0"/>
              <a:t> 	 </a:t>
            </a:r>
            <a:r>
              <a:rPr lang="pt-BR" dirty="0" err="1"/>
              <a:t>System.out.printIn</a:t>
            </a:r>
            <a:r>
              <a:rPr lang="pt-BR" dirty="0"/>
              <a:t>(</a:t>
            </a:r>
            <a:r>
              <a:rPr lang="pt-BR" dirty="0">
                <a:solidFill>
                  <a:srgbClr val="0070C0"/>
                </a:solidFill>
              </a:rPr>
              <a:t>“\n\n*************************************************”</a:t>
            </a:r>
            <a:r>
              <a:rPr lang="pt-BR" dirty="0"/>
              <a:t>);</a:t>
            </a:r>
          </a:p>
          <a:p>
            <a:r>
              <a:rPr lang="pt-BR" dirty="0"/>
              <a:t> 	 </a:t>
            </a:r>
            <a:r>
              <a:rPr lang="pt-BR" dirty="0" err="1"/>
              <a:t>System.out.</a:t>
            </a:r>
            <a:r>
              <a:rPr lang="pt-BR" dirty="0" err="1">
                <a:solidFill>
                  <a:srgbClr val="7030A0"/>
                </a:solidFill>
              </a:rPr>
              <a:t>printIn</a:t>
            </a:r>
            <a:r>
              <a:rPr lang="pt-BR" dirty="0">
                <a:solidFill>
                  <a:srgbClr val="0070C0"/>
                </a:solidFill>
              </a:rPr>
              <a:t>(“Dados do Meio de Transporte:”</a:t>
            </a:r>
            <a:r>
              <a:rPr lang="pt-BR" dirty="0"/>
              <a:t>);</a:t>
            </a:r>
          </a:p>
          <a:p>
            <a:r>
              <a:rPr lang="pt-BR" dirty="0"/>
              <a:t> 	 </a:t>
            </a:r>
            <a:r>
              <a:rPr lang="pt-BR" dirty="0" err="1"/>
              <a:t>System.out.printIn</a:t>
            </a:r>
            <a:r>
              <a:rPr lang="pt-BR" dirty="0"/>
              <a:t>(</a:t>
            </a:r>
            <a:r>
              <a:rPr lang="pt-BR" dirty="0">
                <a:solidFill>
                  <a:srgbClr val="0070C0"/>
                </a:solidFill>
              </a:rPr>
              <a:t>“*****************************************************”</a:t>
            </a:r>
            <a:r>
              <a:rPr lang="pt-BR" dirty="0"/>
              <a:t>);</a:t>
            </a:r>
          </a:p>
          <a:p>
            <a:r>
              <a:rPr lang="pt-BR" dirty="0"/>
              <a:t> 	 </a:t>
            </a:r>
            <a:r>
              <a:rPr lang="pt-BR" dirty="0" err="1"/>
              <a:t>System.out.</a:t>
            </a:r>
            <a:r>
              <a:rPr lang="pt-BR" dirty="0" err="1">
                <a:solidFill>
                  <a:srgbClr val="7030A0"/>
                </a:solidFill>
              </a:rPr>
              <a:t>printIn</a:t>
            </a:r>
            <a:r>
              <a:rPr lang="pt-BR" dirty="0">
                <a:solidFill>
                  <a:srgbClr val="0070C0"/>
                </a:solidFill>
              </a:rPr>
              <a:t>(“Capacidade (Nº de passageiros): “ </a:t>
            </a:r>
            <a:r>
              <a:rPr lang="pt-BR" dirty="0"/>
              <a:t>+ </a:t>
            </a:r>
            <a:r>
              <a:rPr lang="pt-BR" dirty="0" err="1"/>
              <a:t>this.capacidade</a:t>
            </a:r>
            <a:r>
              <a:rPr lang="pt-BR" dirty="0"/>
              <a:t> );</a:t>
            </a:r>
          </a:p>
          <a:p>
            <a:r>
              <a:rPr lang="pt-BR" dirty="0"/>
              <a:t>} 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967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POLIMORFISMO</a:t>
            </a:r>
            <a:endParaRPr lang="pt-BR" sz="2400" dirty="0"/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084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Aqui temos um exemplo de sobrescrita, onde o Método </a:t>
            </a:r>
            <a:r>
              <a:rPr lang="pt-BR" i="1" dirty="0"/>
              <a:t>visualizar()</a:t>
            </a:r>
            <a:r>
              <a:rPr lang="pt-BR" dirty="0"/>
              <a:t> na Classe Terrestre está sendo implementado:</a:t>
            </a:r>
          </a:p>
          <a:p>
            <a:r>
              <a:rPr lang="pt-BR" dirty="0">
                <a:solidFill>
                  <a:srgbClr val="0070C0"/>
                </a:solidFill>
              </a:rPr>
              <a:t>@Override</a:t>
            </a:r>
          </a:p>
          <a:p>
            <a:r>
              <a:rPr lang="pt-BR" dirty="0">
                <a:solidFill>
                  <a:srgbClr val="FF0000"/>
                </a:solidFill>
              </a:rPr>
              <a:t>public</a:t>
            </a:r>
            <a:r>
              <a:rPr lang="pt-BR" dirty="0"/>
              <a:t> void visualizar() {</a:t>
            </a:r>
          </a:p>
          <a:p>
            <a:r>
              <a:rPr lang="pt-BR" dirty="0"/>
              <a:t> 	 </a:t>
            </a:r>
            <a:r>
              <a:rPr lang="pt-BR" dirty="0" err="1">
                <a:solidFill>
                  <a:srgbClr val="7030A0"/>
                </a:solidFill>
              </a:rPr>
              <a:t>super.visualizar</a:t>
            </a:r>
            <a:r>
              <a:rPr lang="pt-BR" dirty="0">
                <a:solidFill>
                  <a:srgbClr val="7030A0"/>
                </a:solidFill>
              </a:rPr>
              <a:t>();</a:t>
            </a:r>
          </a:p>
          <a:p>
            <a:r>
              <a:rPr lang="pt-BR" dirty="0"/>
              <a:t> 	 </a:t>
            </a:r>
            <a:r>
              <a:rPr lang="pt-BR" dirty="0" err="1"/>
              <a:t>System.out.</a:t>
            </a:r>
            <a:r>
              <a:rPr lang="pt-BR" dirty="0" err="1">
                <a:solidFill>
                  <a:srgbClr val="7030A0"/>
                </a:solidFill>
              </a:rPr>
              <a:t>printIn</a:t>
            </a:r>
            <a:r>
              <a:rPr lang="pt-BR" dirty="0">
                <a:solidFill>
                  <a:srgbClr val="0070C0"/>
                </a:solidFill>
              </a:rPr>
              <a:t>(“Número de rodas: ”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/>
              <a:t>+ </a:t>
            </a:r>
            <a:r>
              <a:rPr lang="pt-BR" dirty="0" err="1"/>
              <a:t>this.numeroRodas</a:t>
            </a:r>
            <a:r>
              <a:rPr lang="pt-BR" dirty="0"/>
              <a:t>);</a:t>
            </a:r>
          </a:p>
          <a:p>
            <a:r>
              <a:rPr lang="pt-BR" dirty="0"/>
              <a:t> 	 </a:t>
            </a:r>
            <a:r>
              <a:rPr lang="pt-BR" dirty="0" err="1"/>
              <a:t>System.out.</a:t>
            </a:r>
            <a:r>
              <a:rPr lang="pt-BR" dirty="0" err="1">
                <a:solidFill>
                  <a:srgbClr val="7030A0"/>
                </a:solidFill>
              </a:rPr>
              <a:t>printIn</a:t>
            </a:r>
            <a:r>
              <a:rPr lang="pt-BR" dirty="0">
                <a:solidFill>
                  <a:srgbClr val="0070C0"/>
                </a:solidFill>
              </a:rPr>
              <a:t>(“Velocidade” </a:t>
            </a:r>
            <a:r>
              <a:rPr lang="pt-BR" dirty="0"/>
              <a:t>+ </a:t>
            </a:r>
            <a:r>
              <a:rPr lang="pt-BR" dirty="0" err="1"/>
              <a:t>this.velocidade</a:t>
            </a:r>
            <a:r>
              <a:rPr lang="pt-BR" dirty="0"/>
              <a:t>);</a:t>
            </a:r>
          </a:p>
          <a:p>
            <a:r>
              <a:rPr lang="pt-BR" dirty="0"/>
              <a:t>} </a:t>
            </a:r>
            <a:endParaRPr lang="pt-BR" i="1" dirty="0"/>
          </a:p>
          <a:p>
            <a:endParaRPr lang="pt-BR" dirty="0"/>
          </a:p>
          <a:p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2366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POLIMORFISMO</a:t>
            </a:r>
            <a:endParaRPr lang="pt-BR" sz="2400" dirty="0"/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084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Aqui temos um exemplo de sobrescrita, onde o Método </a:t>
            </a:r>
            <a:r>
              <a:rPr lang="pt-BR" i="1" dirty="0"/>
              <a:t>visualizar()</a:t>
            </a:r>
            <a:r>
              <a:rPr lang="pt-BR" dirty="0"/>
              <a:t> na Classe Automóvel está sendo implementado:</a:t>
            </a:r>
          </a:p>
          <a:p>
            <a:r>
              <a:rPr lang="pt-BR" dirty="0">
                <a:solidFill>
                  <a:srgbClr val="0070C0"/>
                </a:solidFill>
              </a:rPr>
              <a:t>@Override</a:t>
            </a:r>
          </a:p>
          <a:p>
            <a:r>
              <a:rPr lang="pt-BR" dirty="0">
                <a:solidFill>
                  <a:srgbClr val="FF0000"/>
                </a:solidFill>
              </a:rPr>
              <a:t>public</a:t>
            </a:r>
            <a:r>
              <a:rPr lang="pt-BR" dirty="0"/>
              <a:t> void visualizar() {</a:t>
            </a:r>
          </a:p>
          <a:p>
            <a:r>
              <a:rPr lang="pt-BR" dirty="0"/>
              <a:t> 	 </a:t>
            </a:r>
            <a:r>
              <a:rPr lang="pt-BR" dirty="0">
                <a:solidFill>
                  <a:srgbClr val="7030A0"/>
                </a:solidFill>
              </a:rPr>
              <a:t>super.visualizar();</a:t>
            </a:r>
          </a:p>
          <a:p>
            <a:r>
              <a:rPr lang="pt-BR" dirty="0"/>
              <a:t> 	 System.out.</a:t>
            </a:r>
            <a:r>
              <a:rPr lang="pt-BR" dirty="0">
                <a:solidFill>
                  <a:srgbClr val="7030A0"/>
                </a:solidFill>
              </a:rPr>
              <a:t>printIn</a:t>
            </a:r>
            <a:r>
              <a:rPr lang="pt-BR" dirty="0">
                <a:solidFill>
                  <a:srgbClr val="0070C0"/>
                </a:solidFill>
              </a:rPr>
              <a:t>(“Cor: ”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/>
              <a:t>+ this.cor);</a:t>
            </a:r>
          </a:p>
          <a:p>
            <a:r>
              <a:rPr lang="pt-BR" dirty="0"/>
              <a:t> 	 System.out.</a:t>
            </a:r>
            <a:r>
              <a:rPr lang="pt-BR" dirty="0">
                <a:solidFill>
                  <a:srgbClr val="7030A0"/>
                </a:solidFill>
              </a:rPr>
              <a:t>printIn</a:t>
            </a:r>
            <a:r>
              <a:rPr lang="pt-BR" dirty="0">
                <a:solidFill>
                  <a:srgbClr val="0070C0"/>
                </a:solidFill>
              </a:rPr>
              <a:t>(“Nº de portas: ” </a:t>
            </a:r>
            <a:r>
              <a:rPr lang="pt-BR" dirty="0"/>
              <a:t>+ this.numeroPortas);</a:t>
            </a:r>
          </a:p>
          <a:p>
            <a:r>
              <a:rPr lang="pt-BR" dirty="0"/>
              <a:t> 	 System.out.</a:t>
            </a:r>
            <a:r>
              <a:rPr lang="pt-BR" dirty="0">
                <a:solidFill>
                  <a:srgbClr val="7030A0"/>
                </a:solidFill>
              </a:rPr>
              <a:t>printIn</a:t>
            </a:r>
            <a:r>
              <a:rPr lang="pt-BR" dirty="0">
                <a:solidFill>
                  <a:srgbClr val="0070C0"/>
                </a:solidFill>
              </a:rPr>
              <a:t>(“Placa: ”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/>
              <a:t>+ this.placa);</a:t>
            </a:r>
          </a:p>
          <a:p>
            <a:r>
              <a:rPr lang="pt-BR" dirty="0"/>
              <a:t> 	 System.out.</a:t>
            </a:r>
            <a:r>
              <a:rPr lang="pt-BR" dirty="0">
                <a:solidFill>
                  <a:srgbClr val="7030A0"/>
                </a:solidFill>
              </a:rPr>
              <a:t>printIn</a:t>
            </a:r>
            <a:r>
              <a:rPr lang="pt-BR" dirty="0">
                <a:solidFill>
                  <a:srgbClr val="0070C0"/>
                </a:solidFill>
              </a:rPr>
              <a:t>(“Marcha: ”</a:t>
            </a:r>
            <a:r>
              <a:rPr lang="pt-B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 dirty="0"/>
              <a:t>+ this.marcha);</a:t>
            </a:r>
          </a:p>
          <a:p>
            <a:r>
              <a:rPr lang="pt-BR" dirty="0"/>
              <a:t>} 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5609679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POLIMORFISMO</a:t>
            </a:r>
            <a:endParaRPr lang="pt-BR" sz="2400" dirty="0"/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084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Observe que temos similaridades nas assinaturas dos 3 Métodos, mas o Método </a:t>
            </a:r>
            <a:r>
              <a:rPr lang="pt-BR" i="1" dirty="0"/>
              <a:t>visualizar()</a:t>
            </a:r>
            <a:r>
              <a:rPr lang="pt-BR" dirty="0"/>
              <a:t> está implementado de maneiras diferentes. Eles exibem os Atributos da classe herdada e seus atributos particulares.</a:t>
            </a:r>
          </a:p>
          <a:p>
            <a:r>
              <a:rPr lang="pt-BR" dirty="0"/>
              <a:t>O para o Método </a:t>
            </a:r>
            <a:r>
              <a:rPr lang="pt-BR" i="1" dirty="0"/>
              <a:t>visualizar()</a:t>
            </a:r>
            <a:r>
              <a:rPr lang="pt-BR" dirty="0"/>
              <a:t> funcionarem outras Classes Terrestre e Automóvel </a:t>
            </a:r>
            <a:r>
              <a:rPr lang="pt-BR" b="1" dirty="0"/>
              <a:t>foi necessário sobrescrevê-lo </a:t>
            </a:r>
            <a:r>
              <a:rPr lang="pt-BR" dirty="0"/>
              <a:t>porque as Classes Terrestre e Automóvel </a:t>
            </a:r>
            <a:r>
              <a:rPr lang="pt-BR" b="1" dirty="0"/>
              <a:t>não possuem acesso direto </a:t>
            </a:r>
            <a:r>
              <a:rPr lang="pt-BR" dirty="0"/>
              <a:t>as variáveis de criação </a:t>
            </a:r>
            <a:r>
              <a:rPr lang="pt-BR" b="1" dirty="0"/>
              <a:t>privadas</a:t>
            </a:r>
            <a:r>
              <a:rPr lang="pt-BR" dirty="0"/>
              <a:t> da </a:t>
            </a:r>
            <a:r>
              <a:rPr lang="pt-BR" dirty="0" err="1"/>
              <a:t>SuperClasse</a:t>
            </a:r>
            <a:r>
              <a:rPr lang="pt-BR" dirty="0"/>
              <a:t>. </a:t>
            </a:r>
          </a:p>
          <a:p>
            <a:r>
              <a:rPr lang="pt-BR" dirty="0"/>
              <a:t>Esse método não pode acessar ou alterar a variável diretamente. Uma alternativa é utilizar o Método </a:t>
            </a:r>
            <a:r>
              <a:rPr lang="pt-BR" i="1" dirty="0"/>
              <a:t>super.visualizar()</a:t>
            </a:r>
            <a:r>
              <a:rPr lang="pt-BR" dirty="0"/>
              <a:t> para receber os Atributos das Classes Herdadas.</a:t>
            </a:r>
          </a:p>
        </p:txBody>
      </p:sp>
    </p:spTree>
    <p:extLst>
      <p:ext uri="{BB962C8B-B14F-4D97-AF65-F5344CB8AC3E}">
        <p14:creationId xmlns:p14="http://schemas.microsoft.com/office/powerpoint/2010/main" val="545336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39060B-FEF0-6AA5-65E9-39A73257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pt-BR" dirty="0"/>
              <a:t>POLIMORFISMO</a:t>
            </a:r>
            <a:endParaRPr lang="pt-BR" sz="2400" dirty="0"/>
          </a:p>
        </p:txBody>
      </p:sp>
      <p:sp>
        <p:nvSpPr>
          <p:cNvPr id="31" name="Espaço Reservado para Conteúdo 2">
            <a:extLst>
              <a:ext uri="{FF2B5EF4-FFF2-40B4-BE49-F238E27FC236}">
                <a16:creationId xmlns:a16="http://schemas.microsoft.com/office/drawing/2014/main" id="{D2061234-52CD-FFAB-42EF-8F3150325C73}"/>
              </a:ext>
            </a:extLst>
          </p:cNvPr>
          <p:cNvSpPr txBox="1">
            <a:spLocks/>
          </p:cNvSpPr>
          <p:nvPr/>
        </p:nvSpPr>
        <p:spPr>
          <a:xfrm>
            <a:off x="1097279" y="1845734"/>
            <a:ext cx="10058084" cy="402336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/>
              <a:t>Importante</a:t>
            </a:r>
            <a:r>
              <a:rPr lang="pt-BR" dirty="0"/>
              <a:t>: um método redefinido em uma </a:t>
            </a:r>
            <a:r>
              <a:rPr lang="pt-BR" dirty="0" err="1"/>
              <a:t>SubClasse</a:t>
            </a:r>
            <a:r>
              <a:rPr lang="pt-BR" dirty="0"/>
              <a:t> (B) com os mesmo </a:t>
            </a:r>
            <a:r>
              <a:rPr lang="pt-BR" i="1" dirty="0"/>
              <a:t>nome </a:t>
            </a:r>
            <a:r>
              <a:rPr lang="pt-BR" dirty="0"/>
              <a:t>e </a:t>
            </a:r>
            <a:r>
              <a:rPr lang="pt-BR" i="1" dirty="0"/>
              <a:t>parâmetro</a:t>
            </a:r>
            <a:r>
              <a:rPr lang="pt-BR" dirty="0"/>
              <a:t> do método da classe antecessora (A) automaticamente oculta o método da classe ancestral a partir da subclasse.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</a:t>
            </a:r>
            <a:r>
              <a:rPr lang="pt-BR" i="1" dirty="0"/>
              <a:t>metodo1()</a:t>
            </a:r>
            <a:r>
              <a:rPr lang="pt-BR" dirty="0"/>
              <a:t> da </a:t>
            </a:r>
            <a:r>
              <a:rPr lang="pt-BR" dirty="0" err="1"/>
              <a:t>SuperClasse</a:t>
            </a:r>
            <a:r>
              <a:rPr lang="pt-BR" dirty="0"/>
              <a:t> A está presente na </a:t>
            </a:r>
            <a:r>
              <a:rPr lang="pt-BR" dirty="0" err="1"/>
              <a:t>SubClasse</a:t>
            </a:r>
            <a:r>
              <a:rPr lang="pt-BR" dirty="0"/>
              <a:t> B, mas ele sofreu alteração. Com isso, o método configurado na </a:t>
            </a:r>
            <a:r>
              <a:rPr lang="pt-BR" dirty="0" err="1"/>
              <a:t>SubClasse</a:t>
            </a:r>
            <a:r>
              <a:rPr lang="pt-BR" dirty="0"/>
              <a:t> B oculta o método da </a:t>
            </a:r>
            <a:r>
              <a:rPr lang="pt-BR" dirty="0" err="1"/>
              <a:t>SuperClasse</a:t>
            </a:r>
            <a:r>
              <a:rPr lang="pt-BR" dirty="0"/>
              <a:t> A.</a:t>
            </a:r>
            <a:endParaRPr lang="pt-BR" i="1" dirty="0"/>
          </a:p>
          <a:p>
            <a:endParaRPr lang="pt-BR" i="1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499ED3F-0EEA-9176-7531-EDBA1CCABFCD}"/>
              </a:ext>
            </a:extLst>
          </p:cNvPr>
          <p:cNvSpPr/>
          <p:nvPr/>
        </p:nvSpPr>
        <p:spPr>
          <a:xfrm>
            <a:off x="1169956" y="3125894"/>
            <a:ext cx="2596896" cy="1463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CLASSE A</a:t>
            </a:r>
          </a:p>
          <a:p>
            <a:pPr algn="ctr"/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Método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(A, B, C){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A, B, C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92CAEBF-4531-632B-2BE5-F37D3A98292B}"/>
              </a:ext>
            </a:extLst>
          </p:cNvPr>
          <p:cNvSpPr/>
          <p:nvPr/>
        </p:nvSpPr>
        <p:spPr>
          <a:xfrm>
            <a:off x="8558467" y="3125894"/>
            <a:ext cx="2596896" cy="14630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CLASSE B</a:t>
            </a:r>
          </a:p>
          <a:p>
            <a:pPr algn="ctr"/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Método</a:t>
            </a:r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(A, B, C, </a:t>
            </a:r>
            <a:r>
              <a:rPr lang="pt-BR" dirty="0">
                <a:solidFill>
                  <a:srgbClr val="FF0000"/>
                </a:solidFill>
              </a:rPr>
              <a:t>D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){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	A, B, C, </a:t>
            </a:r>
            <a:r>
              <a:rPr lang="pt-BR" dirty="0">
                <a:solidFill>
                  <a:srgbClr val="FF0000"/>
                </a:solidFill>
              </a:rPr>
              <a:t>D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86A05C2-2466-B03E-4DEF-9C24EDD82A7E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3766852" y="3857414"/>
            <a:ext cx="47916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633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8661C-2083-9C4D-73B7-20B768BA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Sobreviveram?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97E504-545A-6B62-3668-64BBE4769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 Atividade para hoje: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BR" dirty="0"/>
              <a:t>Buscar exemplos de como implementar a </a:t>
            </a:r>
            <a:r>
              <a:rPr lang="pt-BR" b="1" dirty="0"/>
              <a:t>Herança</a:t>
            </a:r>
            <a:r>
              <a:rPr lang="pt-BR" dirty="0"/>
              <a:t> em Java: Busque exemplos na internet e explique ao professor como esse exemplo funciona.</a:t>
            </a:r>
          </a:p>
          <a:p>
            <a:pPr marL="749808" lvl="1" indent="-457200">
              <a:buFont typeface="+mj-lt"/>
              <a:buAutoNum type="arabicPeriod"/>
            </a:pPr>
            <a:r>
              <a:rPr lang="pt-BR" dirty="0"/>
              <a:t>Fazer uma pesquisa sobre a anotação </a:t>
            </a:r>
            <a:r>
              <a:rPr lang="pt-BR" b="1" dirty="0"/>
              <a:t>@Override</a:t>
            </a:r>
            <a:r>
              <a:rPr lang="pt-BR" dirty="0"/>
              <a:t>: Busque o significado dessa anotação, e se o tempo permitir, procure sobre outras anotações (será importante você conhecer </a:t>
            </a:r>
            <a:r>
              <a:rPr lang="pt-BR"/>
              <a:t>outras anotações).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85038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177F44-D2EF-9C62-FCE4-DBBAFBC4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24A8A3-35FB-4ADE-1E4D-02355E43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Relacionamento entre Classes:</a:t>
            </a:r>
          </a:p>
          <a:p>
            <a:r>
              <a:rPr lang="pt-BR" dirty="0"/>
              <a:t>https://www.professorvida.com.br/if62c/material/relacionamentos.pdf</a:t>
            </a:r>
          </a:p>
          <a:p>
            <a:r>
              <a:rPr lang="pt-BR" dirty="0"/>
              <a:t>https://www.professorvida.com.br/if62c/material/relacionamentos.pdf</a:t>
            </a:r>
          </a:p>
          <a:p>
            <a:r>
              <a:rPr lang="pt-BR" dirty="0"/>
              <a:t>http://www.univasf.edu.br/~ricardo.aramos/disciplinas/ES_II_2010_1/aulas/DiagrClasses.pdf</a:t>
            </a:r>
          </a:p>
          <a:p>
            <a:r>
              <a:rPr lang="pt-BR" b="1" dirty="0"/>
              <a:t>Programação Orientada a Objetos – pt2</a:t>
            </a:r>
          </a:p>
          <a:p>
            <a:r>
              <a:rPr lang="pt-BR" dirty="0"/>
              <a:t>https://github.com/Leon4rdoalves/CookBook-Java/blob/main/10.md</a:t>
            </a:r>
          </a:p>
          <a:p>
            <a:r>
              <a:rPr lang="pt-BR" dirty="0"/>
              <a:t>https://www.devmedia.com.br/sobrecarga-e-sobreposicao-de-metodos-em-orientacao-a-objetos/33066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571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9A9C-FC79-F8F5-2742-03C2317D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D0A93-56B3-F171-CB71-F237CFA8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três tipos de relacionamentos mais comuns entre classes em Java: Herança, Dependências e Associação.</a:t>
            </a:r>
          </a:p>
          <a:p>
            <a:pPr lvl="1"/>
            <a:r>
              <a:rPr lang="pt-BR" dirty="0"/>
              <a:t>Herança - “é um” (“is a”);</a:t>
            </a:r>
          </a:p>
          <a:p>
            <a:pPr lvl="1"/>
            <a:r>
              <a:rPr lang="pt-BR" dirty="0"/>
              <a:t>Dependência – “usa um” (“use a”);</a:t>
            </a:r>
          </a:p>
          <a:p>
            <a:pPr lvl="1"/>
            <a:r>
              <a:rPr lang="pt-BR" dirty="0"/>
              <a:t>Associação – “Tem um” (“has a”).</a:t>
            </a:r>
          </a:p>
          <a:p>
            <a:r>
              <a:rPr lang="pt-BR" dirty="0"/>
              <a:t>A Associação tem duas categorias: Agregação e Composição.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20CD8FC-6816-07E1-81A3-0630E9B24C06}"/>
              </a:ext>
            </a:extLst>
          </p:cNvPr>
          <p:cNvSpPr/>
          <p:nvPr/>
        </p:nvSpPr>
        <p:spPr>
          <a:xfrm>
            <a:off x="5259705" y="3923031"/>
            <a:ext cx="1733550" cy="8001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Relacionamento entre Classes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9A2D8AD-5F67-EB56-EC4A-AD6B05CBF55E}"/>
              </a:ext>
            </a:extLst>
          </p:cNvPr>
          <p:cNvSpPr/>
          <p:nvPr/>
        </p:nvSpPr>
        <p:spPr>
          <a:xfrm>
            <a:off x="3207068" y="4929718"/>
            <a:ext cx="1617344" cy="537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Herança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87F48A4-2B9D-525B-E202-4DF9AAD32C07}"/>
              </a:ext>
            </a:extLst>
          </p:cNvPr>
          <p:cNvSpPr/>
          <p:nvPr/>
        </p:nvSpPr>
        <p:spPr>
          <a:xfrm>
            <a:off x="5319236" y="4929718"/>
            <a:ext cx="1617344" cy="537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Dependências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D717345-5BD1-5ED3-D842-DC354E0DC176}"/>
              </a:ext>
            </a:extLst>
          </p:cNvPr>
          <p:cNvSpPr/>
          <p:nvPr/>
        </p:nvSpPr>
        <p:spPr>
          <a:xfrm>
            <a:off x="7412356" y="4929718"/>
            <a:ext cx="1617344" cy="5376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Associação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ED3EE8C-10F2-DEAE-6491-EDF1E648B310}"/>
              </a:ext>
            </a:extLst>
          </p:cNvPr>
          <p:cNvSpPr/>
          <p:nvPr/>
        </p:nvSpPr>
        <p:spPr>
          <a:xfrm>
            <a:off x="8418196" y="5674997"/>
            <a:ext cx="1617344" cy="5376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Composição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63E9379-D172-4A83-3AE5-C0F5BB495544}"/>
              </a:ext>
            </a:extLst>
          </p:cNvPr>
          <p:cNvSpPr/>
          <p:nvPr/>
        </p:nvSpPr>
        <p:spPr>
          <a:xfrm>
            <a:off x="6402706" y="5674997"/>
            <a:ext cx="1617344" cy="53763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Agregação</a:t>
            </a:r>
          </a:p>
        </p:txBody>
      </p:sp>
      <p:cxnSp>
        <p:nvCxnSpPr>
          <p:cNvPr id="11" name="Conector: Angulado 10">
            <a:extLst>
              <a:ext uri="{FF2B5EF4-FFF2-40B4-BE49-F238E27FC236}">
                <a16:creationId xmlns:a16="http://schemas.microsoft.com/office/drawing/2014/main" id="{784B5DC0-250A-EA72-24F0-4BEB285440B6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4015741" y="4323080"/>
            <a:ext cx="1243965" cy="606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5F760014-42B6-05A4-0B6B-1B8E0D8A6079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6993255" y="4323081"/>
            <a:ext cx="1227773" cy="6066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1875484D-57EF-B3F2-9E3E-A9CBBC773233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6023901" y="4825710"/>
            <a:ext cx="206587" cy="14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: Angulado 18">
            <a:extLst>
              <a:ext uri="{FF2B5EF4-FFF2-40B4-BE49-F238E27FC236}">
                <a16:creationId xmlns:a16="http://schemas.microsoft.com/office/drawing/2014/main" id="{5F21B65C-21E9-0B63-9ADC-014D233D36B3}"/>
              </a:ext>
            </a:extLst>
          </p:cNvPr>
          <p:cNvCxnSpPr>
            <a:cxnSpLocks/>
            <a:stCxn id="7" idx="1"/>
            <a:endCxn id="9" idx="0"/>
          </p:cNvCxnSpPr>
          <p:nvPr/>
        </p:nvCxnSpPr>
        <p:spPr>
          <a:xfrm rot="10800000" flipV="1">
            <a:off x="7211378" y="5198533"/>
            <a:ext cx="200978" cy="476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: Angulado 21">
            <a:extLst>
              <a:ext uri="{FF2B5EF4-FFF2-40B4-BE49-F238E27FC236}">
                <a16:creationId xmlns:a16="http://schemas.microsoft.com/office/drawing/2014/main" id="{31BEB7AF-29F9-5EE9-D913-1C178122395E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9029700" y="5198534"/>
            <a:ext cx="197168" cy="476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827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9A9C-FC79-F8F5-2742-03C2317D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D0A93-56B3-F171-CB71-F237CFA8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relacionamentos podem ser representados por símbolos, onde cada símbolo tem seu significado.</a:t>
            </a:r>
          </a:p>
          <a:p>
            <a:endParaRPr lang="pt-BR" dirty="0"/>
          </a:p>
          <a:p>
            <a:endParaRPr lang="pt-BR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D5914104-48B0-E650-EE09-B38AC6CF9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467052"/>
              </p:ext>
            </p:extLst>
          </p:nvPr>
        </p:nvGraphicFramePr>
        <p:xfrm>
          <a:off x="1257300" y="2548466"/>
          <a:ext cx="9898380" cy="3662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424428365"/>
                    </a:ext>
                  </a:extLst>
                </a:gridCol>
                <a:gridCol w="3253740">
                  <a:extLst>
                    <a:ext uri="{9D8B030D-6E8A-4147-A177-3AD203B41FA5}">
                      <a16:colId xmlns:a16="http://schemas.microsoft.com/office/drawing/2014/main" val="2955898256"/>
                    </a:ext>
                  </a:extLst>
                </a:gridCol>
                <a:gridCol w="4625340">
                  <a:extLst>
                    <a:ext uri="{9D8B030D-6E8A-4147-A177-3AD203B41FA5}">
                      <a16:colId xmlns:a16="http://schemas.microsoft.com/office/drawing/2014/main" val="1066239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RELACIONAMENTO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SÍMBOLO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SIGNIFICADO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905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Dependência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classe B depende da classe A para executar alguma tarefa.</a:t>
                      </a:r>
                    </a:p>
                    <a:p>
                      <a:r>
                        <a:rPr lang="pt-BR" dirty="0"/>
                        <a:t>Neste contexto: </a:t>
                      </a:r>
                    </a:p>
                    <a:p>
                      <a:pPr algn="ctr"/>
                      <a:r>
                        <a:rPr lang="pt-BR" dirty="0"/>
                        <a:t>“B precisa de A”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128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Generalização ou Herança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classe B é filha da classe A, onde a classe B possui toda a estrutura da classe A.</a:t>
                      </a:r>
                    </a:p>
                    <a:p>
                      <a:r>
                        <a:rPr lang="pt-BR" dirty="0"/>
                        <a:t>Neste contexto:</a:t>
                      </a:r>
                    </a:p>
                    <a:p>
                      <a:pPr algn="ctr"/>
                      <a:r>
                        <a:rPr lang="pt-BR" dirty="0"/>
                        <a:t>“B é um tipo de A”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90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1" dirty="0"/>
                        <a:t>Associação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classe A e B são igualmente importantes e associadas de maneira estrutural para representar uma ideia, conceito ou um todo.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6190247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DD92963A-399E-5FD5-C02C-104A4FD48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96112"/>
              </p:ext>
            </p:extLst>
          </p:nvPr>
        </p:nvGraphicFramePr>
        <p:xfrm>
          <a:off x="3387090" y="3091176"/>
          <a:ext cx="1021730" cy="755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3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2530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39006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90FD61E6-AC38-F985-06B9-F41EDBFAD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78927"/>
              </p:ext>
            </p:extLst>
          </p:nvPr>
        </p:nvGraphicFramePr>
        <p:xfrm>
          <a:off x="5359400" y="3091176"/>
          <a:ext cx="1021730" cy="767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3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4018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3539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</a:tbl>
          </a:graphicData>
        </a:graphic>
      </p:graphicFrame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593B317-689C-BBFB-E42D-BFA3A68BC17C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4408820" y="3469087"/>
            <a:ext cx="950580" cy="5884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9A0B1FD-85E1-E7BF-7972-329D63F4B8DA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92713" y="3474971"/>
            <a:ext cx="166687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ela 25">
            <a:extLst>
              <a:ext uri="{FF2B5EF4-FFF2-40B4-BE49-F238E27FC236}">
                <a16:creationId xmlns:a16="http://schemas.microsoft.com/office/drawing/2014/main" id="{C66F0757-DB16-45B8-C8E8-E202BBD61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092196"/>
              </p:ext>
            </p:extLst>
          </p:nvPr>
        </p:nvGraphicFramePr>
        <p:xfrm>
          <a:off x="3387090" y="4323588"/>
          <a:ext cx="1021730" cy="755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3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2530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39006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</a:tbl>
          </a:graphicData>
        </a:graphic>
      </p:graphicFrame>
      <p:graphicFrame>
        <p:nvGraphicFramePr>
          <p:cNvPr id="27" name="Tabela 26">
            <a:extLst>
              <a:ext uri="{FF2B5EF4-FFF2-40B4-BE49-F238E27FC236}">
                <a16:creationId xmlns:a16="http://schemas.microsoft.com/office/drawing/2014/main" id="{A71184A7-8A76-830F-72C2-7B6DBAA22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666421"/>
              </p:ext>
            </p:extLst>
          </p:nvPr>
        </p:nvGraphicFramePr>
        <p:xfrm>
          <a:off x="5359400" y="4323588"/>
          <a:ext cx="1021730" cy="767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3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4018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3539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</a:tbl>
          </a:graphicData>
        </a:graphic>
      </p:graphicFrame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950CD182-B73D-C1AD-C8C5-68620E9EA439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4408820" y="4701499"/>
            <a:ext cx="950580" cy="588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Tabela 32">
            <a:extLst>
              <a:ext uri="{FF2B5EF4-FFF2-40B4-BE49-F238E27FC236}">
                <a16:creationId xmlns:a16="http://schemas.microsoft.com/office/drawing/2014/main" id="{1C8CB0AE-0AB7-BC58-E4EA-122BA1495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115094"/>
              </p:ext>
            </p:extLst>
          </p:nvPr>
        </p:nvGraphicFramePr>
        <p:xfrm>
          <a:off x="3387090" y="5348436"/>
          <a:ext cx="1021730" cy="755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3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253014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39006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</a:tbl>
          </a:graphicData>
        </a:graphic>
      </p:graphicFrame>
      <p:graphicFrame>
        <p:nvGraphicFramePr>
          <p:cNvPr id="34" name="Tabela 33">
            <a:extLst>
              <a:ext uri="{FF2B5EF4-FFF2-40B4-BE49-F238E27FC236}">
                <a16:creationId xmlns:a16="http://schemas.microsoft.com/office/drawing/2014/main" id="{3395625E-EC53-943C-A7FE-9D6F22DD2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121318"/>
              </p:ext>
            </p:extLst>
          </p:nvPr>
        </p:nvGraphicFramePr>
        <p:xfrm>
          <a:off x="5359400" y="5348436"/>
          <a:ext cx="1021730" cy="767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73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40183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353993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</a:tbl>
          </a:graphicData>
        </a:graphic>
      </p:graphicFrame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9DA6047C-6078-0464-C69C-1D421BF7393D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4408820" y="5726347"/>
            <a:ext cx="950580" cy="5884"/>
          </a:xfrm>
          <a:prstGeom prst="line">
            <a:avLst/>
          </a:prstGeom>
          <a:ln w="508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66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9A9C-FC79-F8F5-2742-03C2317D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D0A93-56B3-F171-CB71-F237CFA88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74970" cy="4023360"/>
          </a:xfrm>
        </p:spPr>
        <p:txBody>
          <a:bodyPr>
            <a:normAutofit/>
          </a:bodyPr>
          <a:lstStyle/>
          <a:p>
            <a:r>
              <a:rPr lang="pt-BR" dirty="0"/>
              <a:t>A partir de agora, vamos conhecer um pouco mais sobre as relações.</a:t>
            </a:r>
          </a:p>
          <a:p>
            <a:r>
              <a:rPr lang="pt-BR" dirty="0"/>
              <a:t>Vamos começar com a </a:t>
            </a:r>
            <a:r>
              <a:rPr lang="pt-BR" b="1" dirty="0"/>
              <a:t>Relação de Dependência</a:t>
            </a:r>
            <a:r>
              <a:rPr lang="pt-BR" dirty="0"/>
              <a:t>.</a:t>
            </a:r>
          </a:p>
          <a:p>
            <a:r>
              <a:rPr lang="pt-BR" dirty="0"/>
              <a:t>Esta relação se dá pelo fato de uma Classe (A) poder afetar outra Classe (B), mas a Classe (B) não pode afetar a Classe (A).</a:t>
            </a:r>
          </a:p>
          <a:p>
            <a:r>
              <a:rPr lang="pt-BR" dirty="0"/>
              <a:t>Exemplo:</a:t>
            </a:r>
          </a:p>
          <a:p>
            <a:r>
              <a:rPr lang="pt-BR" dirty="0"/>
              <a:t>Temos duas Classes: DVD-PLAYER e DVD-MIDIA.</a:t>
            </a:r>
          </a:p>
          <a:p>
            <a:r>
              <a:rPr lang="pt-BR" dirty="0"/>
              <a:t>A Classe DVD_PLAYER precisa da Classe DVD-MIDIA para utilizar o objeto “Filme”.</a:t>
            </a:r>
          </a:p>
          <a:p>
            <a:endParaRPr lang="pt-BR" dirty="0"/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206EB7F-63E6-50C7-DDA1-0820260E1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365889"/>
              </p:ext>
            </p:extLst>
          </p:nvPr>
        </p:nvGraphicFramePr>
        <p:xfrm>
          <a:off x="6572250" y="3428999"/>
          <a:ext cx="2457450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745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3619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DVD-PLAYER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pt-BR" dirty="0"/>
                        <a:t>Play(filme : DVD-MIDIA)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36225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B6A29222-444E-02A2-035F-CAAC8AE13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650096"/>
              </p:ext>
            </p:extLst>
          </p:nvPr>
        </p:nvGraphicFramePr>
        <p:xfrm>
          <a:off x="9810750" y="3428999"/>
          <a:ext cx="1344930" cy="1493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4930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3619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DVD-MIDIA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36225"/>
                  </a:ext>
                </a:extLst>
              </a:tr>
            </a:tbl>
          </a:graphicData>
        </a:graphic>
      </p:graphicFrame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45CF6E3E-65CC-8BC9-8697-89238BCD28C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029700" y="4175759"/>
            <a:ext cx="781050" cy="0"/>
          </a:xfrm>
          <a:prstGeom prst="straightConnector1">
            <a:avLst/>
          </a:prstGeom>
          <a:ln w="254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9837C61C-B542-48D2-81CC-83E6A15C4F2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646920" y="4175759"/>
            <a:ext cx="16383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797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9A9C-FC79-F8F5-2742-03C2317D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D0A93-56B3-F171-CB71-F237CFA88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relacionamentos entre classes no Java definem os relacionamentos especiais entre os diferentes tipos de classes.</a:t>
            </a:r>
          </a:p>
          <a:p>
            <a:r>
              <a:rPr lang="pt-BR" dirty="0"/>
              <a:t>Duas classes possuem um relacionamento de </a:t>
            </a:r>
            <a:r>
              <a:rPr lang="pt-BR" b="1" dirty="0"/>
              <a:t>Generalização (Herança)</a:t>
            </a:r>
            <a:r>
              <a:rPr lang="pt-BR" dirty="0"/>
              <a:t>, quando duas classes detalha a outra. A Classe Pai é uma </a:t>
            </a:r>
            <a:r>
              <a:rPr lang="pt-BR" dirty="0" err="1"/>
              <a:t>SuperClasse</a:t>
            </a:r>
            <a:r>
              <a:rPr lang="pt-BR" dirty="0"/>
              <a:t> genérica, enquanto a Classe Filha é uma </a:t>
            </a:r>
            <a:r>
              <a:rPr lang="pt-BR" dirty="0" err="1"/>
              <a:t>SubClasse</a:t>
            </a:r>
            <a:r>
              <a:rPr lang="pt-BR" dirty="0"/>
              <a:t>.</a:t>
            </a:r>
          </a:p>
          <a:p>
            <a:r>
              <a:rPr lang="pt-BR" dirty="0"/>
              <a:t>Essa relação é identificada por “</a:t>
            </a:r>
            <a:r>
              <a:rPr lang="pt-BR" b="1" dirty="0"/>
              <a:t>é um</a:t>
            </a:r>
            <a:r>
              <a:rPr lang="pt-BR" dirty="0"/>
              <a:t>”, onde a seta sai de uma </a:t>
            </a:r>
            <a:r>
              <a:rPr lang="pt-BR" dirty="0" err="1"/>
              <a:t>SubClasse</a:t>
            </a:r>
            <a:r>
              <a:rPr lang="pt-BR" dirty="0"/>
              <a:t> para a </a:t>
            </a:r>
            <a:r>
              <a:rPr lang="pt-BR" dirty="0" err="1"/>
              <a:t>SuperClasse</a:t>
            </a:r>
            <a:r>
              <a:rPr lang="pt-BR" dirty="0"/>
              <a:t>. Veja o exemplo abaixo:</a:t>
            </a:r>
          </a:p>
          <a:p>
            <a:r>
              <a:rPr lang="pt-BR" dirty="0"/>
              <a:t>Reparem que Carro é um tipo de Veículo.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1E49E7B-A3B6-4A2A-1762-686866C6A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41198"/>
              </p:ext>
            </p:extLst>
          </p:nvPr>
        </p:nvGraphicFramePr>
        <p:xfrm>
          <a:off x="3849757" y="4787807"/>
          <a:ext cx="103852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529">
                  <a:extLst>
                    <a:ext uri="{9D8B030D-6E8A-4147-A177-3AD203B41FA5}">
                      <a16:colId xmlns:a16="http://schemas.microsoft.com/office/drawing/2014/main" val="683931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VEÍCULO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7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6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618766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FC22796-E81B-8C1F-81B8-1343B493A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586064"/>
              </p:ext>
            </p:extLst>
          </p:nvPr>
        </p:nvGraphicFramePr>
        <p:xfrm>
          <a:off x="7303715" y="4786335"/>
          <a:ext cx="1038529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529">
                  <a:extLst>
                    <a:ext uri="{9D8B030D-6E8A-4147-A177-3AD203B41FA5}">
                      <a16:colId xmlns:a16="http://schemas.microsoft.com/office/drawing/2014/main" val="683931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CARRO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67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466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618766"/>
                  </a:ext>
                </a:extLst>
              </a:tr>
            </a:tbl>
          </a:graphicData>
        </a:graphic>
      </p:graphicFrame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A3C4D3E-CE62-0CD1-8552-7B5122598A39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4888285" y="5342595"/>
            <a:ext cx="24120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94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719A9C-FC79-F8F5-2742-03C2317D2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D0A93-56B3-F171-CB71-F237CFA88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36419"/>
            <a:ext cx="4522471" cy="4023360"/>
          </a:xfrm>
        </p:spPr>
        <p:txBody>
          <a:bodyPr>
            <a:normAutofit/>
          </a:bodyPr>
          <a:lstStyle/>
          <a:p>
            <a:r>
              <a:rPr lang="pt-BR" dirty="0"/>
              <a:t>Outro exemplo que podemos utilizar é da classe Pessoa, Engenheiro e Musico.</a:t>
            </a:r>
          </a:p>
          <a:p>
            <a:r>
              <a:rPr lang="pt-BR" dirty="0"/>
              <a:t>O Engenheiro “é uma” Pessoa:</a:t>
            </a:r>
          </a:p>
          <a:p>
            <a:pPr marL="201168" lvl="1" indent="0">
              <a:buNone/>
            </a:pPr>
            <a:r>
              <a:rPr lang="pt-BR" dirty="0"/>
              <a:t>	Pessoa &lt;|-- Engenheiro : É uma.</a:t>
            </a:r>
          </a:p>
          <a:p>
            <a:r>
              <a:rPr lang="pt-BR" dirty="0"/>
              <a:t>O Músico “é uma” Pessoa:</a:t>
            </a:r>
          </a:p>
          <a:p>
            <a:pPr marL="201168" lvl="1" indent="0">
              <a:buNone/>
            </a:pPr>
            <a:r>
              <a:rPr lang="pt-BR" dirty="0"/>
              <a:t>	Pessoa &lt;|-- Musico : É uma.</a:t>
            </a:r>
          </a:p>
          <a:p>
            <a:r>
              <a:rPr lang="pt-BR" dirty="0"/>
              <a:t>Os objetos, embora tenham profissões diferentes, compartilham dos mesmos atributos da Classe Pessoa.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5206EB7F-63E6-50C7-DDA1-0820260E1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527310"/>
              </p:ext>
            </p:extLst>
          </p:nvPr>
        </p:nvGraphicFramePr>
        <p:xfrm>
          <a:off x="4465321" y="1744979"/>
          <a:ext cx="3535679" cy="329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35679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3619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PESSOA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pt-BR" dirty="0"/>
                        <a:t>nome : String</a:t>
                      </a:r>
                    </a:p>
                    <a:p>
                      <a:r>
                        <a:rPr lang="pt-BR" dirty="0"/>
                        <a:t>CPF : String</a:t>
                      </a:r>
                    </a:p>
                    <a:p>
                      <a:r>
                        <a:rPr lang="pt-BR" dirty="0"/>
                        <a:t>AnoNascimento : 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pt-BR" dirty="0" err="1"/>
                        <a:t>setNome</a:t>
                      </a:r>
                      <a:r>
                        <a:rPr lang="pt-BR" dirty="0"/>
                        <a:t>(valor : String) : void</a:t>
                      </a:r>
                    </a:p>
                    <a:p>
                      <a:r>
                        <a:rPr lang="pt-BR" dirty="0" err="1"/>
                        <a:t>setCPF</a:t>
                      </a:r>
                      <a:r>
                        <a:rPr lang="pt-BR" dirty="0"/>
                        <a:t>(valor : String) : void</a:t>
                      </a:r>
                    </a:p>
                    <a:p>
                      <a:r>
                        <a:rPr lang="pt-BR" dirty="0" err="1"/>
                        <a:t>setAnoNascimento</a:t>
                      </a:r>
                      <a:r>
                        <a:rPr lang="pt-BR" dirty="0"/>
                        <a:t>(valor : int) : void </a:t>
                      </a:r>
                    </a:p>
                    <a:p>
                      <a:r>
                        <a:rPr lang="pt-BR" dirty="0" err="1"/>
                        <a:t>getNome</a:t>
                      </a:r>
                      <a:r>
                        <a:rPr lang="pt-BR" dirty="0"/>
                        <a:t>() : String</a:t>
                      </a:r>
                    </a:p>
                    <a:p>
                      <a:r>
                        <a:rPr lang="pt-BR" dirty="0" err="1"/>
                        <a:t>getCPF</a:t>
                      </a:r>
                      <a:r>
                        <a:rPr lang="pt-BR" dirty="0"/>
                        <a:t>() : String</a:t>
                      </a:r>
                    </a:p>
                    <a:p>
                      <a:r>
                        <a:rPr lang="pt-BR" dirty="0" err="1"/>
                        <a:t>getAnoNascimento</a:t>
                      </a:r>
                      <a:r>
                        <a:rPr lang="pt-BR" dirty="0"/>
                        <a:t>() : String</a:t>
                      </a:r>
                    </a:p>
                    <a:p>
                      <a:r>
                        <a:rPr lang="pt-BR" dirty="0"/>
                        <a:t>Print() : void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36225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B6A29222-444E-02A2-035F-CAAC8AE13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132908"/>
              </p:ext>
            </p:extLst>
          </p:nvPr>
        </p:nvGraphicFramePr>
        <p:xfrm>
          <a:off x="8446773" y="1744979"/>
          <a:ext cx="3688078" cy="1569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8078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3619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ENGENHEIRO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pt-BR" dirty="0" err="1"/>
                        <a:t>numeroCREA</a:t>
                      </a:r>
                      <a:r>
                        <a:rPr lang="pt-BR" dirty="0"/>
                        <a:t>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pt-BR" dirty="0" err="1"/>
                        <a:t>setNumeroCREA</a:t>
                      </a:r>
                      <a:r>
                        <a:rPr lang="pt-BR" dirty="0"/>
                        <a:t>(valor : String) : void</a:t>
                      </a:r>
                    </a:p>
                    <a:p>
                      <a:r>
                        <a:rPr lang="pt-BR" dirty="0" err="1"/>
                        <a:t>getNumeroCREA</a:t>
                      </a:r>
                      <a:r>
                        <a:rPr lang="pt-BR" dirty="0"/>
                        <a:t>() : String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36225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53CCDEA-50A2-14CC-0835-7D923A70E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21926"/>
              </p:ext>
            </p:extLst>
          </p:nvPr>
        </p:nvGraphicFramePr>
        <p:xfrm>
          <a:off x="8446772" y="3467099"/>
          <a:ext cx="3688078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88078">
                  <a:extLst>
                    <a:ext uri="{9D8B030D-6E8A-4147-A177-3AD203B41FA5}">
                      <a16:colId xmlns:a16="http://schemas.microsoft.com/office/drawing/2014/main" val="2185284369"/>
                    </a:ext>
                  </a:extLst>
                </a:gridCol>
              </a:tblGrid>
              <a:tr h="361951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MUSICO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916680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pt-BR" dirty="0"/>
                        <a:t>instrumentista : </a:t>
                      </a:r>
                      <a:r>
                        <a:rPr lang="pt-BR" dirty="0" err="1"/>
                        <a:t>bool</a:t>
                      </a:r>
                      <a:endParaRPr lang="pt-BR" dirty="0"/>
                    </a:p>
                    <a:p>
                      <a:r>
                        <a:rPr lang="pt-BR" dirty="0"/>
                        <a:t>cantor  </a:t>
                      </a:r>
                      <a:r>
                        <a:rPr lang="pt-BR" dirty="0" err="1"/>
                        <a:t>bool</a:t>
                      </a:r>
                      <a:endParaRPr lang="pt-BR" dirty="0"/>
                    </a:p>
                    <a:p>
                      <a:r>
                        <a:rPr lang="pt-BR" dirty="0"/>
                        <a:t>compositor : </a:t>
                      </a:r>
                      <a:r>
                        <a:rPr lang="pt-BR" dirty="0" err="1"/>
                        <a:t>bool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008471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pt-BR" dirty="0" err="1"/>
                        <a:t>setInstrumentista</a:t>
                      </a:r>
                      <a:r>
                        <a:rPr lang="pt-BR" dirty="0"/>
                        <a:t>(valor : </a:t>
                      </a:r>
                      <a:r>
                        <a:rPr lang="pt-BR" dirty="0" err="1"/>
                        <a:t>bool</a:t>
                      </a:r>
                      <a:r>
                        <a:rPr lang="pt-BR" dirty="0"/>
                        <a:t>) : void</a:t>
                      </a:r>
                    </a:p>
                    <a:p>
                      <a:r>
                        <a:rPr lang="pt-BR" dirty="0" err="1"/>
                        <a:t>setCantor</a:t>
                      </a:r>
                      <a:r>
                        <a:rPr lang="pt-BR" dirty="0"/>
                        <a:t>(valor : </a:t>
                      </a:r>
                      <a:r>
                        <a:rPr lang="pt-BR" dirty="0" err="1"/>
                        <a:t>bool</a:t>
                      </a:r>
                      <a:r>
                        <a:rPr lang="pt-BR" dirty="0"/>
                        <a:t>) : void</a:t>
                      </a:r>
                    </a:p>
                    <a:p>
                      <a:r>
                        <a:rPr lang="pt-BR" dirty="0" err="1"/>
                        <a:t>setCompositor</a:t>
                      </a:r>
                      <a:r>
                        <a:rPr lang="pt-BR" dirty="0"/>
                        <a:t>(valor : </a:t>
                      </a:r>
                      <a:r>
                        <a:rPr lang="pt-BR" dirty="0" err="1"/>
                        <a:t>bool</a:t>
                      </a:r>
                      <a:r>
                        <a:rPr lang="pt-BR" dirty="0"/>
                        <a:t>) : void</a:t>
                      </a:r>
                    </a:p>
                    <a:p>
                      <a:r>
                        <a:rPr lang="pt-BR" dirty="0" err="1"/>
                        <a:t>getInstrumentista</a:t>
                      </a:r>
                      <a:r>
                        <a:rPr lang="pt-BR" dirty="0"/>
                        <a:t>() : </a:t>
                      </a:r>
                      <a:r>
                        <a:rPr lang="pt-BR" dirty="0" err="1"/>
                        <a:t>bool</a:t>
                      </a:r>
                      <a:endParaRPr lang="pt-BR" dirty="0"/>
                    </a:p>
                    <a:p>
                      <a:r>
                        <a:rPr lang="pt-BR" dirty="0" err="1"/>
                        <a:t>getCantor</a:t>
                      </a:r>
                      <a:r>
                        <a:rPr lang="pt-BR" dirty="0"/>
                        <a:t>() : </a:t>
                      </a:r>
                      <a:r>
                        <a:rPr lang="pt-BR" dirty="0" err="1"/>
                        <a:t>bool</a:t>
                      </a:r>
                      <a:endParaRPr lang="pt-BR" dirty="0"/>
                    </a:p>
                    <a:p>
                      <a:r>
                        <a:rPr lang="pt-BR" dirty="0" err="1"/>
                        <a:t>getCompositor</a:t>
                      </a:r>
                      <a:r>
                        <a:rPr lang="pt-BR" dirty="0"/>
                        <a:t>() : </a:t>
                      </a:r>
                      <a:r>
                        <a:rPr lang="pt-BR" dirty="0" err="1"/>
                        <a:t>bool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636225"/>
                  </a:ext>
                </a:extLst>
              </a:tr>
            </a:tbl>
          </a:graphicData>
        </a:graphic>
      </p:graphicFrame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4E37AD0-6D10-5E3E-CAFE-2FA4F009EDFD}"/>
              </a:ext>
            </a:extLst>
          </p:cNvPr>
          <p:cNvCxnSpPr>
            <a:cxnSpLocks/>
          </p:cNvCxnSpPr>
          <p:nvPr/>
        </p:nvCxnSpPr>
        <p:spPr>
          <a:xfrm flipH="1">
            <a:off x="8001000" y="1977571"/>
            <a:ext cx="44577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637A6A8-5E73-916D-B366-6EE7BB06BD1E}"/>
              </a:ext>
            </a:extLst>
          </p:cNvPr>
          <p:cNvCxnSpPr>
            <a:cxnSpLocks/>
          </p:cNvCxnSpPr>
          <p:nvPr/>
        </p:nvCxnSpPr>
        <p:spPr>
          <a:xfrm flipH="1">
            <a:off x="8001000" y="3690257"/>
            <a:ext cx="445772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611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4589AA-2599-0375-F695-4E917B748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último temos o </a:t>
            </a:r>
            <a:r>
              <a:rPr lang="pt-BR" b="1" dirty="0"/>
              <a:t>Relacionamento de Associação</a:t>
            </a:r>
            <a:r>
              <a:rPr lang="pt-BR" dirty="0"/>
              <a:t>.</a:t>
            </a:r>
          </a:p>
          <a:p>
            <a:r>
              <a:rPr lang="pt-BR" dirty="0"/>
              <a:t>Ela informa que uma Classe (A) faz parte da estrutura de outra Classe (B). Quando um objeto de uma Classe é criado com o atributo de outra Classe, chamamos de </a:t>
            </a:r>
            <a:r>
              <a:rPr lang="pt-BR" b="1" dirty="0"/>
              <a:t>Relacionamento de Relação</a:t>
            </a:r>
            <a:r>
              <a:rPr lang="pt-BR" dirty="0"/>
              <a:t>.</a:t>
            </a:r>
          </a:p>
          <a:p>
            <a:r>
              <a:rPr lang="pt-BR" dirty="0"/>
              <a:t>Neste relacionamento temos as cardinalidades:</a:t>
            </a:r>
          </a:p>
          <a:p>
            <a:pPr lvl="1"/>
            <a:r>
              <a:rPr lang="pt-BR" b="1" dirty="0"/>
              <a:t>Um para Um</a:t>
            </a:r>
            <a:r>
              <a:rPr lang="pt-BR" dirty="0"/>
              <a:t> – um Objeto tem relação com nenhum ou um Objeto;</a:t>
            </a:r>
          </a:p>
          <a:p>
            <a:pPr lvl="1"/>
            <a:r>
              <a:rPr lang="pt-BR" b="1" dirty="0"/>
              <a:t>Um para Muitos </a:t>
            </a:r>
            <a:r>
              <a:rPr lang="pt-BR" dirty="0"/>
              <a:t>/</a:t>
            </a:r>
            <a:r>
              <a:rPr lang="pt-BR" b="1" dirty="0"/>
              <a:t> Muitos para Um </a:t>
            </a:r>
            <a:r>
              <a:rPr lang="pt-BR" dirty="0"/>
              <a:t>- um Objeto tem relação com Nenhum, Um ou Muitos Objetos;</a:t>
            </a:r>
          </a:p>
          <a:p>
            <a:pPr lvl="1"/>
            <a:r>
              <a:rPr lang="pt-BR" b="1" dirty="0"/>
              <a:t>Muitos para Muitos</a:t>
            </a:r>
            <a:r>
              <a:rPr lang="pt-BR" dirty="0"/>
              <a:t> – Muitos Objetos tem relação com Muitos Objetos.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AC41EFE-8AFB-BCBE-AA8A-AE54FE39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HERANÇA E POLIMORFISMO</a:t>
            </a:r>
            <a:br>
              <a:rPr lang="pt-BR" dirty="0"/>
            </a:br>
            <a:r>
              <a:rPr lang="pt-BR" sz="2400" dirty="0"/>
              <a:t>RELACIONAMENTO ENTRE CLASSES</a:t>
            </a:r>
          </a:p>
        </p:txBody>
      </p:sp>
    </p:spTree>
    <p:extLst>
      <p:ext uri="{BB962C8B-B14F-4D97-AF65-F5344CB8AC3E}">
        <p14:creationId xmlns:p14="http://schemas.microsoft.com/office/powerpoint/2010/main" val="29845039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508</TotalTime>
  <Words>3094</Words>
  <Application>Microsoft Office PowerPoint</Application>
  <PresentationFormat>Widescreen</PresentationFormat>
  <Paragraphs>379</Paragraphs>
  <Slides>36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Wingdings</vt:lpstr>
      <vt:lpstr>Retrospectiva</vt:lpstr>
      <vt:lpstr>Programação Orientada a Objetos</vt:lpstr>
      <vt:lpstr>INTRODUÇÃO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 E POLIMORFISMO RELACIONAMENTO ENTRE CLASSES</vt:lpstr>
      <vt:lpstr>HERANÇA</vt:lpstr>
      <vt:lpstr>HERANÇA</vt:lpstr>
      <vt:lpstr>HERANÇA</vt:lpstr>
      <vt:lpstr>HERANÇA</vt:lpstr>
      <vt:lpstr>HERANÇA TIPOS DE HERANÇA</vt:lpstr>
      <vt:lpstr>HERANÇA HERANÇA EM JAVA</vt:lpstr>
      <vt:lpstr>HERANÇA HERANÇA EM JAVA</vt:lpstr>
      <vt:lpstr>HERANÇA HERANÇA EM JAVA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</vt:lpstr>
      <vt:lpstr>POLIMORFISMO</vt:lpstr>
      <vt:lpstr>Sobreviveram?</vt:lpstr>
      <vt:lpstr>REFERÊNCIAS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Lucas Amaro</dc:creator>
  <cp:lastModifiedBy>Lucas Amaro</cp:lastModifiedBy>
  <cp:revision>5</cp:revision>
  <dcterms:created xsi:type="dcterms:W3CDTF">2024-04-29T22:48:09Z</dcterms:created>
  <dcterms:modified xsi:type="dcterms:W3CDTF">2024-05-02T16:06:34Z</dcterms:modified>
</cp:coreProperties>
</file>