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38D"/>
    <a:srgbClr val="DA83E1"/>
    <a:srgbClr val="B18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7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46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35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0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42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2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34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66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2F39DC-7B80-4172-ABD1-2F1DD52FB1DC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95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9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2F39DC-7B80-4172-ABD1-2F1DD52FB1DC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90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F8E60-4CF3-C0F7-AF8F-ED3E0EAB4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30464A-8EE6-4EBD-3EA9-5153F899E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Objetos.</a:t>
            </a:r>
          </a:p>
          <a:p>
            <a:r>
              <a:rPr lang="pt-BR" dirty="0"/>
              <a:t>Classes.</a:t>
            </a:r>
          </a:p>
          <a:p>
            <a:r>
              <a:rPr lang="pt-BR" dirty="0"/>
              <a:t>Encapsulamento.</a:t>
            </a:r>
          </a:p>
        </p:txBody>
      </p:sp>
    </p:spTree>
    <p:extLst>
      <p:ext uri="{BB962C8B-B14F-4D97-AF65-F5344CB8AC3E}">
        <p14:creationId xmlns:p14="http://schemas.microsoft.com/office/powerpoint/2010/main" val="3306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8498682" cy="4023360"/>
          </a:xfrm>
        </p:spPr>
        <p:txBody>
          <a:bodyPr>
            <a:normAutofit/>
          </a:bodyPr>
          <a:lstStyle/>
          <a:p>
            <a:r>
              <a:rPr lang="pt-BR" dirty="0"/>
              <a:t>Podemos representar uma classe com gráficos, chamado de </a:t>
            </a:r>
            <a:r>
              <a:rPr lang="pt-BR" b="1" dirty="0"/>
              <a:t>Diagrama de Classe</a:t>
            </a:r>
            <a:r>
              <a:rPr lang="pt-BR" dirty="0"/>
              <a:t>, uma Linguagem de Modelagem Unificada para sistemas orientados a Objetos (UML – </a:t>
            </a:r>
            <a:r>
              <a:rPr lang="pt-BR" dirty="0" err="1"/>
              <a:t>Unified</a:t>
            </a:r>
            <a:r>
              <a:rPr lang="pt-BR" dirty="0"/>
              <a:t> Model </a:t>
            </a:r>
            <a:r>
              <a:rPr lang="pt-BR" dirty="0" err="1"/>
              <a:t>Language</a:t>
            </a:r>
            <a:r>
              <a:rPr lang="pt-BR" dirty="0"/>
              <a:t>).</a:t>
            </a:r>
          </a:p>
          <a:p>
            <a:r>
              <a:rPr lang="pt-BR" dirty="0"/>
              <a:t>No Diagrama de Classe, precisamos adicionar:</a:t>
            </a:r>
          </a:p>
          <a:p>
            <a:pPr lvl="1"/>
            <a:r>
              <a:rPr lang="pt-BR" dirty="0"/>
              <a:t>Nome: nome da classe.</a:t>
            </a:r>
          </a:p>
          <a:p>
            <a:pPr lvl="1"/>
            <a:r>
              <a:rPr lang="pt-BR" dirty="0"/>
              <a:t>Atributos: variáveis da classe e o seu tipo;</a:t>
            </a:r>
          </a:p>
          <a:p>
            <a:pPr lvl="1"/>
            <a:r>
              <a:rPr lang="pt-BR" dirty="0"/>
              <a:t>Métodos: as ações da classe. </a:t>
            </a:r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BB7CE81-3FA8-FB07-B539-A22F39B12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77200"/>
              </p:ext>
            </p:extLst>
          </p:nvPr>
        </p:nvGraphicFramePr>
        <p:xfrm>
          <a:off x="9595961" y="382694"/>
          <a:ext cx="2379536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9536">
                  <a:extLst>
                    <a:ext uri="{9D8B030D-6E8A-4147-A177-3AD203B41FA5}">
                      <a16:colId xmlns:a16="http://schemas.microsoft.com/office/drawing/2014/main" val="923123641"/>
                    </a:ext>
                  </a:extLst>
                </a:gridCol>
              </a:tblGrid>
              <a:tr h="230434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Conta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634420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- numero : </a:t>
                      </a:r>
                      <a:r>
                        <a:rPr lang="pt-BR" sz="1400" dirty="0" err="1"/>
                        <a:t>int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08236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- agencia : </a:t>
                      </a:r>
                      <a:r>
                        <a:rPr lang="pt-BR" sz="1400" dirty="0" err="1"/>
                        <a:t>int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737746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- tipo : </a:t>
                      </a:r>
                      <a:r>
                        <a:rPr lang="pt-BR" sz="1400" dirty="0" err="1"/>
                        <a:t>int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164086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- titular : </a:t>
                      </a:r>
                      <a:r>
                        <a:rPr lang="pt-BR" sz="1400" dirty="0" err="1"/>
                        <a:t>String</a:t>
                      </a:r>
                      <a:r>
                        <a:rPr lang="pt-BR" sz="14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55049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- saldo : </a:t>
                      </a:r>
                      <a:r>
                        <a:rPr lang="pt-BR" sz="1400" dirty="0" err="1"/>
                        <a:t>float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850276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int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getNumero</a:t>
                      </a:r>
                      <a:r>
                        <a:rPr lang="pt-BR" sz="1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847982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int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getAgencia</a:t>
                      </a:r>
                      <a:r>
                        <a:rPr lang="pt-BR" sz="1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554916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int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getTipo</a:t>
                      </a:r>
                      <a:r>
                        <a:rPr lang="pt-BR" sz="1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042478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String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getTitular</a:t>
                      </a:r>
                      <a:r>
                        <a:rPr lang="pt-BR" sz="1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16185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float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getSaldo</a:t>
                      </a:r>
                      <a:r>
                        <a:rPr lang="pt-BR" sz="1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303751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void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setNumero</a:t>
                      </a:r>
                      <a:r>
                        <a:rPr lang="pt-BR" sz="1400" dirty="0"/>
                        <a:t>(</a:t>
                      </a:r>
                      <a:r>
                        <a:rPr lang="pt-BR" sz="1400" dirty="0" err="1"/>
                        <a:t>int</a:t>
                      </a:r>
                      <a:r>
                        <a:rPr lang="pt-BR" sz="1400" dirty="0"/>
                        <a:t> numero)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65273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void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setAgencia</a:t>
                      </a:r>
                      <a:r>
                        <a:rPr lang="pt-BR" sz="1400" dirty="0"/>
                        <a:t>(</a:t>
                      </a:r>
                      <a:r>
                        <a:rPr lang="pt-BR" sz="1400" dirty="0" err="1"/>
                        <a:t>int</a:t>
                      </a:r>
                      <a:r>
                        <a:rPr lang="pt-BR" sz="1400" dirty="0"/>
                        <a:t> agencia)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268689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void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setTipo</a:t>
                      </a:r>
                      <a:r>
                        <a:rPr lang="pt-BR" sz="1400" dirty="0"/>
                        <a:t>(</a:t>
                      </a:r>
                      <a:r>
                        <a:rPr lang="pt-BR" sz="1400" dirty="0" err="1"/>
                        <a:t>int</a:t>
                      </a:r>
                      <a:r>
                        <a:rPr lang="pt-BR" sz="1400" dirty="0"/>
                        <a:t> tipo)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496527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void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setTitular</a:t>
                      </a:r>
                      <a:r>
                        <a:rPr lang="pt-BR" sz="1400" dirty="0"/>
                        <a:t>(</a:t>
                      </a:r>
                      <a:r>
                        <a:rPr lang="pt-BR" sz="1400" dirty="0" err="1"/>
                        <a:t>String</a:t>
                      </a:r>
                      <a:r>
                        <a:rPr lang="pt-BR" sz="1400" dirty="0"/>
                        <a:t> titular)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460841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void</a:t>
                      </a:r>
                      <a:r>
                        <a:rPr lang="pt-BR" sz="1400" dirty="0"/>
                        <a:t> </a:t>
                      </a:r>
                      <a:r>
                        <a:rPr lang="pt-BR" sz="1400" dirty="0" err="1"/>
                        <a:t>setSaldo</a:t>
                      </a:r>
                      <a:r>
                        <a:rPr lang="pt-BR" sz="1400" dirty="0"/>
                        <a:t>(</a:t>
                      </a:r>
                      <a:r>
                        <a:rPr lang="pt-BR" sz="1400" dirty="0" err="1"/>
                        <a:t>float</a:t>
                      </a:r>
                      <a:r>
                        <a:rPr lang="pt-BR" sz="1400" dirty="0"/>
                        <a:t> saldo)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883953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boolean</a:t>
                      </a:r>
                      <a:r>
                        <a:rPr lang="pt-BR" sz="1400" dirty="0"/>
                        <a:t> saque(</a:t>
                      </a:r>
                      <a:r>
                        <a:rPr lang="pt-BR" sz="1400" dirty="0" err="1"/>
                        <a:t>float</a:t>
                      </a:r>
                      <a:r>
                        <a:rPr lang="pt-BR" sz="1400" dirty="0"/>
                        <a:t> valor)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84102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void</a:t>
                      </a:r>
                      <a:r>
                        <a:rPr lang="pt-BR" sz="1400" dirty="0"/>
                        <a:t> visualizar()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83362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9EFE0FD-3B69-8BD3-2373-F3542538A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680589"/>
              </p:ext>
            </p:extLst>
          </p:nvPr>
        </p:nvGraphicFramePr>
        <p:xfrm>
          <a:off x="4613156" y="3828197"/>
          <a:ext cx="165998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988">
                  <a:extLst>
                    <a:ext uri="{9D8B030D-6E8A-4147-A177-3AD203B41FA5}">
                      <a16:colId xmlns:a16="http://schemas.microsoft.com/office/drawing/2014/main" val="1891446650"/>
                    </a:ext>
                  </a:extLst>
                </a:gridCol>
              </a:tblGrid>
              <a:tr h="222543">
                <a:tc>
                  <a:txBody>
                    <a:bodyPr/>
                    <a:lstStyle/>
                    <a:p>
                      <a:r>
                        <a:rPr lang="pt-BR" sz="1200" dirty="0"/>
                        <a:t>Gato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390596"/>
                  </a:ext>
                </a:extLst>
              </a:tr>
              <a:tr h="222543">
                <a:tc>
                  <a:txBody>
                    <a:bodyPr/>
                    <a:lstStyle/>
                    <a:p>
                      <a:r>
                        <a:rPr lang="pt-BR" sz="1200" dirty="0"/>
                        <a:t>-id  </a:t>
                      </a:r>
                      <a:r>
                        <a:rPr lang="pt-BR" sz="1200" dirty="0" err="1"/>
                        <a:t>int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53626"/>
                  </a:ext>
                </a:extLst>
              </a:tr>
              <a:tr h="222543">
                <a:tc>
                  <a:txBody>
                    <a:bodyPr/>
                    <a:lstStyle/>
                    <a:p>
                      <a:r>
                        <a:rPr lang="pt-BR" sz="1200" dirty="0"/>
                        <a:t>-nome : </a:t>
                      </a:r>
                      <a:r>
                        <a:rPr lang="pt-BR" sz="1200" dirty="0" err="1"/>
                        <a:t>String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114936"/>
                  </a:ext>
                </a:extLst>
              </a:tr>
              <a:tr h="222543">
                <a:tc>
                  <a:txBody>
                    <a:bodyPr/>
                    <a:lstStyle/>
                    <a:p>
                      <a:r>
                        <a:rPr lang="pt-BR" sz="1200" dirty="0"/>
                        <a:t>-</a:t>
                      </a:r>
                      <a:r>
                        <a:rPr lang="pt-BR" sz="1200" dirty="0" err="1"/>
                        <a:t>raca</a:t>
                      </a:r>
                      <a:r>
                        <a:rPr lang="pt-BR" sz="1200" dirty="0"/>
                        <a:t> : </a:t>
                      </a:r>
                      <a:r>
                        <a:rPr lang="pt-BR" sz="1200" dirty="0" err="1"/>
                        <a:t>String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92515"/>
                  </a:ext>
                </a:extLst>
              </a:tr>
              <a:tr h="222543">
                <a:tc>
                  <a:txBody>
                    <a:bodyPr/>
                    <a:lstStyle/>
                    <a:p>
                      <a:r>
                        <a:rPr lang="pt-BR" sz="1200" dirty="0"/>
                        <a:t>-idade : </a:t>
                      </a:r>
                      <a:r>
                        <a:rPr lang="pt-BR" sz="1200" dirty="0" err="1"/>
                        <a:t>int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512360"/>
                  </a:ext>
                </a:extLst>
              </a:tr>
              <a:tr h="222543">
                <a:tc>
                  <a:txBody>
                    <a:bodyPr/>
                    <a:lstStyle/>
                    <a:p>
                      <a:r>
                        <a:rPr lang="pt-BR" sz="1200" dirty="0"/>
                        <a:t>-peso : </a:t>
                      </a:r>
                      <a:r>
                        <a:rPr lang="pt-BR" sz="1200" dirty="0" err="1"/>
                        <a:t>float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98018"/>
                  </a:ext>
                </a:extLst>
              </a:tr>
              <a:tr h="222543">
                <a:tc>
                  <a:txBody>
                    <a:bodyPr/>
                    <a:lstStyle/>
                    <a:p>
                      <a:r>
                        <a:rPr lang="pt-BR" sz="1200" dirty="0"/>
                        <a:t>#miar() : </a:t>
                      </a:r>
                      <a:r>
                        <a:rPr lang="pt-BR" sz="1200" dirty="0" err="1"/>
                        <a:t>void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684564"/>
                  </a:ext>
                </a:extLst>
              </a:tr>
              <a:tr h="222543">
                <a:tc>
                  <a:txBody>
                    <a:bodyPr/>
                    <a:lstStyle/>
                    <a:p>
                      <a:r>
                        <a:rPr lang="pt-BR" sz="1200" dirty="0"/>
                        <a:t>+comer() : </a:t>
                      </a:r>
                      <a:r>
                        <a:rPr lang="pt-BR" sz="1200" dirty="0" err="1"/>
                        <a:t>void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189085"/>
                  </a:ext>
                </a:extLst>
              </a:tr>
              <a:tr h="222543">
                <a:tc>
                  <a:txBody>
                    <a:bodyPr/>
                    <a:lstStyle/>
                    <a:p>
                      <a:r>
                        <a:rPr lang="pt-BR" sz="1200" dirty="0"/>
                        <a:t>+dormir() : </a:t>
                      </a:r>
                      <a:r>
                        <a:rPr lang="pt-BR" sz="1200" dirty="0" err="1"/>
                        <a:t>void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830580"/>
                  </a:ext>
                </a:extLst>
              </a:tr>
            </a:tbl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1D45EC1-9C6C-3DB7-3955-4C452E37A1CB}"/>
              </a:ext>
            </a:extLst>
          </p:cNvPr>
          <p:cNvSpPr/>
          <p:nvPr/>
        </p:nvSpPr>
        <p:spPr>
          <a:xfrm>
            <a:off x="2448826" y="4294189"/>
            <a:ext cx="1448973" cy="20028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Visibilidade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+ </a:t>
            </a:r>
            <a:r>
              <a:rPr lang="pt-BR" sz="1400" dirty="0" err="1"/>
              <a:t>Public</a:t>
            </a:r>
            <a:endParaRPr lang="pt-BR" sz="1400" dirty="0"/>
          </a:p>
          <a:p>
            <a:pPr algn="ctr"/>
            <a:r>
              <a:rPr lang="pt-BR" sz="1400" dirty="0" err="1"/>
              <a:t>Friendly</a:t>
            </a:r>
            <a:endParaRPr lang="pt-BR" sz="1400" dirty="0"/>
          </a:p>
          <a:p>
            <a:pPr algn="ctr"/>
            <a:r>
              <a:rPr lang="pt-BR" sz="1400" dirty="0"/>
              <a:t>#protected</a:t>
            </a:r>
          </a:p>
          <a:p>
            <a:pPr algn="ctr"/>
            <a:r>
              <a:rPr lang="pt-BR" sz="1400" dirty="0"/>
              <a:t>- Private</a:t>
            </a:r>
          </a:p>
        </p:txBody>
      </p:sp>
    </p:spTree>
    <p:extLst>
      <p:ext uri="{BB962C8B-B14F-4D97-AF65-F5344CB8AC3E}">
        <p14:creationId xmlns:p14="http://schemas.microsoft.com/office/powerpoint/2010/main" val="127669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058399" cy="4023360"/>
          </a:xfrm>
        </p:spPr>
        <p:txBody>
          <a:bodyPr>
            <a:normAutofit/>
          </a:bodyPr>
          <a:lstStyle/>
          <a:p>
            <a:r>
              <a:rPr lang="pt-BR" dirty="0"/>
              <a:t>Assim é a organização de um Diagrama de Classe: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9EFE0FD-3B69-8BD3-2373-F3542538A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82403"/>
              </p:ext>
            </p:extLst>
          </p:nvPr>
        </p:nvGraphicFramePr>
        <p:xfrm>
          <a:off x="4835895" y="2407920"/>
          <a:ext cx="2111200" cy="3291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11200">
                  <a:extLst>
                    <a:ext uri="{9D8B030D-6E8A-4147-A177-3AD203B41FA5}">
                      <a16:colId xmlns:a16="http://schemas.microsoft.com/office/drawing/2014/main" val="189144665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Gato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390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-id 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7536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-nome 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41149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raca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70925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-idade 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512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-peso 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81980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#miar() 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56845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+comer() 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6189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+dormir() :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pt-B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6830580"/>
                  </a:ext>
                </a:extLst>
              </a:tr>
            </a:tbl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1D45EC1-9C6C-3DB7-3955-4C452E37A1CB}"/>
              </a:ext>
            </a:extLst>
          </p:cNvPr>
          <p:cNvSpPr/>
          <p:nvPr/>
        </p:nvSpPr>
        <p:spPr>
          <a:xfrm>
            <a:off x="1811800" y="2407920"/>
            <a:ext cx="2110740" cy="3291839"/>
          </a:xfrm>
          <a:prstGeom prst="roundRect">
            <a:avLst/>
          </a:prstGeom>
          <a:solidFill>
            <a:srgbClr val="DA83E1"/>
          </a:solidFill>
          <a:ln>
            <a:solidFill>
              <a:srgbClr val="8A038D">
                <a:alpha val="9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Visibilidade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lvl="1"/>
            <a:r>
              <a:rPr lang="pt-BR" dirty="0">
                <a:solidFill>
                  <a:schemeClr val="tx1"/>
                </a:solidFill>
              </a:rPr>
              <a:t>+ </a:t>
            </a:r>
            <a:r>
              <a:rPr lang="pt-BR" dirty="0" err="1">
                <a:solidFill>
                  <a:schemeClr val="tx1"/>
                </a:solidFill>
              </a:rPr>
              <a:t>Public</a:t>
            </a:r>
            <a:endParaRPr lang="pt-BR" dirty="0">
              <a:solidFill>
                <a:schemeClr val="tx1"/>
              </a:solidFill>
            </a:endParaRPr>
          </a:p>
          <a:p>
            <a:pPr lvl="1"/>
            <a:r>
              <a:rPr lang="pt-BR" dirty="0">
                <a:solidFill>
                  <a:schemeClr val="tx1"/>
                </a:solidFill>
              </a:rPr>
              <a:t>   </a:t>
            </a:r>
            <a:r>
              <a:rPr lang="pt-BR" dirty="0" err="1">
                <a:solidFill>
                  <a:schemeClr val="tx1"/>
                </a:solidFill>
              </a:rPr>
              <a:t>Friendly</a:t>
            </a:r>
            <a:endParaRPr lang="pt-BR" dirty="0">
              <a:solidFill>
                <a:schemeClr val="tx1"/>
              </a:solidFill>
            </a:endParaRPr>
          </a:p>
          <a:p>
            <a:pPr lvl="1"/>
            <a:r>
              <a:rPr lang="pt-BR" dirty="0">
                <a:solidFill>
                  <a:schemeClr val="tx1"/>
                </a:solidFill>
              </a:rPr>
              <a:t># </a:t>
            </a:r>
            <a:r>
              <a:rPr lang="pt-BR" dirty="0" err="1">
                <a:solidFill>
                  <a:schemeClr val="tx1"/>
                </a:solidFill>
              </a:rPr>
              <a:t>Protected</a:t>
            </a:r>
            <a:endParaRPr lang="pt-BR" dirty="0">
              <a:solidFill>
                <a:schemeClr val="tx1"/>
              </a:solidFill>
            </a:endParaRPr>
          </a:p>
          <a:p>
            <a:pPr lvl="1"/>
            <a:r>
              <a:rPr lang="pt-BR" dirty="0">
                <a:solidFill>
                  <a:schemeClr val="tx1"/>
                </a:solidFill>
              </a:rPr>
              <a:t>- Private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89343CF-7A7A-3614-4817-408D55D8133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22540" y="4053840"/>
            <a:ext cx="913355" cy="0"/>
          </a:xfrm>
          <a:prstGeom prst="straightConnector1">
            <a:avLst/>
          </a:prstGeom>
          <a:ln w="25400">
            <a:solidFill>
              <a:srgbClr val="8A038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2EBBAA5-E0F8-8CE9-6D36-09708359671F}"/>
              </a:ext>
            </a:extLst>
          </p:cNvPr>
          <p:cNvSpPr/>
          <p:nvPr/>
        </p:nvSpPr>
        <p:spPr>
          <a:xfrm>
            <a:off x="8353865" y="2407920"/>
            <a:ext cx="1828800" cy="727149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Nome da Classe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F7E9D16-3760-B3FA-49CE-B021455AEA0B}"/>
              </a:ext>
            </a:extLst>
          </p:cNvPr>
          <p:cNvSpPr/>
          <p:nvPr/>
        </p:nvSpPr>
        <p:spPr>
          <a:xfrm>
            <a:off x="8353865" y="3695433"/>
            <a:ext cx="1828800" cy="727149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Atributos (características)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356D29A-F08E-98A1-DADD-92B66EDCE510}"/>
              </a:ext>
            </a:extLst>
          </p:cNvPr>
          <p:cNvSpPr/>
          <p:nvPr/>
        </p:nvSpPr>
        <p:spPr>
          <a:xfrm>
            <a:off x="8353865" y="4972610"/>
            <a:ext cx="1828800" cy="727149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Métodos (ações)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8C79822-8422-87CC-8174-0979D573F68A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947095" y="2771494"/>
            <a:ext cx="1406770" cy="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AD80378-41F8-1F69-6ED1-E6068DBDEDB7}"/>
              </a:ext>
            </a:extLst>
          </p:cNvPr>
          <p:cNvCxnSpPr>
            <a:cxnSpLocks/>
          </p:cNvCxnSpPr>
          <p:nvPr/>
        </p:nvCxnSpPr>
        <p:spPr>
          <a:xfrm flipH="1" flipV="1">
            <a:off x="6947095" y="4124018"/>
            <a:ext cx="1406770" cy="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10D8850-FEC1-BB4B-D84A-D29801C99D94}"/>
              </a:ext>
            </a:extLst>
          </p:cNvPr>
          <p:cNvCxnSpPr>
            <a:cxnSpLocks/>
          </p:cNvCxnSpPr>
          <p:nvPr/>
        </p:nvCxnSpPr>
        <p:spPr>
          <a:xfrm flipH="1" flipV="1">
            <a:off x="6947095" y="5336183"/>
            <a:ext cx="1406770" cy="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E1DA1975-1488-1700-44FE-5740FAE10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74467"/>
              </p:ext>
            </p:extLst>
          </p:nvPr>
        </p:nvGraphicFramePr>
        <p:xfrm>
          <a:off x="4840710" y="2392679"/>
          <a:ext cx="2103748" cy="3307080"/>
        </p:xfrm>
        <a:graphic>
          <a:graphicData uri="http://schemas.openxmlformats.org/drawingml/2006/table">
            <a:tbl>
              <a:tblPr/>
              <a:tblGrid>
                <a:gridCol w="2103748">
                  <a:extLst>
                    <a:ext uri="{9D8B030D-6E8A-4147-A177-3AD203B41FA5}">
                      <a16:colId xmlns:a16="http://schemas.microsoft.com/office/drawing/2014/main" val="108378011"/>
                    </a:ext>
                  </a:extLst>
                </a:gridCol>
              </a:tblGrid>
              <a:tr h="33070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L>
                    <a:lnR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R>
                    <a:lnT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T>
                    <a:lnB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867983"/>
                  </a:ext>
                </a:extLst>
              </a:tr>
            </a:tbl>
          </a:graphicData>
        </a:graphic>
      </p:graphicFrame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41A4448D-7016-2566-845E-E0818A22B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82319"/>
              </p:ext>
            </p:extLst>
          </p:nvPr>
        </p:nvGraphicFramePr>
        <p:xfrm>
          <a:off x="4831080" y="2407920"/>
          <a:ext cx="2110740" cy="365760"/>
        </p:xfrm>
        <a:graphic>
          <a:graphicData uri="http://schemas.openxmlformats.org/drawingml/2006/table">
            <a:tbl>
              <a:tblPr/>
              <a:tblGrid>
                <a:gridCol w="2110740">
                  <a:extLst>
                    <a:ext uri="{9D8B030D-6E8A-4147-A177-3AD203B41FA5}">
                      <a16:colId xmlns:a16="http://schemas.microsoft.com/office/drawing/2014/main" val="108378011"/>
                    </a:ext>
                  </a:extLst>
                </a:gridCol>
              </a:tblGrid>
              <a:tr h="36357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L>
                    <a:lnR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R>
                    <a:lnT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T>
                    <a:lnB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867983"/>
                  </a:ext>
                </a:extLst>
              </a:tr>
            </a:tbl>
          </a:graphicData>
        </a:graphic>
      </p:graphicFrame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72B413E5-6E17-58A0-E8C6-CFAEABA80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08628"/>
              </p:ext>
            </p:extLst>
          </p:nvPr>
        </p:nvGraphicFramePr>
        <p:xfrm>
          <a:off x="4838532" y="4606715"/>
          <a:ext cx="2095835" cy="1083732"/>
        </p:xfrm>
        <a:graphic>
          <a:graphicData uri="http://schemas.openxmlformats.org/drawingml/2006/table">
            <a:tbl>
              <a:tblPr/>
              <a:tblGrid>
                <a:gridCol w="2095835">
                  <a:extLst>
                    <a:ext uri="{9D8B030D-6E8A-4147-A177-3AD203B41FA5}">
                      <a16:colId xmlns:a16="http://schemas.microsoft.com/office/drawing/2014/main" val="108378011"/>
                    </a:ext>
                  </a:extLst>
                </a:gridCol>
              </a:tblGrid>
              <a:tr h="108373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L>
                    <a:lnR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R>
                    <a:lnT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T>
                    <a:lnB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86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54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6C8FC-408C-81B2-69D9-FED2D897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E86A-08D4-4EB8-7713-9CCFEE39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dividir as linguagens de programação em duas versões:</a:t>
            </a:r>
          </a:p>
          <a:p>
            <a:pPr lvl="1"/>
            <a:r>
              <a:rPr lang="pt-BR" dirty="0"/>
              <a:t>Linguagem Estruturadas;</a:t>
            </a:r>
          </a:p>
          <a:p>
            <a:pPr lvl="1"/>
            <a:r>
              <a:rPr lang="pt-BR" dirty="0"/>
              <a:t>Linguagem Orientada.</a:t>
            </a:r>
          </a:p>
          <a:p>
            <a:r>
              <a:rPr lang="pt-BR" dirty="0"/>
              <a:t>Qual é a diferença entre as linguagens?</a:t>
            </a:r>
          </a:p>
          <a:p>
            <a:r>
              <a:rPr lang="pt-BR" dirty="0"/>
              <a:t>Na linguagem estruturada, é possível perceber que a sua estrutura é formada por:</a:t>
            </a:r>
          </a:p>
          <a:p>
            <a:pPr lvl="1"/>
            <a:r>
              <a:rPr lang="pt-BR" dirty="0"/>
              <a:t>Sequências – são os comandos a serem executados;</a:t>
            </a:r>
          </a:p>
          <a:p>
            <a:pPr lvl="1"/>
            <a:r>
              <a:rPr lang="pt-BR" dirty="0"/>
              <a:t>Condições – sequências  executadas a partir de condições satisfeitas (IF, ELSE, SWITCH...);</a:t>
            </a:r>
          </a:p>
          <a:p>
            <a:pPr lvl="1"/>
            <a:r>
              <a:rPr lang="pt-BR" dirty="0"/>
              <a:t>Repetições – sequencias executadas até que uma condição for satisfeita (FOR, WHILE, DO...);</a:t>
            </a:r>
          </a:p>
          <a:p>
            <a:endParaRPr lang="pt-BR" dirty="0"/>
          </a:p>
          <a:p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6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6C8FC-408C-81B2-69D9-FED2D897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E86A-08D4-4EB8-7713-9CCFEE39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linguagem estruturada, o programa é escrito em uma rotina e quebrado em sub-rotinas, mas sem mudar o seu fluxo.</a:t>
            </a:r>
          </a:p>
          <a:p>
            <a:r>
              <a:rPr lang="pt-BR" dirty="0"/>
              <a:t>Por exemplo: temos um programa que filtra usuários menores que 18 anos.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B02D94C-148F-1261-983A-8B964E77BE78}"/>
              </a:ext>
            </a:extLst>
          </p:cNvPr>
          <p:cNvSpPr/>
          <p:nvPr/>
        </p:nvSpPr>
        <p:spPr>
          <a:xfrm>
            <a:off x="1146518" y="4033911"/>
            <a:ext cx="1181686" cy="960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0F75CE-F6CD-30BA-939F-D4521E8C956A}"/>
              </a:ext>
            </a:extLst>
          </p:cNvPr>
          <p:cNvSpPr/>
          <p:nvPr/>
        </p:nvSpPr>
        <p:spPr>
          <a:xfrm>
            <a:off x="2859259" y="4033911"/>
            <a:ext cx="1350498" cy="960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Leia a Idade</a:t>
            </a:r>
          </a:p>
        </p:txBody>
      </p:sp>
      <p:sp>
        <p:nvSpPr>
          <p:cNvPr id="6" name="Fluxograma: Decisão 5">
            <a:extLst>
              <a:ext uri="{FF2B5EF4-FFF2-40B4-BE49-F238E27FC236}">
                <a16:creationId xmlns:a16="http://schemas.microsoft.com/office/drawing/2014/main" id="{03714C94-DB9F-EE6D-7E5A-886BCA95B9C5}"/>
              </a:ext>
            </a:extLst>
          </p:cNvPr>
          <p:cNvSpPr/>
          <p:nvPr/>
        </p:nvSpPr>
        <p:spPr>
          <a:xfrm>
            <a:off x="4740813" y="4035572"/>
            <a:ext cx="1702190" cy="96012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Idade +18?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BB83A8A-00F7-81C1-1995-E97FA9350C59}"/>
              </a:ext>
            </a:extLst>
          </p:cNvPr>
          <p:cNvSpPr/>
          <p:nvPr/>
        </p:nvSpPr>
        <p:spPr>
          <a:xfrm>
            <a:off x="6976989" y="4994032"/>
            <a:ext cx="2828193" cy="6330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Imprima “Maior de Idade”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B4E329-10B8-3F49-63FB-E4A7CC57AC0C}"/>
              </a:ext>
            </a:extLst>
          </p:cNvPr>
          <p:cNvSpPr/>
          <p:nvPr/>
        </p:nvSpPr>
        <p:spPr>
          <a:xfrm>
            <a:off x="6976988" y="3400865"/>
            <a:ext cx="2828194" cy="6330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Imprima “Menor de Idade”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AB0B938-D713-BB7F-B365-064C14691F3C}"/>
              </a:ext>
            </a:extLst>
          </p:cNvPr>
          <p:cNvSpPr/>
          <p:nvPr/>
        </p:nvSpPr>
        <p:spPr>
          <a:xfrm>
            <a:off x="10333306" y="4033911"/>
            <a:ext cx="1181686" cy="960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AFE59CAD-B8BF-CCF0-76C4-938DE1A7C9E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328204" y="4513971"/>
            <a:ext cx="528124" cy="12700"/>
          </a:xfrm>
          <a:prstGeom prst="bentConnector3">
            <a:avLst>
              <a:gd name="adj1" fmla="val 7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335232C5-6314-A3AE-7EEB-DAD001864AA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209757" y="4513971"/>
            <a:ext cx="531056" cy="16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4E77CDD4-844D-157B-8EE6-7230DFBFFD29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6125357" y="3183941"/>
            <a:ext cx="318183" cy="1385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209A8498-43F1-3E33-A8C6-D640580CC767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6127016" y="4460583"/>
            <a:ext cx="314864" cy="1385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EA57A6E8-1EF7-2A4B-C0CB-C5C1B3EF09DE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9805182" y="3717389"/>
            <a:ext cx="1118967" cy="316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2525E841-0AF4-7DD1-A06E-52F0036DAE2D}"/>
              </a:ext>
            </a:extLst>
          </p:cNvPr>
          <p:cNvCxnSpPr>
            <a:cxnSpLocks/>
            <a:stCxn id="7" idx="3"/>
            <a:endCxn id="9" idx="4"/>
          </p:cNvCxnSpPr>
          <p:nvPr/>
        </p:nvCxnSpPr>
        <p:spPr>
          <a:xfrm flipV="1">
            <a:off x="9805182" y="4994031"/>
            <a:ext cx="1118967" cy="316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BE3FE27-A9DD-5163-EFE3-E8ACEFFC1DF3}"/>
              </a:ext>
            </a:extLst>
          </p:cNvPr>
          <p:cNvSpPr txBox="1"/>
          <p:nvPr/>
        </p:nvSpPr>
        <p:spPr>
          <a:xfrm>
            <a:off x="5596401" y="335091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82694D-C3B1-249D-B70D-08F4380B91D3}"/>
              </a:ext>
            </a:extLst>
          </p:cNvPr>
          <p:cNvSpPr txBox="1"/>
          <p:nvPr/>
        </p:nvSpPr>
        <p:spPr>
          <a:xfrm>
            <a:off x="5618306" y="531509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332355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6C8FC-408C-81B2-69D9-FED2D897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E86A-08D4-4EB8-7713-9CCFEE39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ideia da POO é simular as coisas que existem e acontecem no mundo real ao mundo virtual.</a:t>
            </a:r>
          </a:p>
          <a:p>
            <a:r>
              <a:rPr lang="pt-BR" dirty="0"/>
              <a:t>Na realidade, os objetos compõem o nosso mundo e interagem entre si para gerar resultados. Um sistema fará algo similar, usar objetos para interagirem a fim de produzirem resultados.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Agora que já conhecemos um pouco sobre a diferença entre a linguagem estruturada e a orientada a objetos, vamos falar sobre os Objetos.</a:t>
            </a:r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516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A1E97-4E75-CD35-75CF-AD2A2EA0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73AD7-1134-1A54-BFB6-98A8D2F4D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nossa realidade, temos diferentes tipos de objetos, onde cada um tem atributos e podem fazer diferentes métodos.</a:t>
            </a:r>
          </a:p>
          <a:p>
            <a:r>
              <a:rPr lang="pt-BR" dirty="0"/>
              <a:t>Exemplo:</a:t>
            </a:r>
          </a:p>
          <a:p>
            <a:r>
              <a:rPr lang="pt-BR" dirty="0"/>
              <a:t>Temos o objeto Conta, que contém: número, agência, titular, tipo, saldo, etc.</a:t>
            </a:r>
          </a:p>
          <a:p>
            <a:r>
              <a:rPr lang="pt-BR" dirty="0"/>
              <a:t>Este objeto até o momento é abstrato e sem detalhes. O importante não é saber os detalhes, já que temos apenas uma visão abstrata do objeto; até o momento temos um modelo que represente qualquer conta bancária.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457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A1E97-4E75-CD35-75CF-AD2A2EA0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73AD7-1134-1A54-BFB6-98A8D2F4D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definir os objetos como uma entidade caracterizada por métodos e atributos, podendo ser composto por outros objetos.</a:t>
            </a:r>
          </a:p>
          <a:p>
            <a:r>
              <a:rPr lang="pt-BR" dirty="0"/>
              <a:t>Nas aulas sobre banco de dados, observamos sobre esse conceito, que uma entidade pode receber “dados” e um “tipo”, mas a diferença entre os conceitos é que na POO uma entidade pode conter e uma “função”.</a:t>
            </a:r>
          </a:p>
          <a:p>
            <a:r>
              <a:rPr lang="pt-BR" dirty="0"/>
              <a:t>Lembre-se, todo objeto receberá: Identidade (um nome), Estado (atributos) e Comportamento (os métodos).</a:t>
            </a:r>
          </a:p>
        </p:txBody>
      </p:sp>
    </p:spTree>
    <p:extLst>
      <p:ext uri="{BB962C8B-B14F-4D97-AF65-F5344CB8AC3E}">
        <p14:creationId xmlns:p14="http://schemas.microsoft.com/office/powerpoint/2010/main" val="395279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é um conjunto de características e comportamentos que definem o conjunto de objetos pertencentes a essa classe. </a:t>
            </a:r>
          </a:p>
          <a:p>
            <a:r>
              <a:rPr lang="pt-BR" dirty="0"/>
              <a:t>A classe é como um molde de um objeto, que sai do seu estado abstrato apenas com a criação de um objeto. O termo </a:t>
            </a:r>
            <a:r>
              <a:rPr lang="pt-BR" i="1" dirty="0"/>
              <a:t>instancia de classe</a:t>
            </a:r>
            <a:r>
              <a:rPr lang="pt-BR" dirty="0"/>
              <a:t> é utilizado para criar um objeto usando a classe como um molde.</a:t>
            </a:r>
          </a:p>
          <a:p>
            <a:r>
              <a:rPr lang="pt-BR" dirty="0"/>
              <a:t>Exemplo:</a:t>
            </a:r>
          </a:p>
          <a:p>
            <a:r>
              <a:rPr lang="pt-BR" dirty="0"/>
              <a:t>Temos a classe “Carro”, onde podemos ter diferentes carros:</a:t>
            </a:r>
          </a:p>
          <a:p>
            <a:pPr lvl="1"/>
            <a:r>
              <a:rPr lang="pt-BR" dirty="0"/>
              <a:t>Uno;</a:t>
            </a:r>
          </a:p>
          <a:p>
            <a:pPr lvl="1"/>
            <a:r>
              <a:rPr lang="pt-BR" dirty="0"/>
              <a:t>Chevette;</a:t>
            </a:r>
          </a:p>
          <a:p>
            <a:pPr lvl="1"/>
            <a:r>
              <a:rPr lang="pt-BR" dirty="0"/>
              <a:t>Marea;</a:t>
            </a:r>
          </a:p>
          <a:p>
            <a:pPr lvl="1"/>
            <a:r>
              <a:rPr lang="pt-BR" dirty="0"/>
              <a:t>Mustang.</a:t>
            </a:r>
          </a:p>
        </p:txBody>
      </p:sp>
    </p:spTree>
    <p:extLst>
      <p:ext uri="{BB962C8B-B14F-4D97-AF65-F5344CB8AC3E}">
        <p14:creationId xmlns:p14="http://schemas.microsoft.com/office/powerpoint/2010/main" val="138177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Toda classe é composta por atributos e métodos.</a:t>
            </a:r>
          </a:p>
          <a:p>
            <a:r>
              <a:rPr lang="pt-BR" dirty="0"/>
              <a:t>Os atributos são responsáveis por identificar as características do objeto. Utilizamos substantivos para definir os atributos.</a:t>
            </a:r>
          </a:p>
          <a:p>
            <a:r>
              <a:rPr lang="pt-BR" dirty="0"/>
              <a:t>Exemplo: o objeto “pessoa” pode receber os seguintes atributos: Nome, Idade, CPF...</a:t>
            </a:r>
          </a:p>
          <a:p>
            <a:endParaRPr lang="pt-BR" dirty="0"/>
          </a:p>
          <a:p>
            <a:r>
              <a:rPr lang="pt-BR" dirty="0"/>
              <a:t>Os métodos são responsáveis por definir as ações que irão modificar e interagir com os atributos. Utilizamos verbos para definir os métodos.</a:t>
            </a:r>
          </a:p>
          <a:p>
            <a:r>
              <a:rPr lang="pt-BR" dirty="0"/>
              <a:t>Exemplo: O objeto “pessoa” pode: andar, parar, falar...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066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As classes agrupam objetos similares; é um modelo estático que permite especificar um conjunto de características do objeto.</a:t>
            </a:r>
          </a:p>
          <a:p>
            <a:r>
              <a:rPr lang="pt-BR" dirty="0"/>
              <a:t>Cada objeto é uma entidade criada (instanciada) a partir de uma classe.</a:t>
            </a:r>
          </a:p>
          <a:p>
            <a:r>
              <a:rPr lang="pt-BR" dirty="0"/>
              <a:t>Exemplo: </a:t>
            </a:r>
          </a:p>
          <a:p>
            <a:r>
              <a:rPr lang="pt-BR" dirty="0"/>
              <a:t>Temos a classe Conta que contém </a:t>
            </a:r>
            <a:r>
              <a:rPr lang="pt-BR" u="sng" dirty="0"/>
              <a:t>atributos</a:t>
            </a:r>
            <a:r>
              <a:rPr lang="pt-BR" dirty="0"/>
              <a:t> (Nome, Saldo, Número) e </a:t>
            </a:r>
            <a:r>
              <a:rPr lang="pt-BR" u="sng" dirty="0"/>
              <a:t>métodos</a:t>
            </a:r>
            <a:r>
              <a:rPr lang="pt-BR" dirty="0"/>
              <a:t> (abrir, encerrar, depositar, sacar, consultar saldo).</a:t>
            </a:r>
          </a:p>
          <a:p>
            <a:r>
              <a:rPr lang="pt-BR" dirty="0"/>
              <a:t>Na classe Conta temos: </a:t>
            </a:r>
          </a:p>
          <a:p>
            <a:r>
              <a:rPr lang="pt-BR" u="sng" dirty="0"/>
              <a:t>Atributos</a:t>
            </a:r>
            <a:r>
              <a:rPr lang="pt-BR" dirty="0"/>
              <a:t> (</a:t>
            </a:r>
            <a:r>
              <a:rPr lang="pt-BR" dirty="0" err="1"/>
              <a:t>Nikolas</a:t>
            </a:r>
            <a:r>
              <a:rPr lang="pt-BR" dirty="0"/>
              <a:t>, R$ 2bi, 12345678) e os </a:t>
            </a:r>
            <a:r>
              <a:rPr lang="pt-BR" u="sng" dirty="0"/>
              <a:t>métodos</a:t>
            </a:r>
            <a:r>
              <a:rPr lang="pt-BR" dirty="0"/>
              <a:t> (abrir, encerrar, depositar, sacar, consultar saldo).</a:t>
            </a:r>
          </a:p>
          <a:p>
            <a:r>
              <a:rPr lang="pt-BR" u="sng" dirty="0"/>
              <a:t>Atributos</a:t>
            </a:r>
            <a:r>
              <a:rPr lang="pt-BR" dirty="0"/>
              <a:t> (Carlito, -R$ 15k, 40028922) e os </a:t>
            </a:r>
            <a:r>
              <a:rPr lang="pt-BR" u="sng" dirty="0"/>
              <a:t>métodos</a:t>
            </a:r>
            <a:r>
              <a:rPr lang="pt-BR" dirty="0"/>
              <a:t> (abrir, encerrar, depositar, sacar, consultar saldo).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25582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953</Words>
  <Application>Microsoft Office PowerPoint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Retrospectiva</vt:lpstr>
      <vt:lpstr>Programação Orientada a Objetos</vt:lpstr>
      <vt:lpstr>INTRODUÇÃO</vt:lpstr>
      <vt:lpstr>INTRODUÇÃO</vt:lpstr>
      <vt:lpstr>INTRODUÇÃO</vt:lpstr>
      <vt:lpstr>OBJETOS</vt:lpstr>
      <vt:lpstr>OBJETOS</vt:lpstr>
      <vt:lpstr>CLASSES</vt:lpstr>
      <vt:lpstr>CLASSES</vt:lpstr>
      <vt:lpstr>CLASSES</vt:lpstr>
      <vt:lpstr>CLASSES</vt:lpstr>
      <vt:lpstr>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Lucas Amaro</dc:creator>
  <cp:lastModifiedBy>Lucas Amaro</cp:lastModifiedBy>
  <cp:revision>2</cp:revision>
  <dcterms:created xsi:type="dcterms:W3CDTF">2024-04-29T00:27:29Z</dcterms:created>
  <dcterms:modified xsi:type="dcterms:W3CDTF">2024-04-29T03:28:14Z</dcterms:modified>
</cp:coreProperties>
</file>