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1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8D-AC95-43DB-96F5-CB8ED9AF210E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1EF1-3F19-4436-9916-E636E337E48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6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8D-AC95-43DB-96F5-CB8ED9AF210E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1EF1-3F19-4436-9916-E636E337E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55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8D-AC95-43DB-96F5-CB8ED9AF210E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1EF1-3F19-4436-9916-E636E337E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46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8D-AC95-43DB-96F5-CB8ED9AF210E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1EF1-3F19-4436-9916-E636E337E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53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8D-AC95-43DB-96F5-CB8ED9AF210E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1EF1-3F19-4436-9916-E636E337E48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8D-AC95-43DB-96F5-CB8ED9AF210E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1EF1-3F19-4436-9916-E636E337E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28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8D-AC95-43DB-96F5-CB8ED9AF210E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1EF1-3F19-4436-9916-E636E337E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67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8D-AC95-43DB-96F5-CB8ED9AF210E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1EF1-3F19-4436-9916-E636E337E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47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8D-AC95-43DB-96F5-CB8ED9AF210E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1EF1-3F19-4436-9916-E636E337E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82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8B868D-AC95-43DB-96F5-CB8ED9AF210E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311EF1-3F19-4436-9916-E636E337E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55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B868D-AC95-43DB-96F5-CB8ED9AF210E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11EF1-3F19-4436-9916-E636E337E4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79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8B868D-AC95-43DB-96F5-CB8ED9AF210E}" type="datetimeFigureOut">
              <a:rPr lang="pt-BR" smtClean="0"/>
              <a:t>22/03/2024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311EF1-3F19-4436-9916-E636E337E48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21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2DD20-4732-8957-C2CA-E190A87E8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92" y="2980944"/>
            <a:ext cx="11488615" cy="896112"/>
          </a:xfrm>
        </p:spPr>
        <p:txBody>
          <a:bodyPr>
            <a:normAutofit/>
          </a:bodyPr>
          <a:lstStyle/>
          <a:p>
            <a:r>
              <a:rPr lang="pt-BR" sz="6000" dirty="0"/>
              <a:t>Programação de Aplicativos Mobile II</a:t>
            </a:r>
          </a:p>
        </p:txBody>
      </p:sp>
    </p:spTree>
    <p:extLst>
      <p:ext uri="{BB962C8B-B14F-4D97-AF65-F5344CB8AC3E}">
        <p14:creationId xmlns:p14="http://schemas.microsoft.com/office/powerpoint/2010/main" val="280995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32437-1D4A-FD85-39D9-85B12376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Criar software que interage de forma eficiente com o sistema operacional;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Personalizar o sistema operacional com suas necessidades;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Por exemplo, você pode desenvolver drivers de dispositivo.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Desenvolvimento de software de baixo nível: </a:t>
            </a:r>
          </a:p>
          <a:p>
            <a:pPr marL="726948" lvl="2" indent="-342900">
              <a:buFont typeface="+mj-lt"/>
              <a:buAutoNum type="arabicPeriod"/>
            </a:pPr>
            <a:r>
              <a:rPr lang="pt-BR" dirty="0"/>
              <a:t>Programação de drivers; </a:t>
            </a:r>
          </a:p>
          <a:p>
            <a:pPr marL="726948" lvl="2" indent="-342900">
              <a:buFont typeface="+mj-lt"/>
              <a:buAutoNum type="arabicPeriod"/>
            </a:pPr>
            <a:r>
              <a:rPr lang="pt-BR" dirty="0"/>
              <a:t>Sistemas de arquivos</a:t>
            </a:r>
          </a:p>
          <a:p>
            <a:pPr marL="726948" lvl="2" indent="-342900">
              <a:buFont typeface="+mj-lt"/>
              <a:buAutoNum type="arabicPeriod"/>
            </a:pPr>
            <a:r>
              <a:rPr lang="pt-BR" dirty="0"/>
              <a:t>Protocolos de rede.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Identificar e explorar vulnerabilidades de segurança.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8135AE-CEE9-CE0C-6838-25A0859D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Ambientes de desenvolvimento de aplicativos móveis</a:t>
            </a:r>
            <a:br>
              <a:rPr lang="pt-BR" sz="3600" dirty="0"/>
            </a:br>
            <a:r>
              <a:rPr lang="pt-BR" sz="2400" dirty="0"/>
              <a:t>POR QUE SABER QUAL A LINGUAGEM POR  TRÁS DE UM SISTEMA OPERACIONAL?</a:t>
            </a:r>
          </a:p>
        </p:txBody>
      </p:sp>
    </p:spTree>
    <p:extLst>
      <p:ext uri="{BB962C8B-B14F-4D97-AF65-F5344CB8AC3E}">
        <p14:creationId xmlns:p14="http://schemas.microsoft.com/office/powerpoint/2010/main" val="266331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32437-1D4A-FD85-39D9-85B12376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pt-BR" dirty="0"/>
              <a:t>São mais conhecidos pelo nome de IDE, em inglês </a:t>
            </a:r>
            <a:r>
              <a:rPr lang="pt-BR" i="1" dirty="0" err="1"/>
              <a:t>integrated</a:t>
            </a:r>
            <a:r>
              <a:rPr lang="pt-BR" i="1" dirty="0"/>
              <a:t> </a:t>
            </a:r>
            <a:r>
              <a:rPr lang="pt-BR" i="1" dirty="0" err="1"/>
              <a:t>development</a:t>
            </a:r>
            <a:r>
              <a:rPr lang="pt-BR" i="1" dirty="0"/>
              <a:t> </a:t>
            </a:r>
            <a:r>
              <a:rPr lang="pt-BR" i="1" dirty="0" err="1"/>
              <a:t>environment</a:t>
            </a:r>
            <a:r>
              <a:rPr lang="pt-BR" dirty="0"/>
              <a:t>.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dirty="0"/>
              <a:t>São softwares que auxiliam os desenvolvedores com diversas ferramentas: Editor de código fonte; Compilador; Depurador, etc...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dirty="0"/>
              <a:t>Os mais utilizados são: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Android Studio;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 Visual Studio </a:t>
            </a:r>
            <a:r>
              <a:rPr lang="pt-BR" dirty="0" err="1"/>
              <a:t>Code</a:t>
            </a:r>
            <a:r>
              <a:rPr lang="pt-BR" dirty="0"/>
              <a:t>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IntelliJ</a:t>
            </a:r>
            <a:r>
              <a:rPr lang="pt-BR" dirty="0"/>
              <a:t>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Atom;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Xcode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pPr marL="201168" lvl="1" indent="0">
              <a:buNone/>
            </a:pPr>
            <a:r>
              <a:rPr lang="pt-BR" dirty="0">
                <a:solidFill>
                  <a:srgbClr val="FF0000"/>
                </a:solidFill>
              </a:rPr>
              <a:t>Alerta</a:t>
            </a:r>
            <a:r>
              <a:rPr lang="pt-BR" dirty="0"/>
              <a:t>: Se você for um iniciante, escolha apenas uma IDE até ter seu domínio.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8135AE-CEE9-CE0C-6838-25A0859D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Ambientes de Desenvolvimento Integrado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5044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32437-1D4A-FD85-39D9-85B123760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03621"/>
            <a:ext cx="10058400" cy="1450758"/>
          </a:xfrm>
        </p:spPr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pt-BR" dirty="0"/>
              <a:t>Para iniciar, você precisa atualizar o sistema operacional usando:</a:t>
            </a:r>
          </a:p>
          <a:p>
            <a:pPr marL="201168" lvl="1" indent="0">
              <a:buNone/>
            </a:pPr>
            <a:r>
              <a:rPr lang="pt-BR" dirty="0"/>
              <a:t>	</a:t>
            </a:r>
            <a:r>
              <a:rPr lang="pt-BR" b="1" i="1" dirty="0"/>
              <a:t>$ </a:t>
            </a:r>
            <a:r>
              <a:rPr lang="pt-BR" b="1" i="1" dirty="0" err="1"/>
              <a:t>sudo</a:t>
            </a:r>
            <a:r>
              <a:rPr lang="pt-BR" b="1" i="1" dirty="0"/>
              <a:t> </a:t>
            </a:r>
            <a:r>
              <a:rPr lang="pt-BR" b="1" i="1" dirty="0" err="1"/>
              <a:t>apt-get</a:t>
            </a:r>
            <a:r>
              <a:rPr lang="pt-BR" b="1" i="1" dirty="0"/>
              <a:t> update &amp;&amp; </a:t>
            </a:r>
            <a:r>
              <a:rPr lang="pt-BR" b="1" i="1" dirty="0" err="1"/>
              <a:t>apt-get</a:t>
            </a:r>
            <a:r>
              <a:rPr lang="pt-BR" b="1" i="1" dirty="0"/>
              <a:t> upgrade</a:t>
            </a:r>
          </a:p>
          <a:p>
            <a:pPr marL="201168" lvl="1" indent="0">
              <a:buNone/>
            </a:pPr>
            <a:endParaRPr lang="pt-BR" b="1" i="1" dirty="0"/>
          </a:p>
          <a:p>
            <a:pPr marL="201168" lvl="1" indent="0">
              <a:buNone/>
            </a:pPr>
            <a:r>
              <a:rPr lang="pt-BR" dirty="0"/>
              <a:t>Este comando é usado em sistemas baseados em Debian (como Ubuntu) para atualizar os pacotes do sistema.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8135AE-CEE9-CE0C-6838-25A0859D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Ambientes de Desenvolvimento Integrado</a:t>
            </a:r>
            <a:br>
              <a:rPr lang="pt-BR" sz="3600" b="1" dirty="0"/>
            </a:br>
            <a:r>
              <a:rPr lang="pt-BR" sz="2400" dirty="0"/>
              <a:t>INSTALAÇÕES</a:t>
            </a:r>
          </a:p>
        </p:txBody>
      </p:sp>
    </p:spTree>
    <p:extLst>
      <p:ext uri="{BB962C8B-B14F-4D97-AF65-F5344CB8AC3E}">
        <p14:creationId xmlns:p14="http://schemas.microsoft.com/office/powerpoint/2010/main" val="283324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EF0C4-AEA3-3AB5-6AF4-1542F95CF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Desenvolvido pela Google para facilitar o desenvolvimento móvel Android.</a:t>
            </a:r>
          </a:p>
          <a:p>
            <a:r>
              <a:rPr lang="pt-BR" dirty="0"/>
              <a:t>Para instalar, basta seguir os passos do site, na versão que deseja:</a:t>
            </a:r>
          </a:p>
          <a:p>
            <a:r>
              <a:rPr lang="pt-BR" dirty="0"/>
              <a:t>	</a:t>
            </a:r>
            <a:r>
              <a:rPr lang="pt-BR" u="sng" dirty="0"/>
              <a:t>https://qrgo.page.link/3kPUA</a:t>
            </a:r>
          </a:p>
          <a:p>
            <a:r>
              <a:rPr lang="pt-BR" dirty="0"/>
              <a:t>Compatível com: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Windows;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Mac;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Linux;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Chrome OS.</a:t>
            </a:r>
          </a:p>
          <a:p>
            <a:r>
              <a:rPr lang="pt-BR" dirty="0"/>
              <a:t>Suporta o desenvolvimento de aplicativos: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Java;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Kotlin</a:t>
            </a:r>
            <a:r>
              <a:rPr lang="pt-BR" dirty="0"/>
              <a:t>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C ou C++.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C734EDE-303D-ABE8-43F2-5B079FD1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Ambientes de Desenvolvimento Integrado</a:t>
            </a:r>
            <a:br>
              <a:rPr lang="pt-BR" sz="3600" b="1" dirty="0"/>
            </a:br>
            <a:r>
              <a:rPr lang="pt-BR" sz="2400" dirty="0"/>
              <a:t>INSTALAÇÕES – ANDROID STUDIO</a:t>
            </a:r>
          </a:p>
        </p:txBody>
      </p:sp>
    </p:spTree>
    <p:extLst>
      <p:ext uri="{BB962C8B-B14F-4D97-AF65-F5344CB8AC3E}">
        <p14:creationId xmlns:p14="http://schemas.microsoft.com/office/powerpoint/2010/main" val="404251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EF0C4-AEA3-3AB5-6AF4-1542F95CF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Suas vantagens são: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Autocompleta inteligente;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Depuração de código;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Integração com repositório </a:t>
            </a:r>
            <a:r>
              <a:rPr lang="pt-BR" dirty="0" err="1"/>
              <a:t>git</a:t>
            </a:r>
            <a:r>
              <a:rPr lang="pt-BR" dirty="0"/>
              <a:t>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Instalação de extensões e serviços.</a:t>
            </a:r>
          </a:p>
          <a:p>
            <a:r>
              <a:rPr lang="pt-BR" dirty="0"/>
              <a:t>Pode ser instalado em ambientes: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Windows;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Linux;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MacOs</a:t>
            </a:r>
            <a:r>
              <a:rPr lang="pt-BR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C734EDE-303D-ABE8-43F2-5B079FD1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Ambientes de Desenvolvimento Integrado</a:t>
            </a:r>
            <a:br>
              <a:rPr lang="pt-BR" sz="3600" b="1" dirty="0"/>
            </a:br>
            <a:r>
              <a:rPr lang="pt-BR" sz="2400" dirty="0"/>
              <a:t>INSTALAÇÕES –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76764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EF0C4-AEA3-3AB5-6AF4-1542F95CF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08174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Suporta diversas linguagens: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Java;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JavaScript</a:t>
            </a:r>
            <a:r>
              <a:rPr lang="pt-BR" dirty="0"/>
              <a:t>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Lua;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Jade;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CSS;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Objective</a:t>
            </a:r>
            <a:r>
              <a:rPr lang="pt-BR" dirty="0"/>
              <a:t>-C;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TypeScript</a:t>
            </a:r>
            <a:r>
              <a:rPr lang="pt-BR" dirty="0"/>
              <a:t>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Python;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PHP;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C++;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Go;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Markdown</a:t>
            </a:r>
            <a:r>
              <a:rPr lang="pt-BR" dirty="0"/>
              <a:t>.</a:t>
            </a:r>
          </a:p>
          <a:p>
            <a:r>
              <a:rPr lang="pt-BR" dirty="0"/>
              <a:t>Para instalar, use o seguinte script no terminal:</a:t>
            </a:r>
          </a:p>
          <a:p>
            <a:r>
              <a:rPr lang="pt-BR" dirty="0"/>
              <a:t>	</a:t>
            </a:r>
            <a:r>
              <a:rPr lang="pt-BR" b="1" dirty="0"/>
              <a:t>$ </a:t>
            </a:r>
            <a:r>
              <a:rPr lang="pt-BR" b="1" dirty="0" err="1"/>
              <a:t>sudo</a:t>
            </a:r>
            <a:r>
              <a:rPr lang="pt-BR" b="1" dirty="0"/>
              <a:t> </a:t>
            </a:r>
            <a:r>
              <a:rPr lang="pt-BR" b="1" dirty="0" err="1"/>
              <a:t>apt-get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b="1" dirty="0" err="1"/>
              <a:t>code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C734EDE-303D-ABE8-43F2-5B079FD1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Ambientes de Desenvolvimento Integrado</a:t>
            </a:r>
            <a:br>
              <a:rPr lang="pt-BR" sz="3600" b="1" dirty="0"/>
            </a:br>
            <a:r>
              <a:rPr lang="pt-BR" sz="2400" dirty="0"/>
              <a:t>INSTALAÇÕES –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29626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A391F-8FA5-B463-D594-A9EBB5A8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Esta IDE suporta desenvolvimento para linguagens: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Java;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/>
              <a:t>Kotlin</a:t>
            </a:r>
            <a:r>
              <a:rPr lang="pt-BR" dirty="0"/>
              <a:t>.</a:t>
            </a:r>
          </a:p>
          <a:p>
            <a:r>
              <a:rPr lang="pt-BR" dirty="0"/>
              <a:t>A versão Community, permite o desenvolvimento de aplicativos em: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Java;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Scala;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/>
              <a:t>Groovy</a:t>
            </a:r>
            <a:r>
              <a:rPr lang="pt-BR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/>
              <a:t>Kotlin</a:t>
            </a:r>
            <a:r>
              <a:rPr lang="pt-BR" dirty="0"/>
              <a:t>.</a:t>
            </a:r>
          </a:p>
          <a:p>
            <a:r>
              <a:rPr lang="pt-BR" dirty="0"/>
              <a:t>A versão </a:t>
            </a:r>
            <a:r>
              <a:rPr lang="pt-BR" dirty="0" err="1"/>
              <a:t>Ultimate</a:t>
            </a:r>
            <a:r>
              <a:rPr lang="pt-BR" dirty="0"/>
              <a:t> também suporta: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/>
              <a:t>JavaScript</a:t>
            </a:r>
            <a:r>
              <a:rPr lang="pt-BR" dirty="0"/>
              <a:t>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 err="1"/>
              <a:t>Typescript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577A20-16D9-03C5-3959-A4E803CA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Ambientes de Desenvolvimento Integrado</a:t>
            </a:r>
            <a:br>
              <a:rPr lang="pt-BR" sz="3600" b="1" dirty="0"/>
            </a:br>
            <a:r>
              <a:rPr lang="pt-BR" sz="2400" dirty="0"/>
              <a:t>INSTALAÇÕES – INTELLIJ IDEA</a:t>
            </a:r>
          </a:p>
        </p:txBody>
      </p:sp>
    </p:spTree>
    <p:extLst>
      <p:ext uri="{BB962C8B-B14F-4D97-AF65-F5344CB8AC3E}">
        <p14:creationId xmlns:p14="http://schemas.microsoft.com/office/powerpoint/2010/main" val="2950237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A391F-8FA5-B463-D594-A9EBB5A8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3621"/>
            <a:ext cx="10058400" cy="1450757"/>
          </a:xfrm>
        </p:spPr>
        <p:txBody>
          <a:bodyPr>
            <a:normAutofit/>
          </a:bodyPr>
          <a:lstStyle/>
          <a:p>
            <a:r>
              <a:rPr lang="pt-BR" dirty="0"/>
              <a:t>Para instalar via linha de comando no Linux: </a:t>
            </a:r>
          </a:p>
          <a:p>
            <a:r>
              <a:rPr lang="pt-BR" dirty="0"/>
              <a:t>	</a:t>
            </a:r>
            <a:r>
              <a:rPr lang="pt-BR" b="1" dirty="0"/>
              <a:t>$ </a:t>
            </a:r>
            <a:r>
              <a:rPr lang="pt-BR" b="1" dirty="0" err="1"/>
              <a:t>sudo</a:t>
            </a:r>
            <a:r>
              <a:rPr lang="pt-BR" b="1" dirty="0"/>
              <a:t> </a:t>
            </a:r>
            <a:r>
              <a:rPr lang="pt-BR" b="1" dirty="0" err="1"/>
              <a:t>apt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b="1" dirty="0" err="1"/>
              <a:t>ubuntu</a:t>
            </a:r>
            <a:r>
              <a:rPr lang="pt-BR" b="1" dirty="0"/>
              <a:t>-make</a:t>
            </a:r>
          </a:p>
          <a:p>
            <a:r>
              <a:rPr lang="pt-BR" dirty="0"/>
              <a:t>Ou instale o </a:t>
            </a:r>
            <a:r>
              <a:rPr lang="pt-BR" dirty="0" err="1"/>
              <a:t>IntelliJ</a:t>
            </a:r>
            <a:r>
              <a:rPr lang="pt-BR" dirty="0"/>
              <a:t> usando o Make</a:t>
            </a:r>
            <a:r>
              <a:rPr lang="pt-BR" b="1" dirty="0"/>
              <a:t>: $ </a:t>
            </a:r>
            <a:r>
              <a:rPr lang="pt-BR" b="1" dirty="0" err="1"/>
              <a:t>umake</a:t>
            </a:r>
            <a:r>
              <a:rPr lang="pt-BR" b="1" dirty="0"/>
              <a:t> ide </a:t>
            </a:r>
            <a:r>
              <a:rPr lang="pt-BR" b="1" dirty="0" err="1"/>
              <a:t>idea</a:t>
            </a:r>
            <a:r>
              <a:rPr lang="pt-BR" dirty="0"/>
              <a:t>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577A20-16D9-03C5-3959-A4E803CA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Ambientes de Desenvolvimento Integrado</a:t>
            </a:r>
            <a:br>
              <a:rPr lang="pt-BR" sz="3600" b="1" dirty="0"/>
            </a:br>
            <a:r>
              <a:rPr lang="pt-BR" sz="2400" dirty="0"/>
              <a:t>INSTALAÇÕES – INTELLIJ IDEA</a:t>
            </a:r>
          </a:p>
        </p:txBody>
      </p:sp>
    </p:spTree>
    <p:extLst>
      <p:ext uri="{BB962C8B-B14F-4D97-AF65-F5344CB8AC3E}">
        <p14:creationId xmlns:p14="http://schemas.microsoft.com/office/powerpoint/2010/main" val="318203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A391F-8FA5-B463-D594-A9EBB5A8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78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Desenvolvido pelo Facebook.</a:t>
            </a:r>
          </a:p>
          <a:p>
            <a:pPr marL="0" indent="0">
              <a:buNone/>
            </a:pPr>
            <a:r>
              <a:rPr lang="pt-BR" dirty="0"/>
              <a:t>Compatível com: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Windows;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MacOs</a:t>
            </a:r>
            <a:r>
              <a:rPr lang="pt-BR" dirty="0"/>
              <a:t>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Linux.</a:t>
            </a:r>
          </a:p>
          <a:p>
            <a:pPr marL="0" indent="0">
              <a:buNone/>
            </a:pPr>
            <a:r>
              <a:rPr lang="pt-BR" dirty="0"/>
              <a:t>Suporta o desenvolvimento de aplicativos em: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Java;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JavaScript</a:t>
            </a:r>
            <a:r>
              <a:rPr lang="pt-BR" dirty="0"/>
              <a:t>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Typescript</a:t>
            </a:r>
            <a:r>
              <a:rPr lang="pt-BR" dirty="0"/>
              <a:t>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C#;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Flow;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PHP.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577A20-16D9-03C5-3959-A4E803CA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Ambientes de Desenvolvimento Integrado</a:t>
            </a:r>
            <a:br>
              <a:rPr lang="pt-BR" sz="3600" b="1" dirty="0"/>
            </a:br>
            <a:r>
              <a:rPr lang="pt-BR" sz="2400" dirty="0"/>
              <a:t>INSTALAÇÕES – ATOM IDE</a:t>
            </a:r>
          </a:p>
        </p:txBody>
      </p:sp>
    </p:spTree>
    <p:extLst>
      <p:ext uri="{BB962C8B-B14F-4D97-AF65-F5344CB8AC3E}">
        <p14:creationId xmlns:p14="http://schemas.microsoft.com/office/powerpoint/2010/main" val="378416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A391F-8FA5-B463-D594-A9EBB5A8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3277"/>
            <a:ext cx="10058400" cy="30714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Para instalação no Linux, siga os passos: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Adicionar o repositório: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/>
              <a:t>$ </a:t>
            </a:r>
            <a:r>
              <a:rPr lang="pt-BR" b="1" dirty="0" err="1"/>
              <a:t>sudo</a:t>
            </a:r>
            <a:r>
              <a:rPr lang="pt-BR" b="1" dirty="0"/>
              <a:t> </a:t>
            </a:r>
            <a:r>
              <a:rPr lang="pt-BR" b="1" dirty="0" err="1"/>
              <a:t>add-apt</a:t>
            </a:r>
            <a:r>
              <a:rPr lang="pt-BR" b="1" dirty="0"/>
              <a:t> </a:t>
            </a:r>
            <a:r>
              <a:rPr lang="pt-BR" b="1" dirty="0" err="1"/>
              <a:t>repository</a:t>
            </a:r>
            <a:r>
              <a:rPr lang="pt-BR" b="1" dirty="0"/>
              <a:t> ppa:webupd8team/</a:t>
            </a:r>
            <a:r>
              <a:rPr lang="pt-BR" b="1" dirty="0" err="1"/>
              <a:t>atom</a:t>
            </a:r>
            <a:r>
              <a:rPr lang="pt-BR" b="1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Atualizar o repositório: </a:t>
            </a:r>
          </a:p>
          <a:p>
            <a:pPr marL="0" indent="0">
              <a:buNone/>
            </a:pPr>
            <a:r>
              <a:rPr lang="pt-BR" b="1" dirty="0"/>
              <a:t>	$ </a:t>
            </a:r>
            <a:r>
              <a:rPr lang="pt-BR" b="1" dirty="0" err="1"/>
              <a:t>sudo</a:t>
            </a:r>
            <a:r>
              <a:rPr lang="pt-BR" b="1" dirty="0"/>
              <a:t> </a:t>
            </a:r>
            <a:r>
              <a:rPr lang="pt-BR" b="1" dirty="0" err="1"/>
              <a:t>apt-get</a:t>
            </a:r>
            <a:r>
              <a:rPr lang="pt-BR" b="1" dirty="0"/>
              <a:t> update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Instalar o Atom: </a:t>
            </a:r>
          </a:p>
          <a:p>
            <a:pPr marL="0" indent="0">
              <a:buNone/>
            </a:pPr>
            <a:r>
              <a:rPr lang="pt-BR" b="1" dirty="0"/>
              <a:t>	$ </a:t>
            </a:r>
            <a:r>
              <a:rPr lang="pt-BR" b="1" dirty="0" err="1"/>
              <a:t>sudo</a:t>
            </a:r>
            <a:r>
              <a:rPr lang="pt-BR" b="1" dirty="0"/>
              <a:t> </a:t>
            </a:r>
            <a:r>
              <a:rPr lang="pt-BR" b="1" dirty="0" err="1"/>
              <a:t>apt-get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b="1" dirty="0" err="1"/>
              <a:t>atom</a:t>
            </a:r>
            <a:endParaRPr lang="pt-BR" b="1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577A20-16D9-03C5-3959-A4E803CA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Ambientes de Desenvolvimento Integrado</a:t>
            </a:r>
            <a:br>
              <a:rPr lang="pt-BR" sz="3600" b="1" dirty="0"/>
            </a:br>
            <a:r>
              <a:rPr lang="pt-BR" sz="2400" dirty="0"/>
              <a:t>INSTALAÇÕES – ATOM IDE</a:t>
            </a:r>
          </a:p>
        </p:txBody>
      </p:sp>
    </p:spTree>
    <p:extLst>
      <p:ext uri="{BB962C8B-B14F-4D97-AF65-F5344CB8AC3E}">
        <p14:creationId xmlns:p14="http://schemas.microsoft.com/office/powerpoint/2010/main" val="232412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87B89-E020-6AB1-991B-85E86DC6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da matéria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02D0C-A2F7-279F-3E1E-31C30305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01. Ambientes de desenvolvimento de aplicativos móveis</a:t>
            </a:r>
          </a:p>
          <a:p>
            <a:r>
              <a:rPr lang="pt-BR" sz="2800" dirty="0"/>
              <a:t>02. Fundamentos da tecnologia sem fio</a:t>
            </a:r>
          </a:p>
          <a:p>
            <a:r>
              <a:rPr lang="pt-BR" sz="2800" dirty="0"/>
              <a:t>03. Tipos de redes sem fio</a:t>
            </a:r>
          </a:p>
          <a:p>
            <a:r>
              <a:rPr lang="pt-BR" sz="2800" dirty="0"/>
              <a:t>04. Redes de sensores sem fio</a:t>
            </a:r>
          </a:p>
          <a:p>
            <a:r>
              <a:rPr lang="pt-BR" sz="2800" dirty="0"/>
              <a:t>05. </a:t>
            </a:r>
            <a:r>
              <a:rPr lang="pt-BR" sz="2800" dirty="0" err="1"/>
              <a:t>WebApps</a:t>
            </a:r>
            <a:endParaRPr lang="pt-BR" sz="2800" dirty="0"/>
          </a:p>
          <a:p>
            <a:r>
              <a:rPr lang="pt-BR" sz="2800" dirty="0"/>
              <a:t>06. Web apps com Apache </a:t>
            </a:r>
            <a:r>
              <a:rPr lang="pt-BR" sz="2800" dirty="0" err="1"/>
              <a:t>Cordova</a:t>
            </a:r>
            <a:endParaRPr lang="pt-BR" sz="2800" dirty="0"/>
          </a:p>
          <a:p>
            <a:r>
              <a:rPr lang="pt-BR" sz="2800" dirty="0"/>
              <a:t>07. JNI, framework e APIs</a:t>
            </a:r>
          </a:p>
          <a:p>
            <a:r>
              <a:rPr lang="pt-BR" sz="2800" dirty="0"/>
              <a:t>08. Sistemas operacionais de outros equipamentos</a:t>
            </a:r>
          </a:p>
        </p:txBody>
      </p:sp>
    </p:spTree>
    <p:extLst>
      <p:ext uri="{BB962C8B-B14F-4D97-AF65-F5344CB8AC3E}">
        <p14:creationId xmlns:p14="http://schemas.microsoft.com/office/powerpoint/2010/main" val="2506420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A391F-8FA5-B463-D594-A9EBB5A8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3277"/>
            <a:ext cx="10058400" cy="3968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É a IDE </a:t>
            </a:r>
            <a:r>
              <a:rPr lang="pt-BR" dirty="0" err="1"/>
              <a:t>oficiol</a:t>
            </a:r>
            <a:r>
              <a:rPr lang="pt-BR" dirty="0"/>
              <a:t> para IOS.</a:t>
            </a:r>
          </a:p>
          <a:p>
            <a:pPr marL="0" indent="0">
              <a:buNone/>
            </a:pPr>
            <a:r>
              <a:rPr lang="pt-BR" dirty="0"/>
              <a:t>Suporta o desenvolvimento 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Objective</a:t>
            </a:r>
            <a:r>
              <a:rPr lang="pt-BR" dirty="0"/>
              <a:t>-C;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Swift;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Apple-Script.</a:t>
            </a:r>
          </a:p>
          <a:p>
            <a:pPr marL="0" indent="0">
              <a:buNone/>
            </a:pPr>
            <a:r>
              <a:rPr lang="pt-BR" dirty="0"/>
              <a:t>Esta aplicação é específica para IOS e MacOS.</a:t>
            </a:r>
          </a:p>
          <a:p>
            <a:pPr marL="0" indent="0">
              <a:buNone/>
            </a:pPr>
            <a:r>
              <a:rPr lang="pt-BR" dirty="0"/>
              <a:t>Para instalar, basta seguir as instruções no link a seguir: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u="sng" dirty="0"/>
              <a:t>https://apps.apple.com/br/app/xcode/id497799835?mt=12</a:t>
            </a:r>
            <a:endParaRPr lang="pt-BR" b="1" u="sng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577A20-16D9-03C5-3959-A4E803CA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Ambientes de Desenvolvimento Integrado</a:t>
            </a:r>
            <a:br>
              <a:rPr lang="pt-BR" sz="3600" b="1" dirty="0"/>
            </a:br>
            <a:r>
              <a:rPr lang="pt-BR" sz="2400" dirty="0"/>
              <a:t>INSTALAÇÕES – XCODE</a:t>
            </a:r>
          </a:p>
        </p:txBody>
      </p:sp>
    </p:spTree>
    <p:extLst>
      <p:ext uri="{BB962C8B-B14F-4D97-AF65-F5344CB8AC3E}">
        <p14:creationId xmlns:p14="http://schemas.microsoft.com/office/powerpoint/2010/main" val="4157613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A391F-8FA5-B463-D594-A9EBB5A8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3621"/>
            <a:ext cx="10058400" cy="1450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que precisamos saber sobre linguagens nativas e hibridas?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As nativas são desenvolvidas para operar em um sistema operacional específico;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As hibridas são desenvolvidas para operar em mais de um sistema operacional.</a:t>
            </a:r>
            <a:endParaRPr lang="pt-BR" b="1" u="sng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F577A20-16D9-03C5-3959-A4E803CA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50658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Linguagens para o desenvolvimento de aplicativos móveis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1553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C6D8-7B14-B045-F5A5-ECD2269A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4051"/>
          </a:xfrm>
        </p:spPr>
        <p:txBody>
          <a:bodyPr>
            <a:normAutofit/>
          </a:bodyPr>
          <a:lstStyle/>
          <a:p>
            <a:r>
              <a:rPr lang="pt-BR" dirty="0"/>
              <a:t>Acessam os recursos do dispositivo: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i="1" dirty="0"/>
              <a:t> Global </a:t>
            </a:r>
            <a:r>
              <a:rPr lang="pt-BR" i="1" dirty="0" err="1"/>
              <a:t>Positioning</a:t>
            </a:r>
            <a:r>
              <a:rPr lang="pt-BR" i="1" dirty="0"/>
              <a:t> System</a:t>
            </a:r>
            <a:r>
              <a:rPr lang="pt-BR" dirty="0"/>
              <a:t>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Acelerômetro;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Giroscópio.</a:t>
            </a:r>
          </a:p>
          <a:p>
            <a:r>
              <a:rPr lang="pt-BR" dirty="0"/>
              <a:t>Alguns dos aplicativos com essas abordagens são: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Facebook;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Messenger;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WhatsApp;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Skype.</a:t>
            </a:r>
          </a:p>
          <a:p>
            <a:r>
              <a:rPr lang="pt-BR" dirty="0"/>
              <a:t>Se tratando de linguagens específicas: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Android: Java e </a:t>
            </a:r>
            <a:r>
              <a:rPr lang="pt-BR" dirty="0" err="1"/>
              <a:t>Kotlin</a:t>
            </a:r>
            <a:r>
              <a:rPr lang="pt-BR" dirty="0"/>
              <a:t>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IOS: </a:t>
            </a:r>
            <a:r>
              <a:rPr lang="pt-BR" dirty="0" err="1"/>
              <a:t>Objective</a:t>
            </a:r>
            <a:r>
              <a:rPr lang="pt-BR" dirty="0"/>
              <a:t>-C e Swift.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575463D-E8D0-0995-FAF5-2EDBA3C4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50658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Linguagens para o desenvolvimento de aplicativos móveis</a:t>
            </a:r>
            <a:br>
              <a:rPr lang="pt-BR" sz="3600" b="1" dirty="0"/>
            </a:br>
            <a:r>
              <a:rPr lang="pt-BR" sz="2400" dirty="0"/>
              <a:t>DESENVOLVIMENTO NATIVO</a:t>
            </a:r>
          </a:p>
        </p:txBody>
      </p:sp>
    </p:spTree>
    <p:extLst>
      <p:ext uri="{BB962C8B-B14F-4D97-AF65-F5344CB8AC3E}">
        <p14:creationId xmlns:p14="http://schemas.microsoft.com/office/powerpoint/2010/main" val="845634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C6D8-7B14-B045-F5A5-ECD2269A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48472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São aplicações que funcionam em mais de um sistema operacional.</a:t>
            </a:r>
          </a:p>
          <a:p>
            <a:r>
              <a:rPr lang="pt-BR" dirty="0"/>
              <a:t>Usam recursos conhecido como </a:t>
            </a:r>
            <a:r>
              <a:rPr lang="pt-BR" i="1" dirty="0" err="1"/>
              <a:t>webview</a:t>
            </a:r>
            <a:r>
              <a:rPr lang="pt-BR" dirty="0"/>
              <a:t>, executado quando o usuário inicializa uma aplicação hibrida.</a:t>
            </a:r>
          </a:p>
          <a:p>
            <a:r>
              <a:rPr lang="pt-BR" dirty="0"/>
              <a:t>Os aplicativos se baseiam em: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HTML;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CSS;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Vantagens do desenvolvimento hibrido: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Único código para ambos os sistemas;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Redução de desenvolvimento de manutenção;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Ganho de tempo e custo;</a:t>
            </a:r>
          </a:p>
          <a:p>
            <a:r>
              <a:rPr lang="pt-BR" dirty="0"/>
              <a:t>Desvantagens: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Perdem desempenho.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575463D-E8D0-0995-FAF5-2EDBA3C4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50658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Linguagens para o desenvolvimento de aplicativos móveis</a:t>
            </a:r>
            <a:br>
              <a:rPr lang="pt-BR" sz="3600" b="1" dirty="0"/>
            </a:br>
            <a:r>
              <a:rPr lang="pt-BR" sz="2400" dirty="0"/>
              <a:t>DESENVOLVIMENTO HIBRIDO</a:t>
            </a:r>
          </a:p>
        </p:txBody>
      </p:sp>
    </p:spTree>
    <p:extLst>
      <p:ext uri="{BB962C8B-B14F-4D97-AF65-F5344CB8AC3E}">
        <p14:creationId xmlns:p14="http://schemas.microsoft.com/office/powerpoint/2010/main" val="2359978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C6D8-7B14-B045-F5A5-ECD2269A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484727"/>
          </a:xfrm>
        </p:spPr>
        <p:txBody>
          <a:bodyPr>
            <a:normAutofit/>
          </a:bodyPr>
          <a:lstStyle/>
          <a:p>
            <a:r>
              <a:rPr lang="pt-BR" dirty="0"/>
              <a:t>Mantida pela Oracle, Java tem duas versões disponíveis: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Java </a:t>
            </a:r>
            <a:r>
              <a:rPr lang="pt-BR" dirty="0" err="1"/>
              <a:t>Runtime</a:t>
            </a:r>
            <a:r>
              <a:rPr lang="pt-BR" dirty="0"/>
              <a:t> </a:t>
            </a:r>
            <a:r>
              <a:rPr lang="pt-BR" dirty="0" err="1"/>
              <a:t>Environment</a:t>
            </a:r>
            <a:r>
              <a:rPr lang="pt-BR" dirty="0"/>
              <a:t> (JRE);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Java </a:t>
            </a:r>
            <a:r>
              <a:rPr lang="pt-BR" dirty="0" err="1"/>
              <a:t>Development</a:t>
            </a:r>
            <a:r>
              <a:rPr lang="pt-BR" dirty="0"/>
              <a:t> Kit (JDK).</a:t>
            </a:r>
          </a:p>
          <a:p>
            <a:r>
              <a:rPr lang="pt-BR" i="1" dirty="0"/>
              <a:t>Java </a:t>
            </a:r>
            <a:r>
              <a:rPr lang="pt-BR" i="1" dirty="0" err="1"/>
              <a:t>Runtime</a:t>
            </a:r>
            <a:r>
              <a:rPr lang="pt-BR" i="1" dirty="0"/>
              <a:t> </a:t>
            </a:r>
            <a:r>
              <a:rPr lang="pt-BR" i="1" dirty="0" err="1"/>
              <a:t>Environment</a:t>
            </a:r>
            <a:r>
              <a:rPr lang="pt-BR" i="1" dirty="0"/>
              <a:t> </a:t>
            </a:r>
            <a:r>
              <a:rPr lang="pt-BR" dirty="0"/>
              <a:t>é utilizado para aplicações. </a:t>
            </a:r>
          </a:p>
          <a:p>
            <a:r>
              <a:rPr lang="pt-BR" i="1" dirty="0"/>
              <a:t>Java </a:t>
            </a:r>
            <a:r>
              <a:rPr lang="pt-BR" i="1" dirty="0" err="1"/>
              <a:t>Development</a:t>
            </a:r>
            <a:r>
              <a:rPr lang="pt-BR" i="1" dirty="0"/>
              <a:t> Kit </a:t>
            </a:r>
            <a:r>
              <a:rPr lang="pt-BR" dirty="0"/>
              <a:t>é utilizado para o desenvolvimento.</a:t>
            </a:r>
          </a:p>
          <a:p>
            <a:r>
              <a:rPr lang="pt-BR" dirty="0"/>
              <a:t>Alguns pontos: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É uma linguagem orientada a objetos;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É uma linguagem </a:t>
            </a:r>
            <a:r>
              <a:rPr lang="pt-BR" dirty="0" err="1"/>
              <a:t>tipada</a:t>
            </a:r>
            <a:r>
              <a:rPr lang="pt-BR" dirty="0"/>
              <a:t>:</a:t>
            </a:r>
          </a:p>
          <a:p>
            <a:pPr marL="201168" lvl="1" indent="0">
              <a:buNone/>
            </a:pPr>
            <a:r>
              <a:rPr lang="pt-BR" dirty="0"/>
              <a:t>	É necessário declarar o tipo de uma variável.</a:t>
            </a:r>
          </a:p>
          <a:p>
            <a:r>
              <a:rPr lang="pt-BR" dirty="0"/>
              <a:t>Para instalar em um sistema Linux, basta usar o comando:</a:t>
            </a:r>
          </a:p>
          <a:p>
            <a:r>
              <a:rPr lang="pt-BR" b="1" dirty="0"/>
              <a:t>	$ </a:t>
            </a:r>
            <a:r>
              <a:rPr lang="pt-BR" b="1" dirty="0" err="1"/>
              <a:t>sudo</a:t>
            </a:r>
            <a:r>
              <a:rPr lang="pt-BR" b="1" dirty="0"/>
              <a:t> </a:t>
            </a:r>
            <a:r>
              <a:rPr lang="pt-BR" b="1" dirty="0" err="1"/>
              <a:t>apt-get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default-</a:t>
            </a:r>
            <a:r>
              <a:rPr lang="pt-BR" b="1" dirty="0" err="1"/>
              <a:t>jdk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575463D-E8D0-0995-FAF5-2EDBA3C4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50658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Linguagens para o desenvolvimento de aplicativos móveis</a:t>
            </a:r>
            <a:br>
              <a:rPr lang="pt-BR" sz="3600" b="1" dirty="0"/>
            </a:br>
            <a:r>
              <a:rPr lang="pt-BR" sz="2400" dirty="0"/>
              <a:t>PRINCIPAIS LINGUAGENS - JAVA</a:t>
            </a:r>
          </a:p>
        </p:txBody>
      </p:sp>
    </p:spTree>
    <p:extLst>
      <p:ext uri="{BB962C8B-B14F-4D97-AF65-F5344CB8AC3E}">
        <p14:creationId xmlns:p14="http://schemas.microsoft.com/office/powerpoint/2010/main" val="4115566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C6D8-7B14-B045-F5A5-ECD2269A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7367"/>
            <a:ext cx="10058400" cy="1583265"/>
          </a:xfrm>
        </p:spPr>
        <p:txBody>
          <a:bodyPr>
            <a:normAutofit/>
          </a:bodyPr>
          <a:lstStyle/>
          <a:p>
            <a:r>
              <a:rPr lang="pt-BR" dirty="0"/>
              <a:t>Linguagem utilizada para: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Manipular comportamentos de uma página;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Controlar </a:t>
            </a:r>
            <a:r>
              <a:rPr lang="pt-BR" i="1" dirty="0"/>
              <a:t>o Hypertext Markup </a:t>
            </a:r>
            <a:r>
              <a:rPr lang="pt-BR" i="1" dirty="0" err="1"/>
              <a:t>Language</a:t>
            </a:r>
            <a:r>
              <a:rPr lang="pt-BR" i="1" dirty="0"/>
              <a:t> </a:t>
            </a:r>
            <a:r>
              <a:rPr lang="pt-BR" dirty="0"/>
              <a:t>e o 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.</a:t>
            </a:r>
          </a:p>
          <a:p>
            <a:r>
              <a:rPr lang="pt-BR" dirty="0"/>
              <a:t>O Node.JS é um framework ambientado em </a:t>
            </a:r>
            <a:r>
              <a:rPr lang="pt-BR" dirty="0" err="1"/>
              <a:t>JavaScrips</a:t>
            </a:r>
            <a:r>
              <a:rPr lang="pt-BR" dirty="0"/>
              <a:t>, utilizado em servidores.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575463D-E8D0-0995-FAF5-2EDBA3C4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50658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Linguagens para o desenvolvimento de aplicativos móveis</a:t>
            </a:r>
            <a:br>
              <a:rPr lang="pt-BR" sz="3600" b="1" dirty="0"/>
            </a:br>
            <a:r>
              <a:rPr lang="pt-BR" sz="2400" dirty="0"/>
              <a:t>PRINCIPAIS LINGUAGENS - JAVASCRIPT</a:t>
            </a:r>
          </a:p>
        </p:txBody>
      </p:sp>
    </p:spTree>
    <p:extLst>
      <p:ext uri="{BB962C8B-B14F-4D97-AF65-F5344CB8AC3E}">
        <p14:creationId xmlns:p14="http://schemas.microsoft.com/office/powerpoint/2010/main" val="151050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C6D8-7B14-B045-F5A5-ECD2269A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7367"/>
            <a:ext cx="10058400" cy="3572933"/>
          </a:xfrm>
        </p:spPr>
        <p:txBody>
          <a:bodyPr>
            <a:normAutofit/>
          </a:bodyPr>
          <a:lstStyle/>
          <a:p>
            <a:r>
              <a:rPr lang="pt-BR" dirty="0"/>
              <a:t>É uma linguagem orientada a objetos, assim como Java, e É compatível com Java 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Para instalar no sistema operacional Linux, basta usar:</a:t>
            </a:r>
          </a:p>
          <a:p>
            <a:r>
              <a:rPr lang="pt-BR" b="1" dirty="0"/>
              <a:t>	$ </a:t>
            </a:r>
            <a:r>
              <a:rPr lang="pt-BR" b="1" dirty="0" err="1"/>
              <a:t>sudo</a:t>
            </a:r>
            <a:r>
              <a:rPr lang="pt-BR" b="1" dirty="0"/>
              <a:t> snap </a:t>
            </a:r>
            <a:r>
              <a:rPr lang="pt-BR" b="1" dirty="0" err="1"/>
              <a:t>install</a:t>
            </a:r>
            <a:r>
              <a:rPr lang="pt-BR" b="1" dirty="0"/>
              <a:t> — </a:t>
            </a:r>
            <a:r>
              <a:rPr lang="pt-BR" b="1" dirty="0" err="1"/>
              <a:t>classic</a:t>
            </a:r>
            <a:r>
              <a:rPr lang="pt-BR" b="1" dirty="0"/>
              <a:t> </a:t>
            </a:r>
            <a:r>
              <a:rPr lang="pt-BR" b="1" dirty="0" err="1"/>
              <a:t>kotlin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575463D-E8D0-0995-FAF5-2EDBA3C4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50658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Linguagens para o desenvolvimento de aplicativos móveis</a:t>
            </a:r>
            <a:br>
              <a:rPr lang="pt-BR" sz="3600" b="1" dirty="0"/>
            </a:br>
            <a:r>
              <a:rPr lang="pt-BR" sz="2400" dirty="0"/>
              <a:t>PRINCIPAIS LINGUAGENS - KOTLIN</a:t>
            </a:r>
          </a:p>
        </p:txBody>
      </p:sp>
    </p:spTree>
    <p:extLst>
      <p:ext uri="{BB962C8B-B14F-4D97-AF65-F5344CB8AC3E}">
        <p14:creationId xmlns:p14="http://schemas.microsoft.com/office/powerpoint/2010/main" val="3415389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C6D8-7B14-B045-F5A5-ECD2269A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37367"/>
            <a:ext cx="10058400" cy="3649133"/>
          </a:xfrm>
        </p:spPr>
        <p:txBody>
          <a:bodyPr>
            <a:normAutofit/>
          </a:bodyPr>
          <a:lstStyle/>
          <a:p>
            <a:r>
              <a:rPr lang="pt-BR" dirty="0"/>
              <a:t>É uma linguagem que adiciona tipagem e outros recursos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Sua tipagem permite a declaração de variável e seu tipo: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Numérico;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Textual;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Data.</a:t>
            </a:r>
          </a:p>
          <a:p>
            <a:r>
              <a:rPr lang="pt-BR" dirty="0"/>
              <a:t>Para instalar no sistema operacional Linux, basta usar:</a:t>
            </a:r>
          </a:p>
          <a:p>
            <a:r>
              <a:rPr lang="pt-BR" b="1" dirty="0"/>
              <a:t>	$ </a:t>
            </a:r>
            <a:r>
              <a:rPr lang="pt-BR" b="1" dirty="0" err="1"/>
              <a:t>sudo</a:t>
            </a:r>
            <a:r>
              <a:rPr lang="pt-BR" b="1" dirty="0"/>
              <a:t> </a:t>
            </a: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-g </a:t>
            </a:r>
            <a:r>
              <a:rPr lang="pt-BR" b="1" dirty="0" err="1"/>
              <a:t>typescript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575463D-E8D0-0995-FAF5-2EDBA3C4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50658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Linguagens para o desenvolvimento de aplicativos móveis</a:t>
            </a:r>
            <a:br>
              <a:rPr lang="pt-BR" sz="3600" b="1" dirty="0"/>
            </a:br>
            <a:r>
              <a:rPr lang="pt-BR" sz="2400" dirty="0"/>
              <a:t>PRINCIPAIS LINGUAGENS - TYPESCRIPT</a:t>
            </a:r>
          </a:p>
        </p:txBody>
      </p:sp>
    </p:spTree>
    <p:extLst>
      <p:ext uri="{BB962C8B-B14F-4D97-AF65-F5344CB8AC3E}">
        <p14:creationId xmlns:p14="http://schemas.microsoft.com/office/powerpoint/2010/main" val="397566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C6D8-7B14-B045-F5A5-ECD2269A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33183"/>
            <a:ext cx="10058400" cy="79163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É uma </a:t>
            </a:r>
            <a:r>
              <a:rPr lang="pt-BR" i="1" dirty="0" err="1"/>
              <a:t>superset</a:t>
            </a:r>
            <a:r>
              <a:rPr lang="pt-BR" dirty="0"/>
              <a:t> da linguagem C (inclui os recursos da linguagem C).</a:t>
            </a:r>
          </a:p>
          <a:p>
            <a:r>
              <a:rPr lang="pt-BR" dirty="0"/>
              <a:t>É uma linguagem orientada a objetos, possibilitando a criação de classes e métodos.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575463D-E8D0-0995-FAF5-2EDBA3C4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50658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Linguagens para o desenvolvimento de aplicativos móveis</a:t>
            </a:r>
            <a:br>
              <a:rPr lang="pt-BR" sz="3600" b="1" dirty="0"/>
            </a:br>
            <a:r>
              <a:rPr lang="pt-BR" sz="2400" dirty="0"/>
              <a:t>PRINCIPAIS LINGUAGENS – OBJETIVE-C</a:t>
            </a:r>
          </a:p>
        </p:txBody>
      </p:sp>
    </p:spTree>
    <p:extLst>
      <p:ext uri="{BB962C8B-B14F-4D97-AF65-F5344CB8AC3E}">
        <p14:creationId xmlns:p14="http://schemas.microsoft.com/office/powerpoint/2010/main" val="3291414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6C6D8-7B14-B045-F5A5-ECD2269A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532185"/>
            <a:ext cx="10656277" cy="3634153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 err="1"/>
              <a:t>Objective</a:t>
            </a:r>
            <a:r>
              <a:rPr lang="pt-BR" dirty="0"/>
              <a:t>-C era a principal linguagem de programação para desenvolvimento de aplicativos Apple.</a:t>
            </a:r>
          </a:p>
          <a:p>
            <a:r>
              <a:rPr lang="pt-BR" dirty="0"/>
              <a:t>A Apple optou por criar o Swift como uma alternativa moderna ao </a:t>
            </a:r>
            <a:r>
              <a:rPr lang="pt-BR" dirty="0" err="1"/>
              <a:t>Objective</a:t>
            </a:r>
            <a:r>
              <a:rPr lang="pt-BR" dirty="0"/>
              <a:t>-C. </a:t>
            </a:r>
          </a:p>
          <a:p>
            <a:r>
              <a:rPr lang="pt-BR" dirty="0"/>
              <a:t>O objetivo era oferecer: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Uma sintaxe mais limpa;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Segurança de tipo melhorada;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Maior performance e outras melhorias de linguagem.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575463D-E8D0-0995-FAF5-2EDBA3C4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50658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Linguagens para o desenvolvimento de aplicativos móveis</a:t>
            </a:r>
            <a:br>
              <a:rPr lang="pt-BR" sz="3600" b="1" dirty="0"/>
            </a:br>
            <a:r>
              <a:rPr lang="pt-BR" sz="2400" dirty="0"/>
              <a:t>PRINCIPAIS LINGUAGENS – SWIFT</a:t>
            </a:r>
          </a:p>
        </p:txBody>
      </p:sp>
    </p:spTree>
    <p:extLst>
      <p:ext uri="{BB962C8B-B14F-4D97-AF65-F5344CB8AC3E}">
        <p14:creationId xmlns:p14="http://schemas.microsoft.com/office/powerpoint/2010/main" val="417573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87B89-E020-6AB1-991B-85E86DC6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da matéria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02D0C-A2F7-279F-3E1E-31C30305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09. Introdução à Internet das Coisas na plataforma Arduino</a:t>
            </a:r>
          </a:p>
          <a:p>
            <a:r>
              <a:rPr lang="pt-BR" sz="2800" dirty="0"/>
              <a:t>10. Componentes dos aplicativos Android</a:t>
            </a:r>
          </a:p>
          <a:p>
            <a:r>
              <a:rPr lang="pt-BR" sz="2800" dirty="0"/>
              <a:t>11. Design de interação para aplicações móveis</a:t>
            </a:r>
          </a:p>
          <a:p>
            <a:r>
              <a:rPr lang="pt-BR" sz="2800" dirty="0"/>
              <a:t>12. Plataformas de desenvolvimento: IDE e emulador Android</a:t>
            </a:r>
          </a:p>
          <a:p>
            <a:r>
              <a:rPr lang="pt-BR" sz="2800" dirty="0"/>
              <a:t>13. Linguagem Java: conceitos essenciais de desenvolvimento para dispositivos móveis</a:t>
            </a:r>
          </a:p>
          <a:p>
            <a:r>
              <a:rPr lang="pt-BR" sz="2800" dirty="0"/>
              <a:t>14. Persistência com </a:t>
            </a:r>
            <a:r>
              <a:rPr lang="pt-BR" sz="2800" dirty="0" err="1"/>
              <a:t>SQLite</a:t>
            </a:r>
            <a:endParaRPr lang="pt-BR" sz="2800" dirty="0"/>
          </a:p>
          <a:p>
            <a:r>
              <a:rPr lang="pt-BR" sz="2800" dirty="0"/>
              <a:t>15. Recursos e a classe R.java</a:t>
            </a:r>
          </a:p>
        </p:txBody>
      </p:sp>
    </p:spTree>
    <p:extLst>
      <p:ext uri="{BB962C8B-B14F-4D97-AF65-F5344CB8AC3E}">
        <p14:creationId xmlns:p14="http://schemas.microsoft.com/office/powerpoint/2010/main" val="1590402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AB8E9-C535-7EF7-125E-F20D2AA8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Observe a correlação entre as principais linguagens de programação e as </a:t>
            </a:r>
            <a:r>
              <a:rPr lang="pt-BR" dirty="0" err="1"/>
              <a:t>IDEs</a:t>
            </a:r>
            <a:r>
              <a:rPr lang="pt-BR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A43CFEA-20A1-57B9-AC70-312DA5E6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Linguagens e ambiente de desenvolvimento</a:t>
            </a:r>
            <a:br>
              <a:rPr lang="pt-BR" sz="3600" b="1" dirty="0"/>
            </a:br>
            <a:r>
              <a:rPr lang="pt-BR" sz="2400" dirty="0"/>
              <a:t>PRINCIPAIS LINGUAGENS – SWIFT</a:t>
            </a:r>
          </a:p>
        </p:txBody>
      </p:sp>
      <p:grpSp>
        <p:nvGrpSpPr>
          <p:cNvPr id="5" name="Group 9735">
            <a:extLst>
              <a:ext uri="{FF2B5EF4-FFF2-40B4-BE49-F238E27FC236}">
                <a16:creationId xmlns:a16="http://schemas.microsoft.com/office/drawing/2014/main" id="{F35A4800-611B-08B9-7558-26EE57D13A7F}"/>
              </a:ext>
            </a:extLst>
          </p:cNvPr>
          <p:cNvGrpSpPr/>
          <p:nvPr/>
        </p:nvGrpSpPr>
        <p:grpSpPr>
          <a:xfrm>
            <a:off x="3329354" y="2453768"/>
            <a:ext cx="6846277" cy="3773530"/>
            <a:chOff x="0" y="0"/>
            <a:chExt cx="4764953" cy="2404301"/>
          </a:xfrm>
        </p:grpSpPr>
        <p:sp>
          <p:nvSpPr>
            <p:cNvPr id="6" name="Shape 693">
              <a:extLst>
                <a:ext uri="{FF2B5EF4-FFF2-40B4-BE49-F238E27FC236}">
                  <a16:creationId xmlns:a16="http://schemas.microsoft.com/office/drawing/2014/main" id="{8D3A7359-E232-4F85-9BCF-02F97D363659}"/>
                </a:ext>
              </a:extLst>
            </p:cNvPr>
            <p:cNvSpPr/>
            <p:nvPr/>
          </p:nvSpPr>
          <p:spPr>
            <a:xfrm>
              <a:off x="0" y="0"/>
              <a:ext cx="3893998" cy="2404301"/>
            </a:xfrm>
            <a:custGeom>
              <a:avLst/>
              <a:gdLst/>
              <a:ahLst/>
              <a:cxnLst/>
              <a:rect l="0" t="0" r="0" b="0"/>
              <a:pathLst>
                <a:path w="3893998" h="2404301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296300"/>
                  </a:lnTo>
                  <a:cubicBezTo>
                    <a:pt x="0" y="2296300"/>
                    <a:pt x="0" y="2404301"/>
                    <a:pt x="108001" y="2404301"/>
                  </a:cubicBezTo>
                  <a:lnTo>
                    <a:pt x="3785997" y="2404301"/>
                  </a:lnTo>
                  <a:cubicBezTo>
                    <a:pt x="3785997" y="2404301"/>
                    <a:pt x="3893998" y="2404301"/>
                    <a:pt x="3893998" y="2296300"/>
                  </a:cubicBezTo>
                  <a:lnTo>
                    <a:pt x="3893998" y="108001"/>
                  </a:lnTo>
                  <a:cubicBezTo>
                    <a:pt x="3893998" y="108001"/>
                    <a:pt x="3893998" y="0"/>
                    <a:pt x="3785997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" name="Shape 694">
              <a:extLst>
                <a:ext uri="{FF2B5EF4-FFF2-40B4-BE49-F238E27FC236}">
                  <a16:creationId xmlns:a16="http://schemas.microsoft.com/office/drawing/2014/main" id="{5B8540D8-82D6-31D5-9D27-5E9ACF5272F3}"/>
                </a:ext>
              </a:extLst>
            </p:cNvPr>
            <p:cNvSpPr/>
            <p:nvPr/>
          </p:nvSpPr>
          <p:spPr>
            <a:xfrm>
              <a:off x="133349" y="452754"/>
              <a:ext cx="3606800" cy="472669"/>
            </a:xfrm>
            <a:custGeom>
              <a:avLst/>
              <a:gdLst/>
              <a:ahLst/>
              <a:cxnLst/>
              <a:rect l="0" t="0" r="0" b="0"/>
              <a:pathLst>
                <a:path w="3606800" h="472669">
                  <a:moveTo>
                    <a:pt x="0" y="0"/>
                  </a:moveTo>
                  <a:lnTo>
                    <a:pt x="660400" y="0"/>
                  </a:lnTo>
                  <a:lnTo>
                    <a:pt x="1193800" y="0"/>
                  </a:lnTo>
                  <a:lnTo>
                    <a:pt x="1930400" y="0"/>
                  </a:lnTo>
                  <a:lnTo>
                    <a:pt x="2451100" y="0"/>
                  </a:lnTo>
                  <a:lnTo>
                    <a:pt x="3086100" y="0"/>
                  </a:lnTo>
                  <a:lnTo>
                    <a:pt x="3606800" y="0"/>
                  </a:lnTo>
                  <a:lnTo>
                    <a:pt x="3606800" y="472669"/>
                  </a:lnTo>
                  <a:lnTo>
                    <a:pt x="3086100" y="472669"/>
                  </a:lnTo>
                  <a:lnTo>
                    <a:pt x="2451100" y="472669"/>
                  </a:lnTo>
                  <a:lnTo>
                    <a:pt x="1930400" y="472669"/>
                  </a:lnTo>
                  <a:lnTo>
                    <a:pt x="1193800" y="472669"/>
                  </a:lnTo>
                  <a:lnTo>
                    <a:pt x="660400" y="472669"/>
                  </a:lnTo>
                  <a:lnTo>
                    <a:pt x="0" y="47266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FBFB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8" name="Shape 695">
              <a:extLst>
                <a:ext uri="{FF2B5EF4-FFF2-40B4-BE49-F238E27FC236}">
                  <a16:creationId xmlns:a16="http://schemas.microsoft.com/office/drawing/2014/main" id="{91B44063-C38F-8492-EA82-58AC0F9AF2B0}"/>
                </a:ext>
              </a:extLst>
            </p:cNvPr>
            <p:cNvSpPr/>
            <p:nvPr/>
          </p:nvSpPr>
          <p:spPr>
            <a:xfrm>
              <a:off x="133349" y="925423"/>
              <a:ext cx="3606800" cy="1349781"/>
            </a:xfrm>
            <a:custGeom>
              <a:avLst/>
              <a:gdLst/>
              <a:ahLst/>
              <a:cxnLst/>
              <a:rect l="0" t="0" r="0" b="0"/>
              <a:pathLst>
                <a:path w="3606800" h="1349781">
                  <a:moveTo>
                    <a:pt x="0" y="0"/>
                  </a:moveTo>
                  <a:lnTo>
                    <a:pt x="660400" y="0"/>
                  </a:lnTo>
                  <a:lnTo>
                    <a:pt x="1193800" y="0"/>
                  </a:lnTo>
                  <a:lnTo>
                    <a:pt x="1930400" y="0"/>
                  </a:lnTo>
                  <a:lnTo>
                    <a:pt x="2451100" y="0"/>
                  </a:lnTo>
                  <a:lnTo>
                    <a:pt x="3086100" y="0"/>
                  </a:lnTo>
                  <a:lnTo>
                    <a:pt x="3606800" y="0"/>
                  </a:lnTo>
                  <a:lnTo>
                    <a:pt x="3606800" y="224955"/>
                  </a:lnTo>
                  <a:lnTo>
                    <a:pt x="3606800" y="224968"/>
                  </a:lnTo>
                  <a:lnTo>
                    <a:pt x="3606800" y="449923"/>
                  </a:lnTo>
                  <a:lnTo>
                    <a:pt x="3606800" y="674878"/>
                  </a:lnTo>
                  <a:lnTo>
                    <a:pt x="3606800" y="674891"/>
                  </a:lnTo>
                  <a:lnTo>
                    <a:pt x="3606800" y="899846"/>
                  </a:lnTo>
                  <a:lnTo>
                    <a:pt x="3606800" y="1124814"/>
                  </a:lnTo>
                  <a:lnTo>
                    <a:pt x="3606800" y="1349781"/>
                  </a:lnTo>
                  <a:lnTo>
                    <a:pt x="3086100" y="1349781"/>
                  </a:lnTo>
                  <a:lnTo>
                    <a:pt x="2451100" y="1349781"/>
                  </a:lnTo>
                  <a:lnTo>
                    <a:pt x="1930400" y="1349781"/>
                  </a:lnTo>
                  <a:lnTo>
                    <a:pt x="1193800" y="1349781"/>
                  </a:lnTo>
                  <a:lnTo>
                    <a:pt x="660400" y="1349781"/>
                  </a:lnTo>
                  <a:lnTo>
                    <a:pt x="0" y="1349781"/>
                  </a:lnTo>
                  <a:lnTo>
                    <a:pt x="0" y="1124814"/>
                  </a:lnTo>
                  <a:lnTo>
                    <a:pt x="0" y="899846"/>
                  </a:lnTo>
                  <a:lnTo>
                    <a:pt x="0" y="674891"/>
                  </a:lnTo>
                  <a:lnTo>
                    <a:pt x="0" y="674878"/>
                  </a:lnTo>
                  <a:lnTo>
                    <a:pt x="0" y="449923"/>
                  </a:lnTo>
                  <a:lnTo>
                    <a:pt x="0" y="224968"/>
                  </a:lnTo>
                  <a:lnTo>
                    <a:pt x="0" y="22495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Shape 696">
              <a:extLst>
                <a:ext uri="{FF2B5EF4-FFF2-40B4-BE49-F238E27FC236}">
                  <a16:creationId xmlns:a16="http://schemas.microsoft.com/office/drawing/2014/main" id="{DD88CE28-B4FF-490A-2F37-CCB95A2402CE}"/>
                </a:ext>
              </a:extLst>
            </p:cNvPr>
            <p:cNvSpPr/>
            <p:nvPr/>
          </p:nvSpPr>
          <p:spPr>
            <a:xfrm>
              <a:off x="133347" y="452757"/>
              <a:ext cx="660400" cy="0"/>
            </a:xfrm>
            <a:custGeom>
              <a:avLst/>
              <a:gdLst/>
              <a:ahLst/>
              <a:cxnLst/>
              <a:rect l="0" t="0" r="0" b="0"/>
              <a:pathLst>
                <a:path w="660400">
                  <a:moveTo>
                    <a:pt x="0" y="0"/>
                  </a:moveTo>
                  <a:lnTo>
                    <a:pt x="6604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Shape 697">
              <a:extLst>
                <a:ext uri="{FF2B5EF4-FFF2-40B4-BE49-F238E27FC236}">
                  <a16:creationId xmlns:a16="http://schemas.microsoft.com/office/drawing/2014/main" id="{C0B72D68-2428-36CF-6B92-66123D80B5C3}"/>
                </a:ext>
              </a:extLst>
            </p:cNvPr>
            <p:cNvSpPr/>
            <p:nvPr/>
          </p:nvSpPr>
          <p:spPr>
            <a:xfrm>
              <a:off x="793747" y="452757"/>
              <a:ext cx="533400" cy="0"/>
            </a:xfrm>
            <a:custGeom>
              <a:avLst/>
              <a:gdLst/>
              <a:ahLst/>
              <a:cxnLst/>
              <a:rect l="0" t="0" r="0" b="0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Shape 698">
              <a:extLst>
                <a:ext uri="{FF2B5EF4-FFF2-40B4-BE49-F238E27FC236}">
                  <a16:creationId xmlns:a16="http://schemas.microsoft.com/office/drawing/2014/main" id="{BE442D40-6F8B-CD17-9EA3-8D415F08C5E0}"/>
                </a:ext>
              </a:extLst>
            </p:cNvPr>
            <p:cNvSpPr/>
            <p:nvPr/>
          </p:nvSpPr>
          <p:spPr>
            <a:xfrm>
              <a:off x="793747" y="455925"/>
              <a:ext cx="0" cy="466319"/>
            </a:xfrm>
            <a:custGeom>
              <a:avLst/>
              <a:gdLst/>
              <a:ahLst/>
              <a:cxnLst/>
              <a:rect l="0" t="0" r="0" b="0"/>
              <a:pathLst>
                <a:path h="466319">
                  <a:moveTo>
                    <a:pt x="0" y="46631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2" name="Shape 699">
              <a:extLst>
                <a:ext uri="{FF2B5EF4-FFF2-40B4-BE49-F238E27FC236}">
                  <a16:creationId xmlns:a16="http://schemas.microsoft.com/office/drawing/2014/main" id="{5465B876-9FB2-C8C9-76A3-E2144D9515A8}"/>
                </a:ext>
              </a:extLst>
            </p:cNvPr>
            <p:cNvSpPr/>
            <p:nvPr/>
          </p:nvSpPr>
          <p:spPr>
            <a:xfrm>
              <a:off x="1327147" y="452757"/>
              <a:ext cx="736600" cy="0"/>
            </a:xfrm>
            <a:custGeom>
              <a:avLst/>
              <a:gdLst/>
              <a:ahLst/>
              <a:cxnLst/>
              <a:rect l="0" t="0" r="0" b="0"/>
              <a:pathLst>
                <a:path w="736600">
                  <a:moveTo>
                    <a:pt x="0" y="0"/>
                  </a:moveTo>
                  <a:lnTo>
                    <a:pt x="7366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Shape 700">
              <a:extLst>
                <a:ext uri="{FF2B5EF4-FFF2-40B4-BE49-F238E27FC236}">
                  <a16:creationId xmlns:a16="http://schemas.microsoft.com/office/drawing/2014/main" id="{7CFCC029-45F0-7707-41A8-2DF919F3FFA9}"/>
                </a:ext>
              </a:extLst>
            </p:cNvPr>
            <p:cNvSpPr/>
            <p:nvPr/>
          </p:nvSpPr>
          <p:spPr>
            <a:xfrm>
              <a:off x="1327147" y="455925"/>
              <a:ext cx="0" cy="466319"/>
            </a:xfrm>
            <a:custGeom>
              <a:avLst/>
              <a:gdLst/>
              <a:ahLst/>
              <a:cxnLst/>
              <a:rect l="0" t="0" r="0" b="0"/>
              <a:pathLst>
                <a:path h="466319">
                  <a:moveTo>
                    <a:pt x="0" y="46631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4" name="Shape 701">
              <a:extLst>
                <a:ext uri="{FF2B5EF4-FFF2-40B4-BE49-F238E27FC236}">
                  <a16:creationId xmlns:a16="http://schemas.microsoft.com/office/drawing/2014/main" id="{7BB7CF86-77FA-DEF9-7612-019DB892FAD0}"/>
                </a:ext>
              </a:extLst>
            </p:cNvPr>
            <p:cNvSpPr/>
            <p:nvPr/>
          </p:nvSpPr>
          <p:spPr>
            <a:xfrm>
              <a:off x="2063747" y="452757"/>
              <a:ext cx="520700" cy="0"/>
            </a:xfrm>
            <a:custGeom>
              <a:avLst/>
              <a:gdLst/>
              <a:ahLst/>
              <a:cxnLst/>
              <a:rect l="0" t="0" r="0" b="0"/>
              <a:pathLst>
                <a:path w="520700">
                  <a:moveTo>
                    <a:pt x="0" y="0"/>
                  </a:moveTo>
                  <a:lnTo>
                    <a:pt x="520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Shape 702">
              <a:extLst>
                <a:ext uri="{FF2B5EF4-FFF2-40B4-BE49-F238E27FC236}">
                  <a16:creationId xmlns:a16="http://schemas.microsoft.com/office/drawing/2014/main" id="{1F8CE8B6-171C-16B8-10E3-783732E235F4}"/>
                </a:ext>
              </a:extLst>
            </p:cNvPr>
            <p:cNvSpPr/>
            <p:nvPr/>
          </p:nvSpPr>
          <p:spPr>
            <a:xfrm>
              <a:off x="2063747" y="455925"/>
              <a:ext cx="0" cy="466319"/>
            </a:xfrm>
            <a:custGeom>
              <a:avLst/>
              <a:gdLst/>
              <a:ahLst/>
              <a:cxnLst/>
              <a:rect l="0" t="0" r="0" b="0"/>
              <a:pathLst>
                <a:path h="466319">
                  <a:moveTo>
                    <a:pt x="0" y="46631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Shape 703">
              <a:extLst>
                <a:ext uri="{FF2B5EF4-FFF2-40B4-BE49-F238E27FC236}">
                  <a16:creationId xmlns:a16="http://schemas.microsoft.com/office/drawing/2014/main" id="{6A824BB7-635F-5E32-8D9C-858A2D7A3778}"/>
                </a:ext>
              </a:extLst>
            </p:cNvPr>
            <p:cNvSpPr/>
            <p:nvPr/>
          </p:nvSpPr>
          <p:spPr>
            <a:xfrm>
              <a:off x="2584448" y="452757"/>
              <a:ext cx="635000" cy="0"/>
            </a:xfrm>
            <a:custGeom>
              <a:avLst/>
              <a:gdLst/>
              <a:ahLst/>
              <a:cxnLst/>
              <a:rect l="0" t="0" r="0" b="0"/>
              <a:pathLst>
                <a:path w="635000">
                  <a:moveTo>
                    <a:pt x="0" y="0"/>
                  </a:moveTo>
                  <a:lnTo>
                    <a:pt x="6350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704">
              <a:extLst>
                <a:ext uri="{FF2B5EF4-FFF2-40B4-BE49-F238E27FC236}">
                  <a16:creationId xmlns:a16="http://schemas.microsoft.com/office/drawing/2014/main" id="{DBA360FB-16CC-5F62-8715-4CCF09367527}"/>
                </a:ext>
              </a:extLst>
            </p:cNvPr>
            <p:cNvSpPr/>
            <p:nvPr/>
          </p:nvSpPr>
          <p:spPr>
            <a:xfrm>
              <a:off x="2584448" y="455925"/>
              <a:ext cx="0" cy="466319"/>
            </a:xfrm>
            <a:custGeom>
              <a:avLst/>
              <a:gdLst/>
              <a:ahLst/>
              <a:cxnLst/>
              <a:rect l="0" t="0" r="0" b="0"/>
              <a:pathLst>
                <a:path h="466319">
                  <a:moveTo>
                    <a:pt x="0" y="46631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705">
              <a:extLst>
                <a:ext uri="{FF2B5EF4-FFF2-40B4-BE49-F238E27FC236}">
                  <a16:creationId xmlns:a16="http://schemas.microsoft.com/office/drawing/2014/main" id="{4FDEFDBD-61EF-E502-CA98-651026F0E5BF}"/>
                </a:ext>
              </a:extLst>
            </p:cNvPr>
            <p:cNvSpPr/>
            <p:nvPr/>
          </p:nvSpPr>
          <p:spPr>
            <a:xfrm>
              <a:off x="3219448" y="452757"/>
              <a:ext cx="520700" cy="0"/>
            </a:xfrm>
            <a:custGeom>
              <a:avLst/>
              <a:gdLst/>
              <a:ahLst/>
              <a:cxnLst/>
              <a:rect l="0" t="0" r="0" b="0"/>
              <a:pathLst>
                <a:path w="520700">
                  <a:moveTo>
                    <a:pt x="0" y="0"/>
                  </a:moveTo>
                  <a:lnTo>
                    <a:pt x="520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706">
              <a:extLst>
                <a:ext uri="{FF2B5EF4-FFF2-40B4-BE49-F238E27FC236}">
                  <a16:creationId xmlns:a16="http://schemas.microsoft.com/office/drawing/2014/main" id="{8340DAA6-166A-0E5F-124A-A48CE1594F87}"/>
                </a:ext>
              </a:extLst>
            </p:cNvPr>
            <p:cNvSpPr/>
            <p:nvPr/>
          </p:nvSpPr>
          <p:spPr>
            <a:xfrm>
              <a:off x="3219448" y="455925"/>
              <a:ext cx="0" cy="466319"/>
            </a:xfrm>
            <a:custGeom>
              <a:avLst/>
              <a:gdLst/>
              <a:ahLst/>
              <a:cxnLst/>
              <a:rect l="0" t="0" r="0" b="0"/>
              <a:pathLst>
                <a:path h="466319">
                  <a:moveTo>
                    <a:pt x="0" y="466319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Shape 707">
              <a:extLst>
                <a:ext uri="{FF2B5EF4-FFF2-40B4-BE49-F238E27FC236}">
                  <a16:creationId xmlns:a16="http://schemas.microsoft.com/office/drawing/2014/main" id="{6D1AA00A-EC96-7298-8AD8-CB791376AF7A}"/>
                </a:ext>
              </a:extLst>
            </p:cNvPr>
            <p:cNvSpPr/>
            <p:nvPr/>
          </p:nvSpPr>
          <p:spPr>
            <a:xfrm>
              <a:off x="133347" y="925419"/>
              <a:ext cx="660400" cy="0"/>
            </a:xfrm>
            <a:custGeom>
              <a:avLst/>
              <a:gdLst/>
              <a:ahLst/>
              <a:cxnLst/>
              <a:rect l="0" t="0" r="0" b="0"/>
              <a:pathLst>
                <a:path w="660400">
                  <a:moveTo>
                    <a:pt x="0" y="0"/>
                  </a:moveTo>
                  <a:lnTo>
                    <a:pt x="6604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Shape 708">
              <a:extLst>
                <a:ext uri="{FF2B5EF4-FFF2-40B4-BE49-F238E27FC236}">
                  <a16:creationId xmlns:a16="http://schemas.microsoft.com/office/drawing/2014/main" id="{257F656E-AEE9-6EA6-7A2A-88281A8B0FC6}"/>
                </a:ext>
              </a:extLst>
            </p:cNvPr>
            <p:cNvSpPr/>
            <p:nvPr/>
          </p:nvSpPr>
          <p:spPr>
            <a:xfrm>
              <a:off x="793747" y="925419"/>
              <a:ext cx="533400" cy="0"/>
            </a:xfrm>
            <a:custGeom>
              <a:avLst/>
              <a:gdLst/>
              <a:ahLst/>
              <a:cxnLst/>
              <a:rect l="0" t="0" r="0" b="0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Shape 709">
              <a:extLst>
                <a:ext uri="{FF2B5EF4-FFF2-40B4-BE49-F238E27FC236}">
                  <a16:creationId xmlns:a16="http://schemas.microsoft.com/office/drawing/2014/main" id="{B81A7B85-32D4-CAA8-3073-C69AFA814D1C}"/>
                </a:ext>
              </a:extLst>
            </p:cNvPr>
            <p:cNvSpPr/>
            <p:nvPr/>
          </p:nvSpPr>
          <p:spPr>
            <a:xfrm>
              <a:off x="793747" y="928589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Shape 710">
              <a:extLst>
                <a:ext uri="{FF2B5EF4-FFF2-40B4-BE49-F238E27FC236}">
                  <a16:creationId xmlns:a16="http://schemas.microsoft.com/office/drawing/2014/main" id="{5E211DB3-A58E-9C9C-53ED-2221EFEFBBB9}"/>
                </a:ext>
              </a:extLst>
            </p:cNvPr>
            <p:cNvSpPr/>
            <p:nvPr/>
          </p:nvSpPr>
          <p:spPr>
            <a:xfrm>
              <a:off x="1327147" y="925419"/>
              <a:ext cx="736600" cy="0"/>
            </a:xfrm>
            <a:custGeom>
              <a:avLst/>
              <a:gdLst/>
              <a:ahLst/>
              <a:cxnLst/>
              <a:rect l="0" t="0" r="0" b="0"/>
              <a:pathLst>
                <a:path w="736600">
                  <a:moveTo>
                    <a:pt x="0" y="0"/>
                  </a:moveTo>
                  <a:lnTo>
                    <a:pt x="7366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Shape 711">
              <a:extLst>
                <a:ext uri="{FF2B5EF4-FFF2-40B4-BE49-F238E27FC236}">
                  <a16:creationId xmlns:a16="http://schemas.microsoft.com/office/drawing/2014/main" id="{7A06DF3A-64A3-3F4B-0D02-F23342459EE5}"/>
                </a:ext>
              </a:extLst>
            </p:cNvPr>
            <p:cNvSpPr/>
            <p:nvPr/>
          </p:nvSpPr>
          <p:spPr>
            <a:xfrm>
              <a:off x="1327147" y="928589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Shape 712">
              <a:extLst>
                <a:ext uri="{FF2B5EF4-FFF2-40B4-BE49-F238E27FC236}">
                  <a16:creationId xmlns:a16="http://schemas.microsoft.com/office/drawing/2014/main" id="{1C756FED-0769-7BE4-5A5E-3AA9059794CA}"/>
                </a:ext>
              </a:extLst>
            </p:cNvPr>
            <p:cNvSpPr/>
            <p:nvPr/>
          </p:nvSpPr>
          <p:spPr>
            <a:xfrm>
              <a:off x="2063747" y="925419"/>
              <a:ext cx="520700" cy="0"/>
            </a:xfrm>
            <a:custGeom>
              <a:avLst/>
              <a:gdLst/>
              <a:ahLst/>
              <a:cxnLst/>
              <a:rect l="0" t="0" r="0" b="0"/>
              <a:pathLst>
                <a:path w="520700">
                  <a:moveTo>
                    <a:pt x="0" y="0"/>
                  </a:moveTo>
                  <a:lnTo>
                    <a:pt x="520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Shape 713">
              <a:extLst>
                <a:ext uri="{FF2B5EF4-FFF2-40B4-BE49-F238E27FC236}">
                  <a16:creationId xmlns:a16="http://schemas.microsoft.com/office/drawing/2014/main" id="{82CD7E45-BECA-22AE-F72A-4AA499E70B6F}"/>
                </a:ext>
              </a:extLst>
            </p:cNvPr>
            <p:cNvSpPr/>
            <p:nvPr/>
          </p:nvSpPr>
          <p:spPr>
            <a:xfrm>
              <a:off x="2063747" y="928589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Shape 714">
              <a:extLst>
                <a:ext uri="{FF2B5EF4-FFF2-40B4-BE49-F238E27FC236}">
                  <a16:creationId xmlns:a16="http://schemas.microsoft.com/office/drawing/2014/main" id="{EF675D77-4C76-B082-5561-64F73120595E}"/>
                </a:ext>
              </a:extLst>
            </p:cNvPr>
            <p:cNvSpPr/>
            <p:nvPr/>
          </p:nvSpPr>
          <p:spPr>
            <a:xfrm>
              <a:off x="2584448" y="925419"/>
              <a:ext cx="635000" cy="0"/>
            </a:xfrm>
            <a:custGeom>
              <a:avLst/>
              <a:gdLst/>
              <a:ahLst/>
              <a:cxnLst/>
              <a:rect l="0" t="0" r="0" b="0"/>
              <a:pathLst>
                <a:path w="635000">
                  <a:moveTo>
                    <a:pt x="0" y="0"/>
                  </a:moveTo>
                  <a:lnTo>
                    <a:pt x="6350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Shape 715">
              <a:extLst>
                <a:ext uri="{FF2B5EF4-FFF2-40B4-BE49-F238E27FC236}">
                  <a16:creationId xmlns:a16="http://schemas.microsoft.com/office/drawing/2014/main" id="{A69BC879-5DBC-F8A9-1CF3-533489405257}"/>
                </a:ext>
              </a:extLst>
            </p:cNvPr>
            <p:cNvSpPr/>
            <p:nvPr/>
          </p:nvSpPr>
          <p:spPr>
            <a:xfrm>
              <a:off x="2584448" y="928589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716">
              <a:extLst>
                <a:ext uri="{FF2B5EF4-FFF2-40B4-BE49-F238E27FC236}">
                  <a16:creationId xmlns:a16="http://schemas.microsoft.com/office/drawing/2014/main" id="{04E5486F-A332-6DDA-A4B3-0CF5DDEB176D}"/>
                </a:ext>
              </a:extLst>
            </p:cNvPr>
            <p:cNvSpPr/>
            <p:nvPr/>
          </p:nvSpPr>
          <p:spPr>
            <a:xfrm>
              <a:off x="3219448" y="925419"/>
              <a:ext cx="520700" cy="0"/>
            </a:xfrm>
            <a:custGeom>
              <a:avLst/>
              <a:gdLst/>
              <a:ahLst/>
              <a:cxnLst/>
              <a:rect l="0" t="0" r="0" b="0"/>
              <a:pathLst>
                <a:path w="520700">
                  <a:moveTo>
                    <a:pt x="0" y="0"/>
                  </a:moveTo>
                  <a:lnTo>
                    <a:pt x="520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Shape 717">
              <a:extLst>
                <a:ext uri="{FF2B5EF4-FFF2-40B4-BE49-F238E27FC236}">
                  <a16:creationId xmlns:a16="http://schemas.microsoft.com/office/drawing/2014/main" id="{4F225279-20D1-2BAA-D4B4-D2C890436D11}"/>
                </a:ext>
              </a:extLst>
            </p:cNvPr>
            <p:cNvSpPr/>
            <p:nvPr/>
          </p:nvSpPr>
          <p:spPr>
            <a:xfrm>
              <a:off x="3219448" y="928589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Shape 718">
              <a:extLst>
                <a:ext uri="{FF2B5EF4-FFF2-40B4-BE49-F238E27FC236}">
                  <a16:creationId xmlns:a16="http://schemas.microsoft.com/office/drawing/2014/main" id="{EAE33E07-9DC0-B002-1815-FCFE7D7BC625}"/>
                </a:ext>
              </a:extLst>
            </p:cNvPr>
            <p:cNvSpPr/>
            <p:nvPr/>
          </p:nvSpPr>
          <p:spPr>
            <a:xfrm>
              <a:off x="133347" y="1150381"/>
              <a:ext cx="660400" cy="0"/>
            </a:xfrm>
            <a:custGeom>
              <a:avLst/>
              <a:gdLst/>
              <a:ahLst/>
              <a:cxnLst/>
              <a:rect l="0" t="0" r="0" b="0"/>
              <a:pathLst>
                <a:path w="660400">
                  <a:moveTo>
                    <a:pt x="0" y="0"/>
                  </a:moveTo>
                  <a:lnTo>
                    <a:pt x="6604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Shape 719">
              <a:extLst>
                <a:ext uri="{FF2B5EF4-FFF2-40B4-BE49-F238E27FC236}">
                  <a16:creationId xmlns:a16="http://schemas.microsoft.com/office/drawing/2014/main" id="{0B839A8E-0FC6-5572-91A9-A75C50F4C169}"/>
                </a:ext>
              </a:extLst>
            </p:cNvPr>
            <p:cNvSpPr/>
            <p:nvPr/>
          </p:nvSpPr>
          <p:spPr>
            <a:xfrm>
              <a:off x="793747" y="1150381"/>
              <a:ext cx="533400" cy="0"/>
            </a:xfrm>
            <a:custGeom>
              <a:avLst/>
              <a:gdLst/>
              <a:ahLst/>
              <a:cxnLst/>
              <a:rect l="0" t="0" r="0" b="0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720">
              <a:extLst>
                <a:ext uri="{FF2B5EF4-FFF2-40B4-BE49-F238E27FC236}">
                  <a16:creationId xmlns:a16="http://schemas.microsoft.com/office/drawing/2014/main" id="{CC49203C-1327-E5E8-36FC-A5EF181C4F19}"/>
                </a:ext>
              </a:extLst>
            </p:cNvPr>
            <p:cNvSpPr/>
            <p:nvPr/>
          </p:nvSpPr>
          <p:spPr>
            <a:xfrm>
              <a:off x="793747" y="1153550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721">
              <a:extLst>
                <a:ext uri="{FF2B5EF4-FFF2-40B4-BE49-F238E27FC236}">
                  <a16:creationId xmlns:a16="http://schemas.microsoft.com/office/drawing/2014/main" id="{D29EB965-3CAE-D627-069D-0BFC9140151D}"/>
                </a:ext>
              </a:extLst>
            </p:cNvPr>
            <p:cNvSpPr/>
            <p:nvPr/>
          </p:nvSpPr>
          <p:spPr>
            <a:xfrm>
              <a:off x="1327147" y="1150381"/>
              <a:ext cx="736600" cy="0"/>
            </a:xfrm>
            <a:custGeom>
              <a:avLst/>
              <a:gdLst/>
              <a:ahLst/>
              <a:cxnLst/>
              <a:rect l="0" t="0" r="0" b="0"/>
              <a:pathLst>
                <a:path w="736600">
                  <a:moveTo>
                    <a:pt x="0" y="0"/>
                  </a:moveTo>
                  <a:lnTo>
                    <a:pt x="7366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722">
              <a:extLst>
                <a:ext uri="{FF2B5EF4-FFF2-40B4-BE49-F238E27FC236}">
                  <a16:creationId xmlns:a16="http://schemas.microsoft.com/office/drawing/2014/main" id="{15516ED4-3805-3135-6DD0-FF44E05EE6E8}"/>
                </a:ext>
              </a:extLst>
            </p:cNvPr>
            <p:cNvSpPr/>
            <p:nvPr/>
          </p:nvSpPr>
          <p:spPr>
            <a:xfrm>
              <a:off x="1327147" y="1153550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Shape 723">
              <a:extLst>
                <a:ext uri="{FF2B5EF4-FFF2-40B4-BE49-F238E27FC236}">
                  <a16:creationId xmlns:a16="http://schemas.microsoft.com/office/drawing/2014/main" id="{7EB89B50-29DA-9CAA-1CC1-7E2B8FE21A04}"/>
                </a:ext>
              </a:extLst>
            </p:cNvPr>
            <p:cNvSpPr/>
            <p:nvPr/>
          </p:nvSpPr>
          <p:spPr>
            <a:xfrm>
              <a:off x="2063747" y="1150381"/>
              <a:ext cx="520700" cy="0"/>
            </a:xfrm>
            <a:custGeom>
              <a:avLst/>
              <a:gdLst/>
              <a:ahLst/>
              <a:cxnLst/>
              <a:rect l="0" t="0" r="0" b="0"/>
              <a:pathLst>
                <a:path w="520700">
                  <a:moveTo>
                    <a:pt x="0" y="0"/>
                  </a:moveTo>
                  <a:lnTo>
                    <a:pt x="520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Shape 724">
              <a:extLst>
                <a:ext uri="{FF2B5EF4-FFF2-40B4-BE49-F238E27FC236}">
                  <a16:creationId xmlns:a16="http://schemas.microsoft.com/office/drawing/2014/main" id="{C8A8CD8F-7633-1DD1-6765-E41FD570B817}"/>
                </a:ext>
              </a:extLst>
            </p:cNvPr>
            <p:cNvSpPr/>
            <p:nvPr/>
          </p:nvSpPr>
          <p:spPr>
            <a:xfrm>
              <a:off x="2063747" y="1153550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Shape 725">
              <a:extLst>
                <a:ext uri="{FF2B5EF4-FFF2-40B4-BE49-F238E27FC236}">
                  <a16:creationId xmlns:a16="http://schemas.microsoft.com/office/drawing/2014/main" id="{429F1C6B-DDE2-DA75-34FE-9FC7DB892191}"/>
                </a:ext>
              </a:extLst>
            </p:cNvPr>
            <p:cNvSpPr/>
            <p:nvPr/>
          </p:nvSpPr>
          <p:spPr>
            <a:xfrm>
              <a:off x="2584448" y="1150381"/>
              <a:ext cx="635000" cy="0"/>
            </a:xfrm>
            <a:custGeom>
              <a:avLst/>
              <a:gdLst/>
              <a:ahLst/>
              <a:cxnLst/>
              <a:rect l="0" t="0" r="0" b="0"/>
              <a:pathLst>
                <a:path w="635000">
                  <a:moveTo>
                    <a:pt x="0" y="0"/>
                  </a:moveTo>
                  <a:lnTo>
                    <a:pt x="6350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9" name="Shape 726">
              <a:extLst>
                <a:ext uri="{FF2B5EF4-FFF2-40B4-BE49-F238E27FC236}">
                  <a16:creationId xmlns:a16="http://schemas.microsoft.com/office/drawing/2014/main" id="{F6C5C0BA-7FCC-B53E-17C4-E6A088F2C7BA}"/>
                </a:ext>
              </a:extLst>
            </p:cNvPr>
            <p:cNvSpPr/>
            <p:nvPr/>
          </p:nvSpPr>
          <p:spPr>
            <a:xfrm>
              <a:off x="2584448" y="1153550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0" name="Shape 727">
              <a:extLst>
                <a:ext uri="{FF2B5EF4-FFF2-40B4-BE49-F238E27FC236}">
                  <a16:creationId xmlns:a16="http://schemas.microsoft.com/office/drawing/2014/main" id="{3F93DA7B-975C-6DDF-10A7-82298DA279B3}"/>
                </a:ext>
              </a:extLst>
            </p:cNvPr>
            <p:cNvSpPr/>
            <p:nvPr/>
          </p:nvSpPr>
          <p:spPr>
            <a:xfrm>
              <a:off x="3219448" y="1150381"/>
              <a:ext cx="520700" cy="0"/>
            </a:xfrm>
            <a:custGeom>
              <a:avLst/>
              <a:gdLst/>
              <a:ahLst/>
              <a:cxnLst/>
              <a:rect l="0" t="0" r="0" b="0"/>
              <a:pathLst>
                <a:path w="520700">
                  <a:moveTo>
                    <a:pt x="0" y="0"/>
                  </a:moveTo>
                  <a:lnTo>
                    <a:pt x="520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1" name="Shape 728">
              <a:extLst>
                <a:ext uri="{FF2B5EF4-FFF2-40B4-BE49-F238E27FC236}">
                  <a16:creationId xmlns:a16="http://schemas.microsoft.com/office/drawing/2014/main" id="{CE04C8F2-6987-CA27-6334-985C824D22DA}"/>
                </a:ext>
              </a:extLst>
            </p:cNvPr>
            <p:cNvSpPr/>
            <p:nvPr/>
          </p:nvSpPr>
          <p:spPr>
            <a:xfrm>
              <a:off x="3219448" y="1153550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2" name="Shape 729">
              <a:extLst>
                <a:ext uri="{FF2B5EF4-FFF2-40B4-BE49-F238E27FC236}">
                  <a16:creationId xmlns:a16="http://schemas.microsoft.com/office/drawing/2014/main" id="{D93B1662-B786-0E8C-CFF6-2C5CD68F4C03}"/>
                </a:ext>
              </a:extLst>
            </p:cNvPr>
            <p:cNvSpPr/>
            <p:nvPr/>
          </p:nvSpPr>
          <p:spPr>
            <a:xfrm>
              <a:off x="133347" y="1375343"/>
              <a:ext cx="660400" cy="0"/>
            </a:xfrm>
            <a:custGeom>
              <a:avLst/>
              <a:gdLst/>
              <a:ahLst/>
              <a:cxnLst/>
              <a:rect l="0" t="0" r="0" b="0"/>
              <a:pathLst>
                <a:path w="660400">
                  <a:moveTo>
                    <a:pt x="0" y="0"/>
                  </a:moveTo>
                  <a:lnTo>
                    <a:pt x="6604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3" name="Shape 730">
              <a:extLst>
                <a:ext uri="{FF2B5EF4-FFF2-40B4-BE49-F238E27FC236}">
                  <a16:creationId xmlns:a16="http://schemas.microsoft.com/office/drawing/2014/main" id="{CA926EDE-DB9C-141D-1EEF-762D5018D7E8}"/>
                </a:ext>
              </a:extLst>
            </p:cNvPr>
            <p:cNvSpPr/>
            <p:nvPr/>
          </p:nvSpPr>
          <p:spPr>
            <a:xfrm>
              <a:off x="793747" y="1375343"/>
              <a:ext cx="533400" cy="0"/>
            </a:xfrm>
            <a:custGeom>
              <a:avLst/>
              <a:gdLst/>
              <a:ahLst/>
              <a:cxnLst/>
              <a:rect l="0" t="0" r="0" b="0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4" name="Shape 731">
              <a:extLst>
                <a:ext uri="{FF2B5EF4-FFF2-40B4-BE49-F238E27FC236}">
                  <a16:creationId xmlns:a16="http://schemas.microsoft.com/office/drawing/2014/main" id="{ABB45A0E-9D4E-AC8C-09BF-98CA66FEC41C}"/>
                </a:ext>
              </a:extLst>
            </p:cNvPr>
            <p:cNvSpPr/>
            <p:nvPr/>
          </p:nvSpPr>
          <p:spPr>
            <a:xfrm>
              <a:off x="793747" y="1378513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5" name="Shape 732">
              <a:extLst>
                <a:ext uri="{FF2B5EF4-FFF2-40B4-BE49-F238E27FC236}">
                  <a16:creationId xmlns:a16="http://schemas.microsoft.com/office/drawing/2014/main" id="{10F90BA9-5B4D-DC65-A98C-1F4043841FF8}"/>
                </a:ext>
              </a:extLst>
            </p:cNvPr>
            <p:cNvSpPr/>
            <p:nvPr/>
          </p:nvSpPr>
          <p:spPr>
            <a:xfrm>
              <a:off x="1327147" y="1375343"/>
              <a:ext cx="736600" cy="0"/>
            </a:xfrm>
            <a:custGeom>
              <a:avLst/>
              <a:gdLst/>
              <a:ahLst/>
              <a:cxnLst/>
              <a:rect l="0" t="0" r="0" b="0"/>
              <a:pathLst>
                <a:path w="736600">
                  <a:moveTo>
                    <a:pt x="0" y="0"/>
                  </a:moveTo>
                  <a:lnTo>
                    <a:pt x="7366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6" name="Shape 733">
              <a:extLst>
                <a:ext uri="{FF2B5EF4-FFF2-40B4-BE49-F238E27FC236}">
                  <a16:creationId xmlns:a16="http://schemas.microsoft.com/office/drawing/2014/main" id="{E8FD4B16-F501-0568-C3EC-6328CA00988C}"/>
                </a:ext>
              </a:extLst>
            </p:cNvPr>
            <p:cNvSpPr/>
            <p:nvPr/>
          </p:nvSpPr>
          <p:spPr>
            <a:xfrm>
              <a:off x="1327147" y="1378513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7" name="Shape 734">
              <a:extLst>
                <a:ext uri="{FF2B5EF4-FFF2-40B4-BE49-F238E27FC236}">
                  <a16:creationId xmlns:a16="http://schemas.microsoft.com/office/drawing/2014/main" id="{DB87BAB2-75D7-59DA-144F-ADEE4F3560AB}"/>
                </a:ext>
              </a:extLst>
            </p:cNvPr>
            <p:cNvSpPr/>
            <p:nvPr/>
          </p:nvSpPr>
          <p:spPr>
            <a:xfrm>
              <a:off x="2063747" y="1375343"/>
              <a:ext cx="520700" cy="0"/>
            </a:xfrm>
            <a:custGeom>
              <a:avLst/>
              <a:gdLst/>
              <a:ahLst/>
              <a:cxnLst/>
              <a:rect l="0" t="0" r="0" b="0"/>
              <a:pathLst>
                <a:path w="520700">
                  <a:moveTo>
                    <a:pt x="0" y="0"/>
                  </a:moveTo>
                  <a:lnTo>
                    <a:pt x="520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8" name="Shape 735">
              <a:extLst>
                <a:ext uri="{FF2B5EF4-FFF2-40B4-BE49-F238E27FC236}">
                  <a16:creationId xmlns:a16="http://schemas.microsoft.com/office/drawing/2014/main" id="{7A8C672B-AAB9-C0DA-0BEC-C32F79E7DD08}"/>
                </a:ext>
              </a:extLst>
            </p:cNvPr>
            <p:cNvSpPr/>
            <p:nvPr/>
          </p:nvSpPr>
          <p:spPr>
            <a:xfrm>
              <a:off x="2063747" y="1378513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9" name="Shape 736">
              <a:extLst>
                <a:ext uri="{FF2B5EF4-FFF2-40B4-BE49-F238E27FC236}">
                  <a16:creationId xmlns:a16="http://schemas.microsoft.com/office/drawing/2014/main" id="{13F16E4C-0046-5985-73EE-B67B840F94BA}"/>
                </a:ext>
              </a:extLst>
            </p:cNvPr>
            <p:cNvSpPr/>
            <p:nvPr/>
          </p:nvSpPr>
          <p:spPr>
            <a:xfrm>
              <a:off x="2584448" y="1375343"/>
              <a:ext cx="635000" cy="0"/>
            </a:xfrm>
            <a:custGeom>
              <a:avLst/>
              <a:gdLst/>
              <a:ahLst/>
              <a:cxnLst/>
              <a:rect l="0" t="0" r="0" b="0"/>
              <a:pathLst>
                <a:path w="635000">
                  <a:moveTo>
                    <a:pt x="0" y="0"/>
                  </a:moveTo>
                  <a:lnTo>
                    <a:pt x="6350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0" name="Shape 737">
              <a:extLst>
                <a:ext uri="{FF2B5EF4-FFF2-40B4-BE49-F238E27FC236}">
                  <a16:creationId xmlns:a16="http://schemas.microsoft.com/office/drawing/2014/main" id="{EAA8C7CB-081B-516C-DBFF-536A81346DF8}"/>
                </a:ext>
              </a:extLst>
            </p:cNvPr>
            <p:cNvSpPr/>
            <p:nvPr/>
          </p:nvSpPr>
          <p:spPr>
            <a:xfrm>
              <a:off x="2584448" y="1378513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1" name="Shape 738">
              <a:extLst>
                <a:ext uri="{FF2B5EF4-FFF2-40B4-BE49-F238E27FC236}">
                  <a16:creationId xmlns:a16="http://schemas.microsoft.com/office/drawing/2014/main" id="{1B83941F-DC42-7DEC-9ACF-CBBDAAC244D0}"/>
                </a:ext>
              </a:extLst>
            </p:cNvPr>
            <p:cNvSpPr/>
            <p:nvPr/>
          </p:nvSpPr>
          <p:spPr>
            <a:xfrm>
              <a:off x="3219448" y="1375343"/>
              <a:ext cx="520700" cy="0"/>
            </a:xfrm>
            <a:custGeom>
              <a:avLst/>
              <a:gdLst/>
              <a:ahLst/>
              <a:cxnLst/>
              <a:rect l="0" t="0" r="0" b="0"/>
              <a:pathLst>
                <a:path w="520700">
                  <a:moveTo>
                    <a:pt x="0" y="0"/>
                  </a:moveTo>
                  <a:lnTo>
                    <a:pt x="520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2" name="Shape 739">
              <a:extLst>
                <a:ext uri="{FF2B5EF4-FFF2-40B4-BE49-F238E27FC236}">
                  <a16:creationId xmlns:a16="http://schemas.microsoft.com/office/drawing/2014/main" id="{0D597BA8-4782-2E9A-5310-056E043380A3}"/>
                </a:ext>
              </a:extLst>
            </p:cNvPr>
            <p:cNvSpPr/>
            <p:nvPr/>
          </p:nvSpPr>
          <p:spPr>
            <a:xfrm>
              <a:off x="3219448" y="1378513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3" name="Shape 740">
              <a:extLst>
                <a:ext uri="{FF2B5EF4-FFF2-40B4-BE49-F238E27FC236}">
                  <a16:creationId xmlns:a16="http://schemas.microsoft.com/office/drawing/2014/main" id="{551C07C0-ACEC-4F75-F184-C5A5C7354D6A}"/>
                </a:ext>
              </a:extLst>
            </p:cNvPr>
            <p:cNvSpPr/>
            <p:nvPr/>
          </p:nvSpPr>
          <p:spPr>
            <a:xfrm>
              <a:off x="133347" y="1600306"/>
              <a:ext cx="660400" cy="0"/>
            </a:xfrm>
            <a:custGeom>
              <a:avLst/>
              <a:gdLst/>
              <a:ahLst/>
              <a:cxnLst/>
              <a:rect l="0" t="0" r="0" b="0"/>
              <a:pathLst>
                <a:path w="660400">
                  <a:moveTo>
                    <a:pt x="0" y="0"/>
                  </a:moveTo>
                  <a:lnTo>
                    <a:pt x="6604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4" name="Shape 741">
              <a:extLst>
                <a:ext uri="{FF2B5EF4-FFF2-40B4-BE49-F238E27FC236}">
                  <a16:creationId xmlns:a16="http://schemas.microsoft.com/office/drawing/2014/main" id="{C183E575-C0A1-AACC-8AC6-EF2D96B30700}"/>
                </a:ext>
              </a:extLst>
            </p:cNvPr>
            <p:cNvSpPr/>
            <p:nvPr/>
          </p:nvSpPr>
          <p:spPr>
            <a:xfrm>
              <a:off x="793747" y="1600306"/>
              <a:ext cx="533400" cy="0"/>
            </a:xfrm>
            <a:custGeom>
              <a:avLst/>
              <a:gdLst/>
              <a:ahLst/>
              <a:cxnLst/>
              <a:rect l="0" t="0" r="0" b="0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5" name="Shape 742">
              <a:extLst>
                <a:ext uri="{FF2B5EF4-FFF2-40B4-BE49-F238E27FC236}">
                  <a16:creationId xmlns:a16="http://schemas.microsoft.com/office/drawing/2014/main" id="{5C421650-FA6D-842B-9B4C-240DCCAE83B7}"/>
                </a:ext>
              </a:extLst>
            </p:cNvPr>
            <p:cNvSpPr/>
            <p:nvPr/>
          </p:nvSpPr>
          <p:spPr>
            <a:xfrm>
              <a:off x="793747" y="1603476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6" name="Shape 743">
              <a:extLst>
                <a:ext uri="{FF2B5EF4-FFF2-40B4-BE49-F238E27FC236}">
                  <a16:creationId xmlns:a16="http://schemas.microsoft.com/office/drawing/2014/main" id="{AE09570B-B412-BE43-D3EA-280FF41611A2}"/>
                </a:ext>
              </a:extLst>
            </p:cNvPr>
            <p:cNvSpPr/>
            <p:nvPr/>
          </p:nvSpPr>
          <p:spPr>
            <a:xfrm>
              <a:off x="1327147" y="1600306"/>
              <a:ext cx="736600" cy="0"/>
            </a:xfrm>
            <a:custGeom>
              <a:avLst/>
              <a:gdLst/>
              <a:ahLst/>
              <a:cxnLst/>
              <a:rect l="0" t="0" r="0" b="0"/>
              <a:pathLst>
                <a:path w="736600">
                  <a:moveTo>
                    <a:pt x="0" y="0"/>
                  </a:moveTo>
                  <a:lnTo>
                    <a:pt x="7366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7" name="Shape 744">
              <a:extLst>
                <a:ext uri="{FF2B5EF4-FFF2-40B4-BE49-F238E27FC236}">
                  <a16:creationId xmlns:a16="http://schemas.microsoft.com/office/drawing/2014/main" id="{9744E72E-86D8-12E2-8C2F-7835C410D30A}"/>
                </a:ext>
              </a:extLst>
            </p:cNvPr>
            <p:cNvSpPr/>
            <p:nvPr/>
          </p:nvSpPr>
          <p:spPr>
            <a:xfrm>
              <a:off x="1327147" y="1603476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8" name="Shape 745">
              <a:extLst>
                <a:ext uri="{FF2B5EF4-FFF2-40B4-BE49-F238E27FC236}">
                  <a16:creationId xmlns:a16="http://schemas.microsoft.com/office/drawing/2014/main" id="{2180666C-A6F6-157D-E484-5ED4605FD9A8}"/>
                </a:ext>
              </a:extLst>
            </p:cNvPr>
            <p:cNvSpPr/>
            <p:nvPr/>
          </p:nvSpPr>
          <p:spPr>
            <a:xfrm>
              <a:off x="2063747" y="1600306"/>
              <a:ext cx="520700" cy="0"/>
            </a:xfrm>
            <a:custGeom>
              <a:avLst/>
              <a:gdLst/>
              <a:ahLst/>
              <a:cxnLst/>
              <a:rect l="0" t="0" r="0" b="0"/>
              <a:pathLst>
                <a:path w="520700">
                  <a:moveTo>
                    <a:pt x="0" y="0"/>
                  </a:moveTo>
                  <a:lnTo>
                    <a:pt x="520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59" name="Shape 746">
              <a:extLst>
                <a:ext uri="{FF2B5EF4-FFF2-40B4-BE49-F238E27FC236}">
                  <a16:creationId xmlns:a16="http://schemas.microsoft.com/office/drawing/2014/main" id="{A2173A67-8704-3A54-B92E-0C3183F099A4}"/>
                </a:ext>
              </a:extLst>
            </p:cNvPr>
            <p:cNvSpPr/>
            <p:nvPr/>
          </p:nvSpPr>
          <p:spPr>
            <a:xfrm>
              <a:off x="2063747" y="1603476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0" name="Shape 747">
              <a:extLst>
                <a:ext uri="{FF2B5EF4-FFF2-40B4-BE49-F238E27FC236}">
                  <a16:creationId xmlns:a16="http://schemas.microsoft.com/office/drawing/2014/main" id="{3A6312FE-618E-6ABF-99E1-A4F5C118E736}"/>
                </a:ext>
              </a:extLst>
            </p:cNvPr>
            <p:cNvSpPr/>
            <p:nvPr/>
          </p:nvSpPr>
          <p:spPr>
            <a:xfrm>
              <a:off x="2584448" y="1600306"/>
              <a:ext cx="635000" cy="0"/>
            </a:xfrm>
            <a:custGeom>
              <a:avLst/>
              <a:gdLst/>
              <a:ahLst/>
              <a:cxnLst/>
              <a:rect l="0" t="0" r="0" b="0"/>
              <a:pathLst>
                <a:path w="635000">
                  <a:moveTo>
                    <a:pt x="0" y="0"/>
                  </a:moveTo>
                  <a:lnTo>
                    <a:pt x="6350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1" name="Shape 748">
              <a:extLst>
                <a:ext uri="{FF2B5EF4-FFF2-40B4-BE49-F238E27FC236}">
                  <a16:creationId xmlns:a16="http://schemas.microsoft.com/office/drawing/2014/main" id="{C1EE5F68-E887-6FB4-2FDF-1E0BB89606AA}"/>
                </a:ext>
              </a:extLst>
            </p:cNvPr>
            <p:cNvSpPr/>
            <p:nvPr/>
          </p:nvSpPr>
          <p:spPr>
            <a:xfrm>
              <a:off x="2584448" y="1603476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2" name="Shape 749">
              <a:extLst>
                <a:ext uri="{FF2B5EF4-FFF2-40B4-BE49-F238E27FC236}">
                  <a16:creationId xmlns:a16="http://schemas.microsoft.com/office/drawing/2014/main" id="{49057561-F559-8F02-1454-D7A477C3A907}"/>
                </a:ext>
              </a:extLst>
            </p:cNvPr>
            <p:cNvSpPr/>
            <p:nvPr/>
          </p:nvSpPr>
          <p:spPr>
            <a:xfrm>
              <a:off x="3219448" y="1600306"/>
              <a:ext cx="520700" cy="0"/>
            </a:xfrm>
            <a:custGeom>
              <a:avLst/>
              <a:gdLst/>
              <a:ahLst/>
              <a:cxnLst/>
              <a:rect l="0" t="0" r="0" b="0"/>
              <a:pathLst>
                <a:path w="520700">
                  <a:moveTo>
                    <a:pt x="0" y="0"/>
                  </a:moveTo>
                  <a:lnTo>
                    <a:pt x="520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3" name="Shape 750">
              <a:extLst>
                <a:ext uri="{FF2B5EF4-FFF2-40B4-BE49-F238E27FC236}">
                  <a16:creationId xmlns:a16="http://schemas.microsoft.com/office/drawing/2014/main" id="{4226F638-4A12-D619-710A-F81088BB2D01}"/>
                </a:ext>
              </a:extLst>
            </p:cNvPr>
            <p:cNvSpPr/>
            <p:nvPr/>
          </p:nvSpPr>
          <p:spPr>
            <a:xfrm>
              <a:off x="3219448" y="1603476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4" name="Shape 751">
              <a:extLst>
                <a:ext uri="{FF2B5EF4-FFF2-40B4-BE49-F238E27FC236}">
                  <a16:creationId xmlns:a16="http://schemas.microsoft.com/office/drawing/2014/main" id="{2FE83C42-D033-8D36-4BD3-81A42896104A}"/>
                </a:ext>
              </a:extLst>
            </p:cNvPr>
            <p:cNvSpPr/>
            <p:nvPr/>
          </p:nvSpPr>
          <p:spPr>
            <a:xfrm>
              <a:off x="133347" y="1825268"/>
              <a:ext cx="660400" cy="0"/>
            </a:xfrm>
            <a:custGeom>
              <a:avLst/>
              <a:gdLst/>
              <a:ahLst/>
              <a:cxnLst/>
              <a:rect l="0" t="0" r="0" b="0"/>
              <a:pathLst>
                <a:path w="660400">
                  <a:moveTo>
                    <a:pt x="0" y="0"/>
                  </a:moveTo>
                  <a:lnTo>
                    <a:pt x="6604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5" name="Shape 752">
              <a:extLst>
                <a:ext uri="{FF2B5EF4-FFF2-40B4-BE49-F238E27FC236}">
                  <a16:creationId xmlns:a16="http://schemas.microsoft.com/office/drawing/2014/main" id="{E3F10059-5085-D351-2A65-CDA8AE2F7038}"/>
                </a:ext>
              </a:extLst>
            </p:cNvPr>
            <p:cNvSpPr/>
            <p:nvPr/>
          </p:nvSpPr>
          <p:spPr>
            <a:xfrm>
              <a:off x="793747" y="1825268"/>
              <a:ext cx="533400" cy="0"/>
            </a:xfrm>
            <a:custGeom>
              <a:avLst/>
              <a:gdLst/>
              <a:ahLst/>
              <a:cxnLst/>
              <a:rect l="0" t="0" r="0" b="0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6" name="Shape 753">
              <a:extLst>
                <a:ext uri="{FF2B5EF4-FFF2-40B4-BE49-F238E27FC236}">
                  <a16:creationId xmlns:a16="http://schemas.microsoft.com/office/drawing/2014/main" id="{2CB69FED-D735-CABA-E26B-054BE26CBF00}"/>
                </a:ext>
              </a:extLst>
            </p:cNvPr>
            <p:cNvSpPr/>
            <p:nvPr/>
          </p:nvSpPr>
          <p:spPr>
            <a:xfrm>
              <a:off x="793747" y="1828438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7" name="Shape 754">
              <a:extLst>
                <a:ext uri="{FF2B5EF4-FFF2-40B4-BE49-F238E27FC236}">
                  <a16:creationId xmlns:a16="http://schemas.microsoft.com/office/drawing/2014/main" id="{FF0D8F7F-898C-DB32-F7D9-3D0D1FE38993}"/>
                </a:ext>
              </a:extLst>
            </p:cNvPr>
            <p:cNvSpPr/>
            <p:nvPr/>
          </p:nvSpPr>
          <p:spPr>
            <a:xfrm>
              <a:off x="1327147" y="1825268"/>
              <a:ext cx="736600" cy="0"/>
            </a:xfrm>
            <a:custGeom>
              <a:avLst/>
              <a:gdLst/>
              <a:ahLst/>
              <a:cxnLst/>
              <a:rect l="0" t="0" r="0" b="0"/>
              <a:pathLst>
                <a:path w="736600">
                  <a:moveTo>
                    <a:pt x="0" y="0"/>
                  </a:moveTo>
                  <a:lnTo>
                    <a:pt x="7366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8" name="Shape 755">
              <a:extLst>
                <a:ext uri="{FF2B5EF4-FFF2-40B4-BE49-F238E27FC236}">
                  <a16:creationId xmlns:a16="http://schemas.microsoft.com/office/drawing/2014/main" id="{AE99ED87-0857-5E4E-A9D4-4E1E46B6D0C8}"/>
                </a:ext>
              </a:extLst>
            </p:cNvPr>
            <p:cNvSpPr/>
            <p:nvPr/>
          </p:nvSpPr>
          <p:spPr>
            <a:xfrm>
              <a:off x="1327147" y="1828438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9" name="Shape 756">
              <a:extLst>
                <a:ext uri="{FF2B5EF4-FFF2-40B4-BE49-F238E27FC236}">
                  <a16:creationId xmlns:a16="http://schemas.microsoft.com/office/drawing/2014/main" id="{2E523FDF-E0E1-C614-CB55-346B55E39DFC}"/>
                </a:ext>
              </a:extLst>
            </p:cNvPr>
            <p:cNvSpPr/>
            <p:nvPr/>
          </p:nvSpPr>
          <p:spPr>
            <a:xfrm>
              <a:off x="2063747" y="1825268"/>
              <a:ext cx="520700" cy="0"/>
            </a:xfrm>
            <a:custGeom>
              <a:avLst/>
              <a:gdLst/>
              <a:ahLst/>
              <a:cxnLst/>
              <a:rect l="0" t="0" r="0" b="0"/>
              <a:pathLst>
                <a:path w="520700">
                  <a:moveTo>
                    <a:pt x="0" y="0"/>
                  </a:moveTo>
                  <a:lnTo>
                    <a:pt x="520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0" name="Shape 757">
              <a:extLst>
                <a:ext uri="{FF2B5EF4-FFF2-40B4-BE49-F238E27FC236}">
                  <a16:creationId xmlns:a16="http://schemas.microsoft.com/office/drawing/2014/main" id="{B9132292-21EF-974C-2F1E-FCF8DBD13F04}"/>
                </a:ext>
              </a:extLst>
            </p:cNvPr>
            <p:cNvSpPr/>
            <p:nvPr/>
          </p:nvSpPr>
          <p:spPr>
            <a:xfrm>
              <a:off x="2063747" y="1828438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1" name="Shape 758">
              <a:extLst>
                <a:ext uri="{FF2B5EF4-FFF2-40B4-BE49-F238E27FC236}">
                  <a16:creationId xmlns:a16="http://schemas.microsoft.com/office/drawing/2014/main" id="{8C0F894A-BB2A-B9E2-ED63-EE423BB27900}"/>
                </a:ext>
              </a:extLst>
            </p:cNvPr>
            <p:cNvSpPr/>
            <p:nvPr/>
          </p:nvSpPr>
          <p:spPr>
            <a:xfrm>
              <a:off x="2584448" y="1825268"/>
              <a:ext cx="635000" cy="0"/>
            </a:xfrm>
            <a:custGeom>
              <a:avLst/>
              <a:gdLst/>
              <a:ahLst/>
              <a:cxnLst/>
              <a:rect l="0" t="0" r="0" b="0"/>
              <a:pathLst>
                <a:path w="635000">
                  <a:moveTo>
                    <a:pt x="0" y="0"/>
                  </a:moveTo>
                  <a:lnTo>
                    <a:pt x="6350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2" name="Shape 759">
              <a:extLst>
                <a:ext uri="{FF2B5EF4-FFF2-40B4-BE49-F238E27FC236}">
                  <a16:creationId xmlns:a16="http://schemas.microsoft.com/office/drawing/2014/main" id="{9FBBCCEE-4D31-73CC-9E5F-EAF0CC9B6C09}"/>
                </a:ext>
              </a:extLst>
            </p:cNvPr>
            <p:cNvSpPr/>
            <p:nvPr/>
          </p:nvSpPr>
          <p:spPr>
            <a:xfrm>
              <a:off x="2584448" y="1828438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3" name="Shape 760">
              <a:extLst>
                <a:ext uri="{FF2B5EF4-FFF2-40B4-BE49-F238E27FC236}">
                  <a16:creationId xmlns:a16="http://schemas.microsoft.com/office/drawing/2014/main" id="{A0B38EDB-3CE2-5646-308A-C8F8A903464C}"/>
                </a:ext>
              </a:extLst>
            </p:cNvPr>
            <p:cNvSpPr/>
            <p:nvPr/>
          </p:nvSpPr>
          <p:spPr>
            <a:xfrm>
              <a:off x="3219448" y="1825268"/>
              <a:ext cx="520700" cy="0"/>
            </a:xfrm>
            <a:custGeom>
              <a:avLst/>
              <a:gdLst/>
              <a:ahLst/>
              <a:cxnLst/>
              <a:rect l="0" t="0" r="0" b="0"/>
              <a:pathLst>
                <a:path w="520700">
                  <a:moveTo>
                    <a:pt x="0" y="0"/>
                  </a:moveTo>
                  <a:lnTo>
                    <a:pt x="520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4" name="Shape 761">
              <a:extLst>
                <a:ext uri="{FF2B5EF4-FFF2-40B4-BE49-F238E27FC236}">
                  <a16:creationId xmlns:a16="http://schemas.microsoft.com/office/drawing/2014/main" id="{5D0352AC-3562-0C34-3F10-E5B999A47975}"/>
                </a:ext>
              </a:extLst>
            </p:cNvPr>
            <p:cNvSpPr/>
            <p:nvPr/>
          </p:nvSpPr>
          <p:spPr>
            <a:xfrm>
              <a:off x="3219448" y="1828438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5" name="Shape 762">
              <a:extLst>
                <a:ext uri="{FF2B5EF4-FFF2-40B4-BE49-F238E27FC236}">
                  <a16:creationId xmlns:a16="http://schemas.microsoft.com/office/drawing/2014/main" id="{0260B9EA-7D18-ACB1-4522-71C38BCE23D4}"/>
                </a:ext>
              </a:extLst>
            </p:cNvPr>
            <p:cNvSpPr/>
            <p:nvPr/>
          </p:nvSpPr>
          <p:spPr>
            <a:xfrm>
              <a:off x="133347" y="2050231"/>
              <a:ext cx="660400" cy="0"/>
            </a:xfrm>
            <a:custGeom>
              <a:avLst/>
              <a:gdLst/>
              <a:ahLst/>
              <a:cxnLst/>
              <a:rect l="0" t="0" r="0" b="0"/>
              <a:pathLst>
                <a:path w="660400">
                  <a:moveTo>
                    <a:pt x="0" y="0"/>
                  </a:moveTo>
                  <a:lnTo>
                    <a:pt x="6604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6" name="Shape 763">
              <a:extLst>
                <a:ext uri="{FF2B5EF4-FFF2-40B4-BE49-F238E27FC236}">
                  <a16:creationId xmlns:a16="http://schemas.microsoft.com/office/drawing/2014/main" id="{D72742CA-6B70-606C-C404-32E962F9DA41}"/>
                </a:ext>
              </a:extLst>
            </p:cNvPr>
            <p:cNvSpPr/>
            <p:nvPr/>
          </p:nvSpPr>
          <p:spPr>
            <a:xfrm>
              <a:off x="793747" y="2050231"/>
              <a:ext cx="533400" cy="0"/>
            </a:xfrm>
            <a:custGeom>
              <a:avLst/>
              <a:gdLst/>
              <a:ahLst/>
              <a:cxnLst/>
              <a:rect l="0" t="0" r="0" b="0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7" name="Shape 764">
              <a:extLst>
                <a:ext uri="{FF2B5EF4-FFF2-40B4-BE49-F238E27FC236}">
                  <a16:creationId xmlns:a16="http://schemas.microsoft.com/office/drawing/2014/main" id="{74946D67-CA24-9F84-9D2B-4A60B1ECDFB0}"/>
                </a:ext>
              </a:extLst>
            </p:cNvPr>
            <p:cNvSpPr/>
            <p:nvPr/>
          </p:nvSpPr>
          <p:spPr>
            <a:xfrm>
              <a:off x="793747" y="2053401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8" name="Shape 765">
              <a:extLst>
                <a:ext uri="{FF2B5EF4-FFF2-40B4-BE49-F238E27FC236}">
                  <a16:creationId xmlns:a16="http://schemas.microsoft.com/office/drawing/2014/main" id="{93E0A6F4-D201-0E05-CCFB-7345FE434AC4}"/>
                </a:ext>
              </a:extLst>
            </p:cNvPr>
            <p:cNvSpPr/>
            <p:nvPr/>
          </p:nvSpPr>
          <p:spPr>
            <a:xfrm>
              <a:off x="1327147" y="2050231"/>
              <a:ext cx="736600" cy="0"/>
            </a:xfrm>
            <a:custGeom>
              <a:avLst/>
              <a:gdLst/>
              <a:ahLst/>
              <a:cxnLst/>
              <a:rect l="0" t="0" r="0" b="0"/>
              <a:pathLst>
                <a:path w="736600">
                  <a:moveTo>
                    <a:pt x="0" y="0"/>
                  </a:moveTo>
                  <a:lnTo>
                    <a:pt x="7366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79" name="Shape 766">
              <a:extLst>
                <a:ext uri="{FF2B5EF4-FFF2-40B4-BE49-F238E27FC236}">
                  <a16:creationId xmlns:a16="http://schemas.microsoft.com/office/drawing/2014/main" id="{1D5BBE83-26EC-53E2-C736-65BCA8449753}"/>
                </a:ext>
              </a:extLst>
            </p:cNvPr>
            <p:cNvSpPr/>
            <p:nvPr/>
          </p:nvSpPr>
          <p:spPr>
            <a:xfrm>
              <a:off x="1327147" y="2053401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0" name="Shape 767">
              <a:extLst>
                <a:ext uri="{FF2B5EF4-FFF2-40B4-BE49-F238E27FC236}">
                  <a16:creationId xmlns:a16="http://schemas.microsoft.com/office/drawing/2014/main" id="{FD124910-1D7F-2BCB-01C2-A6AA20BA8F64}"/>
                </a:ext>
              </a:extLst>
            </p:cNvPr>
            <p:cNvSpPr/>
            <p:nvPr/>
          </p:nvSpPr>
          <p:spPr>
            <a:xfrm>
              <a:off x="2063747" y="2050231"/>
              <a:ext cx="520700" cy="0"/>
            </a:xfrm>
            <a:custGeom>
              <a:avLst/>
              <a:gdLst/>
              <a:ahLst/>
              <a:cxnLst/>
              <a:rect l="0" t="0" r="0" b="0"/>
              <a:pathLst>
                <a:path w="520700">
                  <a:moveTo>
                    <a:pt x="0" y="0"/>
                  </a:moveTo>
                  <a:lnTo>
                    <a:pt x="520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1" name="Shape 768">
              <a:extLst>
                <a:ext uri="{FF2B5EF4-FFF2-40B4-BE49-F238E27FC236}">
                  <a16:creationId xmlns:a16="http://schemas.microsoft.com/office/drawing/2014/main" id="{5F92E85C-9F33-EF47-35B0-0FC6067331EB}"/>
                </a:ext>
              </a:extLst>
            </p:cNvPr>
            <p:cNvSpPr/>
            <p:nvPr/>
          </p:nvSpPr>
          <p:spPr>
            <a:xfrm>
              <a:off x="2063747" y="2053401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2" name="Shape 769">
              <a:extLst>
                <a:ext uri="{FF2B5EF4-FFF2-40B4-BE49-F238E27FC236}">
                  <a16:creationId xmlns:a16="http://schemas.microsoft.com/office/drawing/2014/main" id="{2382F69E-F313-1F39-C728-C575ED311736}"/>
                </a:ext>
              </a:extLst>
            </p:cNvPr>
            <p:cNvSpPr/>
            <p:nvPr/>
          </p:nvSpPr>
          <p:spPr>
            <a:xfrm>
              <a:off x="2584448" y="2050231"/>
              <a:ext cx="635000" cy="0"/>
            </a:xfrm>
            <a:custGeom>
              <a:avLst/>
              <a:gdLst/>
              <a:ahLst/>
              <a:cxnLst/>
              <a:rect l="0" t="0" r="0" b="0"/>
              <a:pathLst>
                <a:path w="635000">
                  <a:moveTo>
                    <a:pt x="0" y="0"/>
                  </a:moveTo>
                  <a:lnTo>
                    <a:pt x="6350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3" name="Shape 770">
              <a:extLst>
                <a:ext uri="{FF2B5EF4-FFF2-40B4-BE49-F238E27FC236}">
                  <a16:creationId xmlns:a16="http://schemas.microsoft.com/office/drawing/2014/main" id="{B2C6509A-EE0E-3A65-81A1-30455016BADB}"/>
                </a:ext>
              </a:extLst>
            </p:cNvPr>
            <p:cNvSpPr/>
            <p:nvPr/>
          </p:nvSpPr>
          <p:spPr>
            <a:xfrm>
              <a:off x="2584448" y="2053401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4" name="Shape 771">
              <a:extLst>
                <a:ext uri="{FF2B5EF4-FFF2-40B4-BE49-F238E27FC236}">
                  <a16:creationId xmlns:a16="http://schemas.microsoft.com/office/drawing/2014/main" id="{217617E9-FC9C-C6FC-81A1-B894A73B2331}"/>
                </a:ext>
              </a:extLst>
            </p:cNvPr>
            <p:cNvSpPr/>
            <p:nvPr/>
          </p:nvSpPr>
          <p:spPr>
            <a:xfrm>
              <a:off x="3219448" y="2050231"/>
              <a:ext cx="520700" cy="0"/>
            </a:xfrm>
            <a:custGeom>
              <a:avLst/>
              <a:gdLst/>
              <a:ahLst/>
              <a:cxnLst/>
              <a:rect l="0" t="0" r="0" b="0"/>
              <a:pathLst>
                <a:path w="520700">
                  <a:moveTo>
                    <a:pt x="0" y="0"/>
                  </a:moveTo>
                  <a:lnTo>
                    <a:pt x="520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5" name="Shape 772">
              <a:extLst>
                <a:ext uri="{FF2B5EF4-FFF2-40B4-BE49-F238E27FC236}">
                  <a16:creationId xmlns:a16="http://schemas.microsoft.com/office/drawing/2014/main" id="{951BA0CD-FC56-2023-B530-95B00AADB426}"/>
                </a:ext>
              </a:extLst>
            </p:cNvPr>
            <p:cNvSpPr/>
            <p:nvPr/>
          </p:nvSpPr>
          <p:spPr>
            <a:xfrm>
              <a:off x="3219448" y="2053401"/>
              <a:ext cx="0" cy="218618"/>
            </a:xfrm>
            <a:custGeom>
              <a:avLst/>
              <a:gdLst/>
              <a:ahLst/>
              <a:cxnLst/>
              <a:rect l="0" t="0" r="0" b="0"/>
              <a:pathLst>
                <a:path h="218618">
                  <a:moveTo>
                    <a:pt x="0" y="218618"/>
                  </a:moveTo>
                  <a:lnTo>
                    <a:pt x="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6" name="Shape 773">
              <a:extLst>
                <a:ext uri="{FF2B5EF4-FFF2-40B4-BE49-F238E27FC236}">
                  <a16:creationId xmlns:a16="http://schemas.microsoft.com/office/drawing/2014/main" id="{4CA7D42E-5F8C-7FFA-4CA3-99AA3F0D08AC}"/>
                </a:ext>
              </a:extLst>
            </p:cNvPr>
            <p:cNvSpPr/>
            <p:nvPr/>
          </p:nvSpPr>
          <p:spPr>
            <a:xfrm>
              <a:off x="133347" y="2275194"/>
              <a:ext cx="660400" cy="0"/>
            </a:xfrm>
            <a:custGeom>
              <a:avLst/>
              <a:gdLst/>
              <a:ahLst/>
              <a:cxnLst/>
              <a:rect l="0" t="0" r="0" b="0"/>
              <a:pathLst>
                <a:path w="660400">
                  <a:moveTo>
                    <a:pt x="0" y="0"/>
                  </a:moveTo>
                  <a:lnTo>
                    <a:pt x="6604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7" name="Shape 774">
              <a:extLst>
                <a:ext uri="{FF2B5EF4-FFF2-40B4-BE49-F238E27FC236}">
                  <a16:creationId xmlns:a16="http://schemas.microsoft.com/office/drawing/2014/main" id="{16D09753-AEA8-5B6A-DBED-CCB7B781DFBC}"/>
                </a:ext>
              </a:extLst>
            </p:cNvPr>
            <p:cNvSpPr/>
            <p:nvPr/>
          </p:nvSpPr>
          <p:spPr>
            <a:xfrm>
              <a:off x="793747" y="2275194"/>
              <a:ext cx="533400" cy="0"/>
            </a:xfrm>
            <a:custGeom>
              <a:avLst/>
              <a:gdLst/>
              <a:ahLst/>
              <a:cxnLst/>
              <a:rect l="0" t="0" r="0" b="0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8" name="Shape 775">
              <a:extLst>
                <a:ext uri="{FF2B5EF4-FFF2-40B4-BE49-F238E27FC236}">
                  <a16:creationId xmlns:a16="http://schemas.microsoft.com/office/drawing/2014/main" id="{09459335-FFDC-4923-2E5D-BBEEFF6821E1}"/>
                </a:ext>
              </a:extLst>
            </p:cNvPr>
            <p:cNvSpPr/>
            <p:nvPr/>
          </p:nvSpPr>
          <p:spPr>
            <a:xfrm>
              <a:off x="1327147" y="2275194"/>
              <a:ext cx="736600" cy="0"/>
            </a:xfrm>
            <a:custGeom>
              <a:avLst/>
              <a:gdLst/>
              <a:ahLst/>
              <a:cxnLst/>
              <a:rect l="0" t="0" r="0" b="0"/>
              <a:pathLst>
                <a:path w="736600">
                  <a:moveTo>
                    <a:pt x="0" y="0"/>
                  </a:moveTo>
                  <a:lnTo>
                    <a:pt x="7366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9" name="Shape 776">
              <a:extLst>
                <a:ext uri="{FF2B5EF4-FFF2-40B4-BE49-F238E27FC236}">
                  <a16:creationId xmlns:a16="http://schemas.microsoft.com/office/drawing/2014/main" id="{DA74C796-E195-C3E7-8DE0-DCC02E5490AC}"/>
                </a:ext>
              </a:extLst>
            </p:cNvPr>
            <p:cNvSpPr/>
            <p:nvPr/>
          </p:nvSpPr>
          <p:spPr>
            <a:xfrm>
              <a:off x="2063747" y="2275194"/>
              <a:ext cx="520700" cy="0"/>
            </a:xfrm>
            <a:custGeom>
              <a:avLst/>
              <a:gdLst/>
              <a:ahLst/>
              <a:cxnLst/>
              <a:rect l="0" t="0" r="0" b="0"/>
              <a:pathLst>
                <a:path w="520700">
                  <a:moveTo>
                    <a:pt x="0" y="0"/>
                  </a:moveTo>
                  <a:lnTo>
                    <a:pt x="520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0" name="Shape 777">
              <a:extLst>
                <a:ext uri="{FF2B5EF4-FFF2-40B4-BE49-F238E27FC236}">
                  <a16:creationId xmlns:a16="http://schemas.microsoft.com/office/drawing/2014/main" id="{5C3C819C-1450-8A00-ACAA-F743FA2338B0}"/>
                </a:ext>
              </a:extLst>
            </p:cNvPr>
            <p:cNvSpPr/>
            <p:nvPr/>
          </p:nvSpPr>
          <p:spPr>
            <a:xfrm>
              <a:off x="2584448" y="2275194"/>
              <a:ext cx="635000" cy="0"/>
            </a:xfrm>
            <a:custGeom>
              <a:avLst/>
              <a:gdLst/>
              <a:ahLst/>
              <a:cxnLst/>
              <a:rect l="0" t="0" r="0" b="0"/>
              <a:pathLst>
                <a:path w="635000">
                  <a:moveTo>
                    <a:pt x="0" y="0"/>
                  </a:moveTo>
                  <a:lnTo>
                    <a:pt x="6350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1" name="Shape 778">
              <a:extLst>
                <a:ext uri="{FF2B5EF4-FFF2-40B4-BE49-F238E27FC236}">
                  <a16:creationId xmlns:a16="http://schemas.microsoft.com/office/drawing/2014/main" id="{79447493-A7DD-DB6E-4682-D5413CDAEE95}"/>
                </a:ext>
              </a:extLst>
            </p:cNvPr>
            <p:cNvSpPr/>
            <p:nvPr/>
          </p:nvSpPr>
          <p:spPr>
            <a:xfrm>
              <a:off x="3219448" y="2275194"/>
              <a:ext cx="520700" cy="0"/>
            </a:xfrm>
            <a:custGeom>
              <a:avLst/>
              <a:gdLst/>
              <a:ahLst/>
              <a:cxnLst/>
              <a:rect l="0" t="0" r="0" b="0"/>
              <a:pathLst>
                <a:path w="520700">
                  <a:moveTo>
                    <a:pt x="0" y="0"/>
                  </a:moveTo>
                  <a:lnTo>
                    <a:pt x="520700" y="0"/>
                  </a:lnTo>
                </a:path>
              </a:pathLst>
            </a:custGeom>
            <a:ln w="6350" cap="flat">
              <a:miter lim="127000"/>
            </a:ln>
          </p:spPr>
          <p:style>
            <a:lnRef idx="1">
              <a:srgbClr val="181717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2" name="Rectangle 779">
              <a:extLst>
                <a:ext uri="{FF2B5EF4-FFF2-40B4-BE49-F238E27FC236}">
                  <a16:creationId xmlns:a16="http://schemas.microsoft.com/office/drawing/2014/main" id="{345CF172-DEC2-0768-0913-B5932C99ACDB}"/>
                </a:ext>
              </a:extLst>
            </p:cNvPr>
            <p:cNvSpPr/>
            <p:nvPr/>
          </p:nvSpPr>
          <p:spPr>
            <a:xfrm>
              <a:off x="380276" y="534957"/>
              <a:ext cx="221534" cy="1778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3" name="Rectangle 780">
              <a:extLst>
                <a:ext uri="{FF2B5EF4-FFF2-40B4-BE49-F238E27FC236}">
                  <a16:creationId xmlns:a16="http://schemas.microsoft.com/office/drawing/2014/main" id="{D5D47DB2-1949-7772-A935-8CAA6160E079}"/>
                </a:ext>
              </a:extLst>
            </p:cNvPr>
            <p:cNvSpPr/>
            <p:nvPr/>
          </p:nvSpPr>
          <p:spPr>
            <a:xfrm>
              <a:off x="205348" y="710656"/>
              <a:ext cx="686754" cy="1778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4" name="Rectangle 781">
              <a:extLst>
                <a:ext uri="{FF2B5EF4-FFF2-40B4-BE49-F238E27FC236}">
                  <a16:creationId xmlns:a16="http://schemas.microsoft.com/office/drawing/2014/main" id="{7159C283-0996-F263-AC00-80574A0647B2}"/>
                </a:ext>
              </a:extLst>
            </p:cNvPr>
            <p:cNvSpPr/>
            <p:nvPr/>
          </p:nvSpPr>
          <p:spPr>
            <a:xfrm>
              <a:off x="865748" y="570956"/>
              <a:ext cx="546218" cy="1778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b="1" kern="100" spc="-2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5" name="Rectangle 782">
              <a:extLst>
                <a:ext uri="{FF2B5EF4-FFF2-40B4-BE49-F238E27FC236}">
                  <a16:creationId xmlns:a16="http://schemas.microsoft.com/office/drawing/2014/main" id="{ACFAA747-A2B8-3323-B5C0-7CFD0D749549}"/>
                </a:ext>
              </a:extLst>
            </p:cNvPr>
            <p:cNvSpPr/>
            <p:nvPr/>
          </p:nvSpPr>
          <p:spPr>
            <a:xfrm>
              <a:off x="598926" y="659714"/>
              <a:ext cx="852222" cy="19443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b="1" kern="100" spc="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Android Studio</a:t>
              </a: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7" name="Rectangle 784">
              <a:extLst>
                <a:ext uri="{FF2B5EF4-FFF2-40B4-BE49-F238E27FC236}">
                  <a16:creationId xmlns:a16="http://schemas.microsoft.com/office/drawing/2014/main" id="{69940983-60AC-D1B7-8E25-7765E1E3940A}"/>
                </a:ext>
              </a:extLst>
            </p:cNvPr>
            <p:cNvSpPr/>
            <p:nvPr/>
          </p:nvSpPr>
          <p:spPr>
            <a:xfrm>
              <a:off x="1292018" y="662697"/>
              <a:ext cx="788218" cy="1778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Visual Studio</a:t>
              </a:r>
              <a:r>
                <a:rPr lang="pt-BR" sz="850" b="1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b="1" kern="100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Code</a:t>
              </a: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8" name="Rectangle 785">
              <a:extLst>
                <a:ext uri="{FF2B5EF4-FFF2-40B4-BE49-F238E27FC236}">
                  <a16:creationId xmlns:a16="http://schemas.microsoft.com/office/drawing/2014/main" id="{7921709F-71EF-C42E-A2EA-DDE60A1B1DDB}"/>
                </a:ext>
              </a:extLst>
            </p:cNvPr>
            <p:cNvSpPr/>
            <p:nvPr/>
          </p:nvSpPr>
          <p:spPr>
            <a:xfrm>
              <a:off x="2130822" y="661335"/>
              <a:ext cx="443211" cy="1778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b="1" kern="100" spc="10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IntelliJ</a:t>
              </a: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9" name="Rectangle 786">
              <a:extLst>
                <a:ext uri="{FF2B5EF4-FFF2-40B4-BE49-F238E27FC236}">
                  <a16:creationId xmlns:a16="http://schemas.microsoft.com/office/drawing/2014/main" id="{3908173E-1E4A-1945-FDB4-9D2ED0EF085C}"/>
                </a:ext>
              </a:extLst>
            </p:cNvPr>
            <p:cNvSpPr/>
            <p:nvPr/>
          </p:nvSpPr>
          <p:spPr>
            <a:xfrm>
              <a:off x="2635251" y="662697"/>
              <a:ext cx="606598" cy="1778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b="1" kern="100" spc="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Atom</a:t>
              </a:r>
              <a:r>
                <a:rPr lang="pt-BR" sz="850" b="1" kern="100" spc="-3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50" b="1" kern="100" spc="1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IDE</a:t>
              </a: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0" name="Rectangle 787">
              <a:extLst>
                <a:ext uri="{FF2B5EF4-FFF2-40B4-BE49-F238E27FC236}">
                  <a16:creationId xmlns:a16="http://schemas.microsoft.com/office/drawing/2014/main" id="{E9BBEB57-0CBF-7050-59CC-A9DA5CF8A4CB}"/>
                </a:ext>
              </a:extLst>
            </p:cNvPr>
            <p:cNvSpPr/>
            <p:nvPr/>
          </p:nvSpPr>
          <p:spPr>
            <a:xfrm>
              <a:off x="3283467" y="667986"/>
              <a:ext cx="399508" cy="1778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b="1" kern="100" dirty="0" err="1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Xcode</a:t>
              </a: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1" name="Rectangle 788">
              <a:extLst>
                <a:ext uri="{FF2B5EF4-FFF2-40B4-BE49-F238E27FC236}">
                  <a16:creationId xmlns:a16="http://schemas.microsoft.com/office/drawing/2014/main" id="{B25666C5-7F5E-4B85-6D83-196C8BBD3AF4}"/>
                </a:ext>
              </a:extLst>
            </p:cNvPr>
            <p:cNvSpPr/>
            <p:nvPr/>
          </p:nvSpPr>
          <p:spPr>
            <a:xfrm>
              <a:off x="205348" y="977448"/>
              <a:ext cx="244779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Java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2" name="Rectangle 789">
              <a:extLst>
                <a:ext uri="{FF2B5EF4-FFF2-40B4-BE49-F238E27FC236}">
                  <a16:creationId xmlns:a16="http://schemas.microsoft.com/office/drawing/2014/main" id="{059F871E-29E4-BEB6-C231-94CA699E51FD}"/>
                </a:ext>
              </a:extLst>
            </p:cNvPr>
            <p:cNvSpPr/>
            <p:nvPr/>
          </p:nvSpPr>
          <p:spPr>
            <a:xfrm>
              <a:off x="978395" y="976979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3" name="Rectangle 790">
              <a:extLst>
                <a:ext uri="{FF2B5EF4-FFF2-40B4-BE49-F238E27FC236}">
                  <a16:creationId xmlns:a16="http://schemas.microsoft.com/office/drawing/2014/main" id="{05AB336E-B923-781B-23D5-EC51F2F189C7}"/>
                </a:ext>
              </a:extLst>
            </p:cNvPr>
            <p:cNvSpPr/>
            <p:nvPr/>
          </p:nvSpPr>
          <p:spPr>
            <a:xfrm>
              <a:off x="1665977" y="977448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4" name="Rectangle 791">
              <a:extLst>
                <a:ext uri="{FF2B5EF4-FFF2-40B4-BE49-F238E27FC236}">
                  <a16:creationId xmlns:a16="http://schemas.microsoft.com/office/drawing/2014/main" id="{076B45B0-325B-BCF5-551C-F634D58F3850}"/>
                </a:ext>
              </a:extLst>
            </p:cNvPr>
            <p:cNvSpPr/>
            <p:nvPr/>
          </p:nvSpPr>
          <p:spPr>
            <a:xfrm>
              <a:off x="2294628" y="977448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5" name="Rectangle 792">
              <a:extLst>
                <a:ext uri="{FF2B5EF4-FFF2-40B4-BE49-F238E27FC236}">
                  <a16:creationId xmlns:a16="http://schemas.microsoft.com/office/drawing/2014/main" id="{049624BB-5EB6-7786-7061-3B77D1904CDF}"/>
                </a:ext>
              </a:extLst>
            </p:cNvPr>
            <p:cNvSpPr/>
            <p:nvPr/>
          </p:nvSpPr>
          <p:spPr>
            <a:xfrm>
              <a:off x="2872478" y="977448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6" name="Rectangle 793">
              <a:extLst>
                <a:ext uri="{FF2B5EF4-FFF2-40B4-BE49-F238E27FC236}">
                  <a16:creationId xmlns:a16="http://schemas.microsoft.com/office/drawing/2014/main" id="{F26AA7A2-6DD9-E288-BA6C-E74112C0BE61}"/>
                </a:ext>
              </a:extLst>
            </p:cNvPr>
            <p:cNvSpPr/>
            <p:nvPr/>
          </p:nvSpPr>
          <p:spPr>
            <a:xfrm>
              <a:off x="205348" y="1202411"/>
              <a:ext cx="573519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JavaScript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7" name="Rectangle 794">
              <a:extLst>
                <a:ext uri="{FF2B5EF4-FFF2-40B4-BE49-F238E27FC236}">
                  <a16:creationId xmlns:a16="http://schemas.microsoft.com/office/drawing/2014/main" id="{D312AFBB-2819-D1BC-2924-3A77182E63C5}"/>
                </a:ext>
              </a:extLst>
            </p:cNvPr>
            <p:cNvSpPr/>
            <p:nvPr/>
          </p:nvSpPr>
          <p:spPr>
            <a:xfrm>
              <a:off x="1665977" y="1202411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8" name="Rectangle 795">
              <a:extLst>
                <a:ext uri="{FF2B5EF4-FFF2-40B4-BE49-F238E27FC236}">
                  <a16:creationId xmlns:a16="http://schemas.microsoft.com/office/drawing/2014/main" id="{512870B5-1E41-AA4C-76EF-88E1F71E8296}"/>
                </a:ext>
              </a:extLst>
            </p:cNvPr>
            <p:cNvSpPr/>
            <p:nvPr/>
          </p:nvSpPr>
          <p:spPr>
            <a:xfrm>
              <a:off x="2294628" y="1202411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9" name="Rectangle 796">
              <a:extLst>
                <a:ext uri="{FF2B5EF4-FFF2-40B4-BE49-F238E27FC236}">
                  <a16:creationId xmlns:a16="http://schemas.microsoft.com/office/drawing/2014/main" id="{521ADF21-2165-283B-E4FA-F74310D71B06}"/>
                </a:ext>
              </a:extLst>
            </p:cNvPr>
            <p:cNvSpPr/>
            <p:nvPr/>
          </p:nvSpPr>
          <p:spPr>
            <a:xfrm>
              <a:off x="2872478" y="1202411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0" name="Rectangle 797">
              <a:extLst>
                <a:ext uri="{FF2B5EF4-FFF2-40B4-BE49-F238E27FC236}">
                  <a16:creationId xmlns:a16="http://schemas.microsoft.com/office/drawing/2014/main" id="{39D988E0-7ECC-1DF2-9482-5B3612EEB05F}"/>
                </a:ext>
              </a:extLst>
            </p:cNvPr>
            <p:cNvSpPr/>
            <p:nvPr/>
          </p:nvSpPr>
          <p:spPr>
            <a:xfrm>
              <a:off x="205348" y="1427372"/>
              <a:ext cx="328640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Kotlin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1" name="Rectangle 798">
              <a:extLst>
                <a:ext uri="{FF2B5EF4-FFF2-40B4-BE49-F238E27FC236}">
                  <a16:creationId xmlns:a16="http://schemas.microsoft.com/office/drawing/2014/main" id="{A1806C29-984B-B4B7-0F8F-7D1052F862FB}"/>
                </a:ext>
              </a:extLst>
            </p:cNvPr>
            <p:cNvSpPr/>
            <p:nvPr/>
          </p:nvSpPr>
          <p:spPr>
            <a:xfrm>
              <a:off x="1030977" y="1427372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2" name="Rectangle 799">
              <a:extLst>
                <a:ext uri="{FF2B5EF4-FFF2-40B4-BE49-F238E27FC236}">
                  <a16:creationId xmlns:a16="http://schemas.microsoft.com/office/drawing/2014/main" id="{77DA1885-F51B-3E63-625E-EC7EF98A0C61}"/>
                </a:ext>
              </a:extLst>
            </p:cNvPr>
            <p:cNvSpPr/>
            <p:nvPr/>
          </p:nvSpPr>
          <p:spPr>
            <a:xfrm>
              <a:off x="2294628" y="1427372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3" name="Rectangle 800">
              <a:extLst>
                <a:ext uri="{FF2B5EF4-FFF2-40B4-BE49-F238E27FC236}">
                  <a16:creationId xmlns:a16="http://schemas.microsoft.com/office/drawing/2014/main" id="{3A4CFC88-0E0C-8723-131B-D8A0A6CF3675}"/>
                </a:ext>
              </a:extLst>
            </p:cNvPr>
            <p:cNvSpPr/>
            <p:nvPr/>
          </p:nvSpPr>
          <p:spPr>
            <a:xfrm>
              <a:off x="2872478" y="1427372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4" name="Rectangle 801">
              <a:extLst>
                <a:ext uri="{FF2B5EF4-FFF2-40B4-BE49-F238E27FC236}">
                  <a16:creationId xmlns:a16="http://schemas.microsoft.com/office/drawing/2014/main" id="{6F51BD70-479C-3B26-18D4-A18FD1D637ED}"/>
                </a:ext>
              </a:extLst>
            </p:cNvPr>
            <p:cNvSpPr/>
            <p:nvPr/>
          </p:nvSpPr>
          <p:spPr>
            <a:xfrm>
              <a:off x="205348" y="1652335"/>
              <a:ext cx="60407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TypeScript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" name="Rectangle 802">
              <a:extLst>
                <a:ext uri="{FF2B5EF4-FFF2-40B4-BE49-F238E27FC236}">
                  <a16:creationId xmlns:a16="http://schemas.microsoft.com/office/drawing/2014/main" id="{8FCF33F0-554A-0D47-50F8-DA4FA529D766}"/>
                </a:ext>
              </a:extLst>
            </p:cNvPr>
            <p:cNvSpPr/>
            <p:nvPr/>
          </p:nvSpPr>
          <p:spPr>
            <a:xfrm>
              <a:off x="1665977" y="1652335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6" name="Rectangle 803">
              <a:extLst>
                <a:ext uri="{FF2B5EF4-FFF2-40B4-BE49-F238E27FC236}">
                  <a16:creationId xmlns:a16="http://schemas.microsoft.com/office/drawing/2014/main" id="{0FE7116C-B356-46DC-3155-6E68A29FC321}"/>
                </a:ext>
              </a:extLst>
            </p:cNvPr>
            <p:cNvSpPr/>
            <p:nvPr/>
          </p:nvSpPr>
          <p:spPr>
            <a:xfrm>
              <a:off x="2294628" y="1652335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7" name="Rectangle 804">
              <a:extLst>
                <a:ext uri="{FF2B5EF4-FFF2-40B4-BE49-F238E27FC236}">
                  <a16:creationId xmlns:a16="http://schemas.microsoft.com/office/drawing/2014/main" id="{1DF407EA-67EE-368B-02E5-95C32E11811C}"/>
                </a:ext>
              </a:extLst>
            </p:cNvPr>
            <p:cNvSpPr/>
            <p:nvPr/>
          </p:nvSpPr>
          <p:spPr>
            <a:xfrm>
              <a:off x="2872478" y="1652335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8" name="Rectangle 805">
              <a:extLst>
                <a:ext uri="{FF2B5EF4-FFF2-40B4-BE49-F238E27FC236}">
                  <a16:creationId xmlns:a16="http://schemas.microsoft.com/office/drawing/2014/main" id="{1F51E25D-0218-2F3A-8A0D-808E130D2BC6}"/>
                </a:ext>
              </a:extLst>
            </p:cNvPr>
            <p:cNvSpPr/>
            <p:nvPr/>
          </p:nvSpPr>
          <p:spPr>
            <a:xfrm>
              <a:off x="205348" y="1877298"/>
              <a:ext cx="686816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Objective-C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9" name="Rectangle 806">
              <a:extLst>
                <a:ext uri="{FF2B5EF4-FFF2-40B4-BE49-F238E27FC236}">
                  <a16:creationId xmlns:a16="http://schemas.microsoft.com/office/drawing/2014/main" id="{47FC84CD-EAC0-1FF0-6379-239807BD3DDD}"/>
                </a:ext>
              </a:extLst>
            </p:cNvPr>
            <p:cNvSpPr/>
            <p:nvPr/>
          </p:nvSpPr>
          <p:spPr>
            <a:xfrm>
              <a:off x="1665977" y="1877298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0" name="Rectangle 807">
              <a:extLst>
                <a:ext uri="{FF2B5EF4-FFF2-40B4-BE49-F238E27FC236}">
                  <a16:creationId xmlns:a16="http://schemas.microsoft.com/office/drawing/2014/main" id="{16241120-B23B-45C6-AE64-CEFFB98BA389}"/>
                </a:ext>
              </a:extLst>
            </p:cNvPr>
            <p:cNvSpPr/>
            <p:nvPr/>
          </p:nvSpPr>
          <p:spPr>
            <a:xfrm>
              <a:off x="2872478" y="1877298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1" name="Rectangle 808">
              <a:extLst>
                <a:ext uri="{FF2B5EF4-FFF2-40B4-BE49-F238E27FC236}">
                  <a16:creationId xmlns:a16="http://schemas.microsoft.com/office/drawing/2014/main" id="{692B46F0-7BF6-428B-C3A5-B8D63FB0554B}"/>
                </a:ext>
              </a:extLst>
            </p:cNvPr>
            <p:cNvSpPr/>
            <p:nvPr/>
          </p:nvSpPr>
          <p:spPr>
            <a:xfrm>
              <a:off x="3450328" y="1877298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2" name="Rectangle 809">
              <a:extLst>
                <a:ext uri="{FF2B5EF4-FFF2-40B4-BE49-F238E27FC236}">
                  <a16:creationId xmlns:a16="http://schemas.microsoft.com/office/drawing/2014/main" id="{2A398834-F48F-93C8-9EE8-81CDFC37527C}"/>
                </a:ext>
              </a:extLst>
            </p:cNvPr>
            <p:cNvSpPr/>
            <p:nvPr/>
          </p:nvSpPr>
          <p:spPr>
            <a:xfrm>
              <a:off x="205348" y="2102261"/>
              <a:ext cx="287836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Swift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3" name="Rectangle 810">
              <a:extLst>
                <a:ext uri="{FF2B5EF4-FFF2-40B4-BE49-F238E27FC236}">
                  <a16:creationId xmlns:a16="http://schemas.microsoft.com/office/drawing/2014/main" id="{53FC7D1A-A3EB-F19C-5EE7-023119B85B4E}"/>
                </a:ext>
              </a:extLst>
            </p:cNvPr>
            <p:cNvSpPr/>
            <p:nvPr/>
          </p:nvSpPr>
          <p:spPr>
            <a:xfrm>
              <a:off x="1665977" y="2102261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4" name="Rectangle 811">
              <a:extLst>
                <a:ext uri="{FF2B5EF4-FFF2-40B4-BE49-F238E27FC236}">
                  <a16:creationId xmlns:a16="http://schemas.microsoft.com/office/drawing/2014/main" id="{138AEE22-2783-6118-8363-F52B86A26D4C}"/>
                </a:ext>
              </a:extLst>
            </p:cNvPr>
            <p:cNvSpPr/>
            <p:nvPr/>
          </p:nvSpPr>
          <p:spPr>
            <a:xfrm>
              <a:off x="2872478" y="2102261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5" name="Rectangle 812">
              <a:extLst>
                <a:ext uri="{FF2B5EF4-FFF2-40B4-BE49-F238E27FC236}">
                  <a16:creationId xmlns:a16="http://schemas.microsoft.com/office/drawing/2014/main" id="{2C5A5DD8-071B-9C48-6AE2-FE087DE1DD76}"/>
                </a:ext>
              </a:extLst>
            </p:cNvPr>
            <p:cNvSpPr/>
            <p:nvPr/>
          </p:nvSpPr>
          <p:spPr>
            <a:xfrm>
              <a:off x="3450328" y="2102261"/>
              <a:ext cx="78391" cy="17013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5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6" name="Rectangle 814">
              <a:extLst>
                <a:ext uri="{FF2B5EF4-FFF2-40B4-BE49-F238E27FC236}">
                  <a16:creationId xmlns:a16="http://schemas.microsoft.com/office/drawing/2014/main" id="{7E3E6082-2996-EFE3-EF94-313ACD9B052C}"/>
                </a:ext>
              </a:extLst>
            </p:cNvPr>
            <p:cNvSpPr/>
            <p:nvPr/>
          </p:nvSpPr>
          <p:spPr>
            <a:xfrm>
              <a:off x="133347" y="97461"/>
              <a:ext cx="605454" cy="165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Quadro</a:t>
              </a:r>
              <a:r>
                <a:rPr lang="pt-BR" sz="800" b="1" kern="100" spc="-2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b="1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</a:t>
              </a:r>
              <a:r>
                <a:rPr lang="pt-BR" sz="800" b="1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7" name="Rectangle 815">
              <a:extLst>
                <a:ext uri="{FF2B5EF4-FFF2-40B4-BE49-F238E27FC236}">
                  <a16:creationId xmlns:a16="http://schemas.microsoft.com/office/drawing/2014/main" id="{377BF0D0-9FBB-2FEA-D498-E7AB0EE50376}"/>
                </a:ext>
              </a:extLst>
            </p:cNvPr>
            <p:cNvSpPr/>
            <p:nvPr/>
          </p:nvSpPr>
          <p:spPr>
            <a:xfrm>
              <a:off x="587187" y="101221"/>
              <a:ext cx="4177766" cy="160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Correlação</a:t>
              </a:r>
              <a:r>
                <a:rPr lang="pt-BR" sz="800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entre</a:t>
              </a:r>
              <a:r>
                <a:rPr lang="pt-BR" sz="800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IDEs</a:t>
              </a:r>
              <a:r>
                <a:rPr lang="pt-BR" sz="800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800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linguagens</a:t>
              </a:r>
              <a:r>
                <a:rPr lang="pt-BR" sz="800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800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programação</a:t>
              </a:r>
              <a:r>
                <a:rPr lang="pt-BR" sz="800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suportadas</a:t>
              </a:r>
              <a:r>
                <a:rPr lang="pt-BR" sz="800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para</a:t>
              </a:r>
              <a:r>
                <a:rPr lang="pt-BR" sz="800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</a:t>
              </a:r>
              <a:r>
                <a:rPr lang="pt-BR" sz="800" kern="100" spc="-1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desen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8" name="Rectangle 816">
              <a:extLst>
                <a:ext uri="{FF2B5EF4-FFF2-40B4-BE49-F238E27FC236}">
                  <a16:creationId xmlns:a16="http://schemas.microsoft.com/office/drawing/2014/main" id="{E39FB138-3A00-3AC0-5652-EC06F25D116C}"/>
                </a:ext>
              </a:extLst>
            </p:cNvPr>
            <p:cNvSpPr/>
            <p:nvPr/>
          </p:nvSpPr>
          <p:spPr>
            <a:xfrm>
              <a:off x="3730370" y="101221"/>
              <a:ext cx="40268" cy="160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-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9" name="Rectangle 817">
              <a:extLst>
                <a:ext uri="{FF2B5EF4-FFF2-40B4-BE49-F238E27FC236}">
                  <a16:creationId xmlns:a16="http://schemas.microsoft.com/office/drawing/2014/main" id="{994F95C7-F91D-3BAE-57D1-3F4026EBDCA8}"/>
                </a:ext>
              </a:extLst>
            </p:cNvPr>
            <p:cNvSpPr/>
            <p:nvPr/>
          </p:nvSpPr>
          <p:spPr>
            <a:xfrm>
              <a:off x="133347" y="240921"/>
              <a:ext cx="1809377" cy="160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311150" marR="635" indent="-18415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volvimento</a:t>
              </a:r>
              <a:r>
                <a:rPr lang="pt-BR" sz="80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80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aplicativos</a:t>
              </a:r>
              <a:r>
                <a:rPr lang="pt-BR" sz="800" kern="100" spc="-5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móveis</a:t>
              </a:r>
              <a:endParaRPr lang="pt-BR" sz="1000" kern="10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3685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3B904-CCC3-FC2B-7AB7-0DE98150D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58944"/>
            <a:ext cx="10058400" cy="2140112"/>
          </a:xfrm>
        </p:spPr>
        <p:txBody>
          <a:bodyPr/>
          <a:lstStyle/>
          <a:p>
            <a:r>
              <a:rPr lang="pt-BR" dirty="0"/>
              <a:t>Dependendo do desenvolvimento, é necessário instalar: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Plug-ins;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Framewoorks</a:t>
            </a:r>
            <a:r>
              <a:rPr lang="pt-BR" dirty="0"/>
              <a:t>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Aplicações </a:t>
            </a:r>
            <a:r>
              <a:rPr lang="pt-BR" dirty="0" err="1"/>
              <a:t>complementáres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r>
              <a:rPr lang="pt-BR" dirty="0"/>
              <a:t>Veja como instalar algumas ferramentas.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3ED76FA-3921-E405-8FF8-BE0A6A4B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Outros frameworks de aplicação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28229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3B904-CCC3-FC2B-7AB7-0DE98150D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58944"/>
            <a:ext cx="10058400" cy="2140112"/>
          </a:xfrm>
        </p:spPr>
        <p:txBody>
          <a:bodyPr/>
          <a:lstStyle/>
          <a:p>
            <a:r>
              <a:rPr lang="pt-BR" dirty="0"/>
              <a:t>É um interpretador de código </a:t>
            </a:r>
            <a:r>
              <a:rPr lang="pt-BR" dirty="0" err="1"/>
              <a:t>JavaScript</a:t>
            </a:r>
            <a:r>
              <a:rPr lang="pt-BR" dirty="0"/>
              <a:t>, usado em aplicações em rede.</a:t>
            </a:r>
          </a:p>
          <a:p>
            <a:r>
              <a:rPr lang="pt-BR" dirty="0"/>
              <a:t>Para instalar no sistema operacional Linux, basta usar:</a:t>
            </a:r>
          </a:p>
          <a:p>
            <a:r>
              <a:rPr lang="pt-BR" b="1" dirty="0"/>
              <a:t>	$ </a:t>
            </a:r>
            <a:r>
              <a:rPr lang="pt-BR" b="1" dirty="0" err="1"/>
              <a:t>sudo</a:t>
            </a:r>
            <a:r>
              <a:rPr lang="pt-BR" b="1" dirty="0"/>
              <a:t> </a:t>
            </a:r>
            <a:r>
              <a:rPr lang="pt-BR" b="1" dirty="0" err="1"/>
              <a:t>apt</a:t>
            </a:r>
            <a:r>
              <a:rPr lang="pt-BR" b="1" dirty="0"/>
              <a:t>--</a:t>
            </a:r>
            <a:r>
              <a:rPr lang="pt-BR" b="1" dirty="0" err="1"/>
              <a:t>get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b="1" dirty="0" err="1"/>
              <a:t>nodejs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3ED76FA-3921-E405-8FF8-BE0A6A4B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Outros frameworks de aplicação</a:t>
            </a:r>
            <a:br>
              <a:rPr lang="pt-BR" sz="3600" b="1" dirty="0"/>
            </a:br>
            <a:r>
              <a:rPr lang="pt-BR" sz="2400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3167028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3B904-CCC3-FC2B-7AB7-0DE98150D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58944"/>
            <a:ext cx="10058400" cy="2140112"/>
          </a:xfrm>
        </p:spPr>
        <p:txBody>
          <a:bodyPr/>
          <a:lstStyle/>
          <a:p>
            <a:r>
              <a:rPr lang="pt-BR" dirty="0"/>
              <a:t>É um gerenciador de pacotes do Node.</a:t>
            </a:r>
          </a:p>
          <a:p>
            <a:r>
              <a:rPr lang="pt-BR" dirty="0"/>
              <a:t>Facilita a instalação de ferramentas para desenvolvimento de aplicações usando </a:t>
            </a:r>
            <a:r>
              <a:rPr lang="pt-BR" dirty="0" err="1"/>
              <a:t>JavaScripts</a:t>
            </a:r>
            <a:endParaRPr lang="pt-BR" dirty="0"/>
          </a:p>
          <a:p>
            <a:r>
              <a:rPr lang="pt-BR" dirty="0"/>
              <a:t>Para instalar no sistema operacional Linux, basta usar:</a:t>
            </a:r>
          </a:p>
          <a:p>
            <a:r>
              <a:rPr lang="pt-BR" b="1" dirty="0"/>
              <a:t>	$ </a:t>
            </a:r>
            <a:r>
              <a:rPr lang="pt-BR" b="1" dirty="0" err="1"/>
              <a:t>sudo</a:t>
            </a:r>
            <a:r>
              <a:rPr lang="pt-BR" b="1" dirty="0"/>
              <a:t> </a:t>
            </a:r>
            <a:r>
              <a:rPr lang="pt-BR" b="1" dirty="0" err="1"/>
              <a:t>apt-get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b="1" dirty="0" err="1"/>
              <a:t>npm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3ED76FA-3921-E405-8FF8-BE0A6A4B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Outros frameworks de aplicação</a:t>
            </a:r>
            <a:br>
              <a:rPr lang="pt-BR" sz="3600" b="1" dirty="0"/>
            </a:br>
            <a:r>
              <a:rPr lang="pt-BR" sz="2400" dirty="0"/>
              <a:t>NODE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1896244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3B904-CCC3-FC2B-7AB7-0DE98150D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58943"/>
            <a:ext cx="10058400" cy="3948071"/>
          </a:xfrm>
        </p:spPr>
        <p:txBody>
          <a:bodyPr>
            <a:normAutofit/>
          </a:bodyPr>
          <a:lstStyle/>
          <a:p>
            <a:r>
              <a:rPr lang="pt-BR" dirty="0"/>
              <a:t>É um framework que permite usar: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CSS3;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HTML5;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Possibilita o acesso: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GPS;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Acelerômetro;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Câmera.</a:t>
            </a:r>
          </a:p>
          <a:p>
            <a:r>
              <a:rPr lang="pt-BR" dirty="0"/>
              <a:t>Para instalar no sistema operacional Linux, basta usar:</a:t>
            </a:r>
          </a:p>
          <a:p>
            <a:r>
              <a:rPr lang="pt-BR" b="1" dirty="0"/>
              <a:t>	$ </a:t>
            </a:r>
            <a:r>
              <a:rPr lang="pt-BR" b="1" dirty="0" err="1"/>
              <a:t>sudo</a:t>
            </a:r>
            <a:r>
              <a:rPr lang="pt-BR" b="1" dirty="0"/>
              <a:t> </a:t>
            </a: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-g </a:t>
            </a:r>
            <a:r>
              <a:rPr lang="pt-BR" b="1" dirty="0" err="1"/>
              <a:t>cordova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3ED76FA-3921-E405-8FF8-BE0A6A4B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Outros frameworks de aplicação</a:t>
            </a:r>
            <a:br>
              <a:rPr lang="pt-BR" sz="3600" b="1" dirty="0"/>
            </a:br>
            <a:r>
              <a:rPr lang="pt-BR" sz="2400" dirty="0"/>
              <a:t>APACHE CORDOVA</a:t>
            </a:r>
          </a:p>
        </p:txBody>
      </p:sp>
    </p:spTree>
    <p:extLst>
      <p:ext uri="{BB962C8B-B14F-4D97-AF65-F5344CB8AC3E}">
        <p14:creationId xmlns:p14="http://schemas.microsoft.com/office/powerpoint/2010/main" val="762644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3B904-CCC3-FC2B-7AB7-0DE98150D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58943"/>
            <a:ext cx="10058400" cy="3948071"/>
          </a:xfrm>
        </p:spPr>
        <p:txBody>
          <a:bodyPr>
            <a:normAutofit/>
          </a:bodyPr>
          <a:lstStyle/>
          <a:p>
            <a:r>
              <a:rPr lang="pt-BR" dirty="0"/>
              <a:t>É um framework para desenvolvimento de aplicações para dispositivos móveis híbridos.</a:t>
            </a:r>
          </a:p>
          <a:p>
            <a:r>
              <a:rPr lang="pt-BR" dirty="0"/>
              <a:t>Permite que o visual da aplicação fique parecido com o visual do sistema operacional.</a:t>
            </a:r>
          </a:p>
          <a:p>
            <a:r>
              <a:rPr lang="pt-BR" dirty="0"/>
              <a:t>Para instalar no sistema operacional Linux, basta usar:</a:t>
            </a:r>
          </a:p>
          <a:p>
            <a:r>
              <a:rPr lang="pt-BR" b="1" dirty="0"/>
              <a:t>	$ </a:t>
            </a:r>
            <a:r>
              <a:rPr lang="pt-BR" b="1" dirty="0" err="1"/>
              <a:t>sudo</a:t>
            </a:r>
            <a:r>
              <a:rPr lang="pt-BR" b="1" dirty="0"/>
              <a:t> </a:t>
            </a: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-g </a:t>
            </a:r>
            <a:r>
              <a:rPr lang="pt-BR" b="1" dirty="0" err="1"/>
              <a:t>ionic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3ED76FA-3921-E405-8FF8-BE0A6A4B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Outros frameworks de aplicação</a:t>
            </a:r>
            <a:br>
              <a:rPr lang="pt-BR" sz="3600" b="1" dirty="0"/>
            </a:br>
            <a:r>
              <a:rPr lang="pt-BR" sz="2400" dirty="0"/>
              <a:t>IONIC</a:t>
            </a:r>
          </a:p>
        </p:txBody>
      </p:sp>
    </p:spTree>
    <p:extLst>
      <p:ext uri="{BB962C8B-B14F-4D97-AF65-F5344CB8AC3E}">
        <p14:creationId xmlns:p14="http://schemas.microsoft.com/office/powerpoint/2010/main" val="3719879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3B904-CCC3-FC2B-7AB7-0DE98150D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58943"/>
            <a:ext cx="10058400" cy="3948071"/>
          </a:xfrm>
        </p:spPr>
        <p:txBody>
          <a:bodyPr>
            <a:normAutofit/>
          </a:bodyPr>
          <a:lstStyle/>
          <a:p>
            <a:r>
              <a:rPr lang="pt-BR" dirty="0"/>
              <a:t>É um framework para desenvolvimento de interfaces de </a:t>
            </a:r>
            <a:r>
              <a:rPr lang="pt-BR" dirty="0" err="1"/>
              <a:t>aplicaçao</a:t>
            </a:r>
            <a:r>
              <a:rPr lang="pt-BR" dirty="0"/>
              <a:t> web e móvel baseadas em: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JavaScript</a:t>
            </a:r>
            <a:r>
              <a:rPr lang="pt-BR" dirty="0"/>
              <a:t>;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CSS;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HTML.</a:t>
            </a:r>
          </a:p>
          <a:p>
            <a:r>
              <a:rPr lang="pt-BR" dirty="0"/>
              <a:t>Para instalar no sistema operacional Linux, basta usar:</a:t>
            </a:r>
          </a:p>
          <a:p>
            <a:r>
              <a:rPr lang="pt-BR" b="1" dirty="0"/>
              <a:t>	$ </a:t>
            </a:r>
            <a:r>
              <a:rPr lang="pt-BR" b="1" dirty="0" err="1"/>
              <a:t>sudo</a:t>
            </a:r>
            <a:r>
              <a:rPr lang="pt-BR" b="1" dirty="0"/>
              <a:t> </a:t>
            </a: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-g @angular/cli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3ED76FA-3921-E405-8FF8-BE0A6A4B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Outros frameworks de aplicação</a:t>
            </a:r>
            <a:br>
              <a:rPr lang="pt-BR" sz="3600" b="1" dirty="0"/>
            </a:br>
            <a:r>
              <a:rPr lang="pt-BR" sz="2400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1336051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3B904-CCC3-FC2B-7AB7-0DE98150D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21764"/>
            <a:ext cx="10058400" cy="1814472"/>
          </a:xfrm>
        </p:spPr>
        <p:txBody>
          <a:bodyPr>
            <a:normAutofit/>
          </a:bodyPr>
          <a:lstStyle/>
          <a:p>
            <a:r>
              <a:rPr lang="pt-BR" dirty="0"/>
              <a:t>Aprendemos sobre: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Os principais ambientes de desenvolvimento;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As linguagens de programação para aplicativos móveis.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Lembre-se</a:t>
            </a:r>
            <a:r>
              <a:rPr lang="pt-BR" dirty="0"/>
              <a:t>: Este conteúdo foi extraído da apostila; nela você encontrará outras referências.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3ED76FA-3921-E405-8FF8-BE0A6A4B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O que estudamos até aqui?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8213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87B89-E020-6AB1-991B-85E86DC6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da matéria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02D0C-A2F7-279F-3E1E-31C30305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16. Menus e </a:t>
            </a:r>
            <a:r>
              <a:rPr lang="pt-BR" sz="2800" dirty="0" err="1"/>
              <a:t>views</a:t>
            </a:r>
            <a:r>
              <a:rPr lang="pt-BR" sz="2800" dirty="0"/>
              <a:t> para coleções de dados</a:t>
            </a:r>
          </a:p>
          <a:p>
            <a:r>
              <a:rPr lang="pt-BR" sz="2800" dirty="0"/>
              <a:t>17. Telas de cadastro</a:t>
            </a:r>
          </a:p>
          <a:p>
            <a:r>
              <a:rPr lang="pt-BR" sz="2800" dirty="0"/>
              <a:t>18. Alertas e a classe </a:t>
            </a:r>
            <a:r>
              <a:rPr lang="pt-BR" sz="2800" dirty="0" err="1"/>
              <a:t>Toast</a:t>
            </a:r>
            <a:endParaRPr lang="pt-BR" sz="2800" dirty="0"/>
          </a:p>
          <a:p>
            <a:r>
              <a:rPr lang="pt-BR" sz="2800" dirty="0"/>
              <a:t>19. Node.js</a:t>
            </a:r>
          </a:p>
          <a:p>
            <a:r>
              <a:rPr lang="pt-BR" sz="2800" dirty="0"/>
              <a:t>20. Angular e diretivas</a:t>
            </a:r>
          </a:p>
          <a:p>
            <a:r>
              <a:rPr lang="pt-BR" sz="2800" dirty="0"/>
              <a:t>21. Componente </a:t>
            </a:r>
            <a:r>
              <a:rPr lang="pt-BR" sz="2800" dirty="0" err="1"/>
              <a:t>Activit</a:t>
            </a:r>
            <a:endParaRPr lang="pt-BR" sz="2800" dirty="0"/>
          </a:p>
          <a:p>
            <a:r>
              <a:rPr lang="pt-BR" sz="2800" dirty="0"/>
              <a:t>22. Projeto de aplicativo via </a:t>
            </a:r>
            <a:r>
              <a:rPr lang="pt-BR" sz="2800" dirty="0" err="1"/>
              <a:t>mockups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594057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87B89-E020-6AB1-991B-85E86DC6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da matéria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02D0C-A2F7-279F-3E1E-31C30305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23. </a:t>
            </a:r>
            <a:r>
              <a:rPr lang="pt-BR" sz="2800" dirty="0" err="1"/>
              <a:t>TypeScript</a:t>
            </a:r>
            <a:endParaRPr lang="pt-BR" sz="2800" dirty="0"/>
          </a:p>
          <a:p>
            <a:r>
              <a:rPr lang="pt-BR" sz="2800" dirty="0"/>
              <a:t>24. Consumo de serviços Web </a:t>
            </a:r>
            <a:r>
              <a:rPr lang="pt-BR" sz="2800" dirty="0" err="1"/>
              <a:t>RESTful</a:t>
            </a:r>
            <a:endParaRPr lang="pt-BR" sz="2800" dirty="0"/>
          </a:p>
          <a:p>
            <a:r>
              <a:rPr lang="pt-BR" sz="2800" dirty="0"/>
              <a:t>25. Testes em aplicativos móveis</a:t>
            </a:r>
          </a:p>
          <a:p>
            <a:r>
              <a:rPr lang="pt-BR" sz="2800" dirty="0"/>
              <a:t>26. Tipos de leiaute </a:t>
            </a:r>
            <a:r>
              <a:rPr lang="pt-BR" sz="2800" dirty="0" err="1"/>
              <a:t>RelativeLayout</a:t>
            </a:r>
            <a:r>
              <a:rPr lang="pt-BR" sz="2800" dirty="0"/>
              <a:t> e </a:t>
            </a:r>
            <a:r>
              <a:rPr lang="pt-BR" sz="2800" dirty="0" err="1"/>
              <a:t>LinearLayout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0891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5E722-3051-37D8-8977-A1EC2DC3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/>
              <a:t>Ambientes de desenvolvimento de aplicativos móveis</a:t>
            </a:r>
            <a:br>
              <a:rPr lang="pt-BR" sz="3600" dirty="0"/>
            </a:br>
            <a:r>
              <a:rPr lang="pt-BR" sz="2400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F48F72-9D1A-A3F9-953F-60C9CA4F3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92" y="2703621"/>
            <a:ext cx="11183815" cy="14507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Definir os principais ambientes de desenvolvimento de aplicativos móveis.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Descrever as principais linguagens de programação utilizadas no desenvolvimento de aplicativos móveis.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Comparar os tipos de linguagens e os ambientes de desenvolvimento de aplicativos móveis.</a:t>
            </a:r>
          </a:p>
        </p:txBody>
      </p:sp>
    </p:spTree>
    <p:extLst>
      <p:ext uri="{BB962C8B-B14F-4D97-AF65-F5344CB8AC3E}">
        <p14:creationId xmlns:p14="http://schemas.microsoft.com/office/powerpoint/2010/main" val="145131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32437-1D4A-FD85-39D9-85B12376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Todo celular tem um sistema operacional, você conhece eles?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Windows Phone - Microsoft;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Rim - Blackberry;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Symbian OS - Nokia;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Android;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Iphone </a:t>
            </a:r>
            <a:r>
              <a:rPr lang="pt-BR" dirty="0" err="1"/>
              <a:t>Operating</a:t>
            </a:r>
            <a:r>
              <a:rPr lang="pt-BR" dirty="0"/>
              <a:t> System.</a:t>
            </a:r>
          </a:p>
          <a:p>
            <a:endParaRPr lang="pt-BR" dirty="0"/>
          </a:p>
          <a:p>
            <a:r>
              <a:rPr lang="pt-BR" dirty="0"/>
              <a:t>Vamos falar sobre os mais utilizados atualmente.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8135AE-CEE9-CE0C-6838-25A0859D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Ambientes de desenvolvimento de aplicativos móveis</a:t>
            </a:r>
            <a:br>
              <a:rPr lang="pt-BR" sz="3600" dirty="0"/>
            </a:br>
            <a:r>
              <a:rPr lang="pt-BR" sz="24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05802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32437-1D4A-FD85-39D9-85B12376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Android Alpha foi lançado em 2007, e a versão 1.0 foi lançada em 2008.</a:t>
            </a:r>
          </a:p>
          <a:p>
            <a:r>
              <a:rPr lang="pt-BR" dirty="0"/>
              <a:t>É um sistema baseado em Linux e desenvolvido pela Google.</a:t>
            </a:r>
          </a:p>
          <a:p>
            <a:r>
              <a:rPr lang="pt-BR" dirty="0"/>
              <a:t>A linguagem para seu desenvolvimento é C, mas também envolve: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C++;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PHP;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Java.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8135AE-CEE9-CE0C-6838-25A0859D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Ambientes de desenvolvimento de aplicativos móveis</a:t>
            </a:r>
            <a:br>
              <a:rPr lang="pt-BR" sz="3600" dirty="0"/>
            </a:br>
            <a:r>
              <a:rPr lang="pt-BR" sz="2400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405284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32437-1D4A-FD85-39D9-85B12376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lançamento foi em 29 de Junho de 2007.</a:t>
            </a:r>
          </a:p>
          <a:p>
            <a:r>
              <a:rPr lang="pt-BR" dirty="0"/>
              <a:t>A linguagem para seu desenvolvimento é: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C;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C++;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</a:t>
            </a:r>
            <a:r>
              <a:rPr lang="pt-BR" dirty="0" err="1"/>
              <a:t>Objective</a:t>
            </a:r>
            <a:r>
              <a:rPr lang="pt-BR" dirty="0"/>
              <a:t>-C;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Swift;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dirty="0"/>
              <a:t> Java.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08135AE-CEE9-CE0C-6838-25A0859D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sz="3600" b="1" dirty="0"/>
              <a:t>Ambientes de desenvolvimento de aplicativos móveis</a:t>
            </a:r>
            <a:br>
              <a:rPr lang="pt-BR" sz="3600" dirty="0"/>
            </a:br>
            <a:r>
              <a:rPr lang="pt-BR" sz="2400" dirty="0"/>
              <a:t>IPHONE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7826311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308</TotalTime>
  <Words>1992</Words>
  <Application>Microsoft Office PowerPoint</Application>
  <PresentationFormat>Widescreen</PresentationFormat>
  <Paragraphs>323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Calibri</vt:lpstr>
      <vt:lpstr>Calibri Light</vt:lpstr>
      <vt:lpstr>Times New Roman</vt:lpstr>
      <vt:lpstr>Wingdings</vt:lpstr>
      <vt:lpstr>Retrospectiva</vt:lpstr>
      <vt:lpstr>Programação de Aplicativos Mobile II</vt:lpstr>
      <vt:lpstr>Conteúdo da matéria</vt:lpstr>
      <vt:lpstr>Conteúdo da matéria</vt:lpstr>
      <vt:lpstr>Conteúdo da matéria</vt:lpstr>
      <vt:lpstr>Conteúdo da matéria</vt:lpstr>
      <vt:lpstr>Ambientes de desenvolvimento de aplicativos móveis OBJETIVO</vt:lpstr>
      <vt:lpstr>Ambientes de desenvolvimento de aplicativos móveis INTRODUÇÃO</vt:lpstr>
      <vt:lpstr>Ambientes de desenvolvimento de aplicativos móveis ANDROID</vt:lpstr>
      <vt:lpstr>Ambientes de desenvolvimento de aplicativos móveis IPHONE OPERATING SYSTEM</vt:lpstr>
      <vt:lpstr>Ambientes de desenvolvimento de aplicativos móveis POR QUE SABER QUAL A LINGUAGEM POR  TRÁS DE UM SISTEMA OPERACIONAL?</vt:lpstr>
      <vt:lpstr>Ambientes de Desenvolvimento Integrado</vt:lpstr>
      <vt:lpstr>Ambientes de Desenvolvimento Integrado INSTALAÇÕES</vt:lpstr>
      <vt:lpstr>Ambientes de Desenvolvimento Integrado INSTALAÇÕES – ANDROID STUDIO</vt:lpstr>
      <vt:lpstr>Ambientes de Desenvolvimento Integrado INSTALAÇÕES – VISUAL STUDIO CODE</vt:lpstr>
      <vt:lpstr>Ambientes de Desenvolvimento Integrado INSTALAÇÕES – VISUAL STUDIO CODE</vt:lpstr>
      <vt:lpstr>Ambientes de Desenvolvimento Integrado INSTALAÇÕES – INTELLIJ IDEA</vt:lpstr>
      <vt:lpstr>Ambientes de Desenvolvimento Integrado INSTALAÇÕES – INTELLIJ IDEA</vt:lpstr>
      <vt:lpstr>Ambientes de Desenvolvimento Integrado INSTALAÇÕES – ATOM IDE</vt:lpstr>
      <vt:lpstr>Ambientes de Desenvolvimento Integrado INSTALAÇÕES – ATOM IDE</vt:lpstr>
      <vt:lpstr>Ambientes de Desenvolvimento Integrado INSTALAÇÕES – XCODE</vt:lpstr>
      <vt:lpstr>Linguagens para o desenvolvimento de aplicativos móveis</vt:lpstr>
      <vt:lpstr>Linguagens para o desenvolvimento de aplicativos móveis DESENVOLVIMENTO NATIVO</vt:lpstr>
      <vt:lpstr>Linguagens para o desenvolvimento de aplicativos móveis DESENVOLVIMENTO HIBRIDO</vt:lpstr>
      <vt:lpstr>Linguagens para o desenvolvimento de aplicativos móveis PRINCIPAIS LINGUAGENS - JAVA</vt:lpstr>
      <vt:lpstr>Linguagens para o desenvolvimento de aplicativos móveis PRINCIPAIS LINGUAGENS - JAVASCRIPT</vt:lpstr>
      <vt:lpstr>Linguagens para o desenvolvimento de aplicativos móveis PRINCIPAIS LINGUAGENS - KOTLIN</vt:lpstr>
      <vt:lpstr>Linguagens para o desenvolvimento de aplicativos móveis PRINCIPAIS LINGUAGENS - TYPESCRIPT</vt:lpstr>
      <vt:lpstr>Linguagens para o desenvolvimento de aplicativos móveis PRINCIPAIS LINGUAGENS – OBJETIVE-C</vt:lpstr>
      <vt:lpstr>Linguagens para o desenvolvimento de aplicativos móveis PRINCIPAIS LINGUAGENS – SWIFT</vt:lpstr>
      <vt:lpstr>Linguagens e ambiente de desenvolvimento PRINCIPAIS LINGUAGENS – SWIFT</vt:lpstr>
      <vt:lpstr>Outros frameworks de aplicação</vt:lpstr>
      <vt:lpstr>Outros frameworks de aplicação NODE.JS</vt:lpstr>
      <vt:lpstr>Outros frameworks de aplicação NODE PACKAGE MANAGER</vt:lpstr>
      <vt:lpstr>Outros frameworks de aplicação APACHE CORDOVA</vt:lpstr>
      <vt:lpstr>Outros frameworks de aplicação IONIC</vt:lpstr>
      <vt:lpstr>Outros frameworks de aplicação ANGULAR</vt:lpstr>
      <vt:lpstr>O que estudamos até aqui?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Aplicativos Mobile II</dc:title>
  <dc:creator>Lucas Amaro</dc:creator>
  <cp:lastModifiedBy>Lucas Amaro</cp:lastModifiedBy>
  <cp:revision>1</cp:revision>
  <dcterms:created xsi:type="dcterms:W3CDTF">2024-03-22T05:14:03Z</dcterms:created>
  <dcterms:modified xsi:type="dcterms:W3CDTF">2024-03-22T10:22:07Z</dcterms:modified>
</cp:coreProperties>
</file>