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7" d="100"/>
          <a:sy n="47" d="100"/>
        </p:scale>
        <p:origin x="72" y="6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E1F56-F7D7-4EF0-85A3-E01C4D58812B}" type="datetimeFigureOut">
              <a:rPr lang="pt-BR" smtClean="0"/>
              <a:t>22/03/2024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F2CA3-7A4C-48A1-A349-79968E1096D9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3827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E1F56-F7D7-4EF0-85A3-E01C4D58812B}" type="datetimeFigureOut">
              <a:rPr lang="pt-BR" smtClean="0"/>
              <a:t>22/03/2024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F2CA3-7A4C-48A1-A349-79968E1096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3630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E1F56-F7D7-4EF0-85A3-E01C4D58812B}" type="datetimeFigureOut">
              <a:rPr lang="pt-BR" smtClean="0"/>
              <a:t>22/03/2024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F2CA3-7A4C-48A1-A349-79968E1096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9772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E1F56-F7D7-4EF0-85A3-E01C4D58812B}" type="datetimeFigureOut">
              <a:rPr lang="pt-BR" smtClean="0"/>
              <a:t>22/03/2024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F2CA3-7A4C-48A1-A349-79968E1096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2263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E1F56-F7D7-4EF0-85A3-E01C4D58812B}" type="datetimeFigureOut">
              <a:rPr lang="pt-BR" smtClean="0"/>
              <a:t>22/03/2024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F2CA3-7A4C-48A1-A349-79968E1096D9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6070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E1F56-F7D7-4EF0-85A3-E01C4D58812B}" type="datetimeFigureOut">
              <a:rPr lang="pt-BR" smtClean="0"/>
              <a:t>22/03/2024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F2CA3-7A4C-48A1-A349-79968E1096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7681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E1F56-F7D7-4EF0-85A3-E01C4D58812B}" type="datetimeFigureOut">
              <a:rPr lang="pt-BR" smtClean="0"/>
              <a:t>22/03/2024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F2CA3-7A4C-48A1-A349-79968E1096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1084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E1F56-F7D7-4EF0-85A3-E01C4D58812B}" type="datetimeFigureOut">
              <a:rPr lang="pt-BR" smtClean="0"/>
              <a:t>22/03/2024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F2CA3-7A4C-48A1-A349-79968E1096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6941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E1F56-F7D7-4EF0-85A3-E01C4D58812B}" type="datetimeFigureOut">
              <a:rPr lang="pt-BR" smtClean="0"/>
              <a:t>22/03/2024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F2CA3-7A4C-48A1-A349-79968E1096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5686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0CE1F56-F7D7-4EF0-85A3-E01C4D58812B}" type="datetimeFigureOut">
              <a:rPr lang="pt-BR" smtClean="0"/>
              <a:t>22/03/2024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36F2CA3-7A4C-48A1-A349-79968E1096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7814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E1F56-F7D7-4EF0-85A3-E01C4D58812B}" type="datetimeFigureOut">
              <a:rPr lang="pt-BR" smtClean="0"/>
              <a:t>22/03/2024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F2CA3-7A4C-48A1-A349-79968E1096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8917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0CE1F56-F7D7-4EF0-85A3-E01C4D58812B}" type="datetimeFigureOut">
              <a:rPr lang="pt-BR" smtClean="0"/>
              <a:t>22/03/2024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36F2CA3-7A4C-48A1-A349-79968E1096D9}" type="slidenum">
              <a:rPr lang="pt-BR" smtClean="0"/>
              <a:t>‹nº›</a:t>
            </a:fld>
            <a:endParaRPr lang="pt-B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2964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CE6202-7702-EAA9-19F8-5C2B69A1AE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Modelagem de Dados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4E93EAF-7FA4-7A8F-5704-25A101999F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230558" cy="1643428"/>
          </a:xfrm>
        </p:spPr>
        <p:txBody>
          <a:bodyPr>
            <a:normAutofit fontScale="70000" lnSpcReduction="20000"/>
          </a:bodyPr>
          <a:lstStyle/>
          <a:p>
            <a:r>
              <a:rPr lang="pt-BR" dirty="0"/>
              <a:t>O que vamos estudar?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pt-BR" dirty="0"/>
              <a:t>Identificar os principais modelos de dados para banco de negócios;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pt-BR" dirty="0"/>
              <a:t>Analisar a estrutura e composição de um DER;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pt-BR" dirty="0"/>
              <a:t>Construir modelos de dados a partir do uso de ferramentas computacionais.</a:t>
            </a:r>
          </a:p>
        </p:txBody>
      </p:sp>
    </p:spTree>
    <p:extLst>
      <p:ext uri="{BB962C8B-B14F-4D97-AF65-F5344CB8AC3E}">
        <p14:creationId xmlns:p14="http://schemas.microsoft.com/office/powerpoint/2010/main" val="18923532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5BD30A-2B20-A625-FAED-428EF59A1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/>
              <a:t>Atividade</a:t>
            </a:r>
            <a:endParaRPr lang="pt-BR" sz="22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31F064C-BD2C-CEEB-8241-78F9C5F3A7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7720" y="3071707"/>
            <a:ext cx="10576560" cy="714586"/>
          </a:xfrm>
        </p:spPr>
        <p:txBody>
          <a:bodyPr>
            <a:normAutofit/>
          </a:bodyPr>
          <a:lstStyle/>
          <a:p>
            <a:pPr marL="201168" lvl="1" indent="0">
              <a:buNone/>
            </a:pPr>
            <a:r>
              <a:rPr lang="pt-BR" sz="2000" dirty="0"/>
              <a:t>Identifique e descreva os Tipos de Entidade e das Chaves Primárias que há nos figuras da página </a:t>
            </a:r>
            <a:r>
              <a:rPr lang="pt-BR" sz="2000" b="1" dirty="0"/>
              <a:t>172</a:t>
            </a:r>
          </a:p>
          <a:p>
            <a:pPr marL="201168" lvl="1" indent="0">
              <a:buNone/>
            </a:pPr>
            <a:endParaRPr lang="pt-BR" sz="2000" dirty="0"/>
          </a:p>
          <a:p>
            <a:pPr marL="201168" lvl="1" indent="0">
              <a:buNone/>
            </a:pPr>
            <a:endParaRPr lang="pt-BR" sz="2000" dirty="0"/>
          </a:p>
          <a:p>
            <a:pPr marL="201168" lvl="1" indent="0">
              <a:buNone/>
            </a:pPr>
            <a:endParaRPr lang="pt-BR" sz="2000" dirty="0"/>
          </a:p>
          <a:p>
            <a:pPr marL="201168" lvl="1" indent="0">
              <a:buNone/>
            </a:pPr>
            <a:endParaRPr lang="pt-BR" sz="2000" dirty="0"/>
          </a:p>
          <a:p>
            <a:pPr marL="201168" lvl="1" indent="0">
              <a:buNone/>
            </a:pPr>
            <a:endParaRPr lang="pt-BR" sz="2000" dirty="0"/>
          </a:p>
          <a:p>
            <a:pPr marL="201168" lvl="1" indent="0">
              <a:buNone/>
            </a:pPr>
            <a:endParaRPr lang="pt-BR" sz="2000" dirty="0"/>
          </a:p>
          <a:p>
            <a:pPr marL="201168" lvl="1" indent="0">
              <a:buNone/>
            </a:pPr>
            <a:endParaRPr lang="pt-BR" sz="2000" dirty="0"/>
          </a:p>
          <a:p>
            <a:pPr marL="201168" lvl="1" indent="0">
              <a:buNone/>
            </a:pP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999833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5BD30A-2B20-A625-FAED-428EF59A1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/>
              <a:t>Diretrizes para a Análise das Necessidades de Informações de Negócios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31F064C-BD2C-CEEB-8241-78F9C5F3A7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514426"/>
          </a:xfrm>
        </p:spPr>
        <p:txBody>
          <a:bodyPr>
            <a:noAutofit/>
          </a:bodyPr>
          <a:lstStyle/>
          <a:p>
            <a:r>
              <a:rPr lang="pt-BR" dirty="0"/>
              <a:t>A modelagem de dados envolve a coleta e a análise dos requisitos: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sz="2000" dirty="0"/>
              <a:t> O objetivo de criar um Diagrama Entidade-Relacionamento.</a:t>
            </a:r>
          </a:p>
          <a:p>
            <a:r>
              <a:rPr lang="pt-BR" dirty="0"/>
              <a:t>Os negócios são raramente bem estruturados: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sz="2000" dirty="0"/>
              <a:t> Precisará alinhar as informações com os stakeholders.</a:t>
            </a:r>
          </a:p>
          <a:p>
            <a:r>
              <a:rPr lang="pt-BR" dirty="0"/>
              <a:t>Para fazer o alinhamento, é necessário fazer a coleta dos dados: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sz="2000" dirty="0"/>
              <a:t> Fazer entrevistas;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sz="2000" dirty="0"/>
              <a:t> Revisar documentos;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sz="2000" dirty="0"/>
              <a:t> Revisar documentações de sistemas;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sz="2000" dirty="0"/>
              <a:t> Examinar os dados existentes.</a:t>
            </a:r>
          </a:p>
          <a:p>
            <a:r>
              <a:rPr lang="pt-BR" dirty="0"/>
              <a:t>A coleta de dados deve te ajudar a determinar o objetivo de um banco de dados: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sz="2000" dirty="0"/>
              <a:t> Eliminar resultados irrelevantes;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sz="2000" dirty="0"/>
              <a:t> Adicionar detalhes quem faltam;</a:t>
            </a:r>
          </a:p>
          <a:p>
            <a:pPr marL="0" indent="0">
              <a:buNone/>
            </a:pPr>
            <a:endParaRPr lang="pt-BR" dirty="0"/>
          </a:p>
          <a:p>
            <a:pPr lvl="1">
              <a:buFont typeface="Wingdings" panose="05000000000000000000" pitchFamily="2" charset="2"/>
              <a:buChar char="Ø"/>
            </a:pP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484975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5BD30A-2B20-A625-FAED-428EF59A1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/>
              <a:t>Diretrizes para a Análise das Necessidades de Informações de Negócios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31F064C-BD2C-CEEB-8241-78F9C5F3A7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94106"/>
          </a:xfrm>
        </p:spPr>
        <p:txBody>
          <a:bodyPr>
            <a:normAutofit/>
          </a:bodyPr>
          <a:lstStyle/>
          <a:p>
            <a:r>
              <a:rPr lang="pt-BR" dirty="0"/>
              <a:t>O modelo de dados fornece elementos para: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sz="2000" dirty="0"/>
              <a:t> Padronizar o vocabulário da organização;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sz="2000" dirty="0"/>
              <a:t> Reforçar regras de negócios;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sz="2000" dirty="0"/>
              <a:t>  Assegurar a qualidade dos dados.</a:t>
            </a:r>
          </a:p>
          <a:p>
            <a:r>
              <a:rPr lang="pt-BR" dirty="0"/>
              <a:t>Atualmente, grande parte das empresas usam o banco de dados: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sz="2000" dirty="0"/>
              <a:t> Modelar o banco de dados auxiliará em uma melhor experiência profissional;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sz="2000" dirty="0"/>
              <a:t> Contribui para o sucesso da empresa.</a:t>
            </a:r>
          </a:p>
          <a:p>
            <a:r>
              <a:rPr lang="pt-BR" dirty="0"/>
              <a:t>Para criar um grande modelo, você precisa: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sz="2000" dirty="0"/>
              <a:t> Trabalhar com grande volumes de dados;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pt-BR" sz="2000" dirty="0"/>
              <a:t> Estágios;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pt-BR" sz="2000" dirty="0"/>
              <a:t> </a:t>
            </a:r>
            <a:r>
              <a:rPr lang="pt-BR" sz="2000" dirty="0" err="1"/>
              <a:t>Treinee</a:t>
            </a:r>
            <a:r>
              <a:rPr lang="pt-BR" sz="2000" dirty="0"/>
              <a:t>;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pt-BR" sz="2000" dirty="0"/>
              <a:t> Jovem Aprendiz</a:t>
            </a:r>
          </a:p>
          <a:p>
            <a:pPr marL="201168" lvl="1" indent="0">
              <a:buNone/>
            </a:pPr>
            <a:endParaRPr lang="pt-BR" sz="2000" dirty="0"/>
          </a:p>
          <a:p>
            <a:pPr marL="201168" lvl="1" indent="0">
              <a:buNone/>
            </a:pP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49831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5BD30A-2B20-A625-FAED-428EF59A1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/>
              <a:t>Diretrizes para a Análise das Necessidades de Informações de Negócios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31F064C-BD2C-CEEB-8241-78F9C5F3A7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888827"/>
            <a:ext cx="10058400" cy="1080346"/>
          </a:xfrm>
        </p:spPr>
        <p:txBody>
          <a:bodyPr>
            <a:normAutofit/>
          </a:bodyPr>
          <a:lstStyle/>
          <a:p>
            <a:r>
              <a:rPr lang="pt-BR" dirty="0"/>
              <a:t>Conhecendo um pouco sobre o modelo DER: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sz="2000" dirty="0"/>
              <a:t> É utilizado para descrever objetos, suas características e relacionamentos;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sz="2000" dirty="0"/>
              <a:t> O banco de dados utiliza entidades, com chaves e tabelas para fazer suas relações;</a:t>
            </a:r>
          </a:p>
        </p:txBody>
      </p:sp>
    </p:spTree>
    <p:extLst>
      <p:ext uri="{BB962C8B-B14F-4D97-AF65-F5344CB8AC3E}">
        <p14:creationId xmlns:p14="http://schemas.microsoft.com/office/powerpoint/2010/main" val="33597352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5BD30A-2B20-A625-FAED-428EF59A1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/>
              <a:t>Diretrizes para a Análise das Necessidades de Informações de Negócios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31F064C-BD2C-CEEB-8241-78F9C5F3A7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94106"/>
          </a:xfrm>
        </p:spPr>
        <p:txBody>
          <a:bodyPr>
            <a:noAutofit/>
          </a:bodyPr>
          <a:lstStyle/>
          <a:p>
            <a:pPr marL="201168" lvl="1" indent="0">
              <a:buNone/>
            </a:pPr>
            <a:r>
              <a:rPr lang="pt-BR" sz="2000" dirty="0"/>
              <a:t>O que é Entidade: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sz="2000" dirty="0"/>
              <a:t> São objetos envolvidos em um domínio;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sz="2000" dirty="0"/>
              <a:t> Entidades físicas são aquelas tangíveis (Pessoa, Empresa);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sz="2000" dirty="0"/>
              <a:t> Entidades lógicas não são objetos físicos (Profissão, Nomes).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pt-BR" sz="2000" dirty="0"/>
          </a:p>
          <a:p>
            <a:pPr marL="201168" lvl="1" indent="0">
              <a:buNone/>
            </a:pPr>
            <a:r>
              <a:rPr lang="pt-BR" sz="2000" dirty="0"/>
              <a:t>O que é Relacionamento: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sz="2000" dirty="0"/>
              <a:t> Ao identificar a entidade, é preciso definir o seu relacionamento (1:1, 1:N, N:N);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sz="2000" dirty="0"/>
              <a:t> Um para Um (1:1) – Cada entidade refere-se a uma unidade da outra;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sz="2000" dirty="0"/>
              <a:t> Um para Muitos (1:N) – Uma entidade envolvidas pode referenciar várias outras;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sz="2000" dirty="0"/>
              <a:t> Muitos para Muitos (N:N) – Várias Entidades podem referenciar várias outras.</a:t>
            </a:r>
          </a:p>
          <a:p>
            <a:pPr marL="201168" lvl="1" indent="0">
              <a:buNone/>
            </a:pPr>
            <a:endParaRPr lang="pt-BR" sz="2000" dirty="0"/>
          </a:p>
          <a:p>
            <a:pPr marL="201168" lvl="1" indent="0">
              <a:buNone/>
            </a:pPr>
            <a:r>
              <a:rPr lang="pt-BR" sz="2000" dirty="0"/>
              <a:t>O que é Atributo: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sz="2000" dirty="0"/>
              <a:t> São características que descrevem cada entidade (Nome, Endereço, Telefone)</a:t>
            </a:r>
          </a:p>
        </p:txBody>
      </p:sp>
    </p:spTree>
    <p:extLst>
      <p:ext uri="{BB962C8B-B14F-4D97-AF65-F5344CB8AC3E}">
        <p14:creationId xmlns:p14="http://schemas.microsoft.com/office/powerpoint/2010/main" val="24480732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5BD30A-2B20-A625-FAED-428EF59A1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1" dirty="0"/>
              <a:t>Diretrizes para a Análise das Necessidades de Informações de Negócios</a:t>
            </a:r>
            <a:br>
              <a:rPr lang="pt-BR" b="1" dirty="0"/>
            </a:br>
            <a:r>
              <a:rPr lang="pt-BR" sz="2200" dirty="0"/>
              <a:t>IDENTIFICANDO TIPOS DE ENTIDADES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31F064C-BD2C-CEEB-8241-78F9C5F3A7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94106"/>
          </a:xfrm>
        </p:spPr>
        <p:txBody>
          <a:bodyPr>
            <a:normAutofit/>
          </a:bodyPr>
          <a:lstStyle/>
          <a:p>
            <a:pPr marL="201168" lvl="1" indent="0">
              <a:buNone/>
            </a:pPr>
            <a:r>
              <a:rPr lang="pt-BR" sz="2000" dirty="0"/>
              <a:t>Para identificar os tipos de entidade, é necessário observarmos alguns detalhes.</a:t>
            </a:r>
          </a:p>
          <a:p>
            <a:pPr marL="201168" lvl="1" indent="0">
              <a:buNone/>
            </a:pPr>
            <a:endParaRPr lang="pt-BR" sz="2000" dirty="0"/>
          </a:p>
          <a:p>
            <a:pPr marL="201168" lvl="1" indent="0">
              <a:buNone/>
            </a:pPr>
            <a:r>
              <a:rPr lang="pt-BR" sz="2000" dirty="0"/>
              <a:t>Precisamos entender o que é um substantivo: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sz="2000" b="0" i="0" dirty="0">
                <a:solidFill>
                  <a:srgbClr val="040C28"/>
                </a:solidFill>
                <a:effectLst/>
              </a:rPr>
              <a:t> </a:t>
            </a:r>
            <a:r>
              <a:rPr lang="pt-BR" sz="2000" dirty="0">
                <a:solidFill>
                  <a:srgbClr val="040C28"/>
                </a:solidFill>
              </a:rPr>
              <a:t>É </a:t>
            </a:r>
            <a:r>
              <a:rPr lang="pt-BR" sz="2000" b="0" i="0" dirty="0">
                <a:solidFill>
                  <a:srgbClr val="040C28"/>
                </a:solidFill>
                <a:effectLst/>
              </a:rPr>
              <a:t>a classe de palavras usada para dar nome aos seres, objetos, fenômenos, lugares, qualidades, ações, dentre outros;</a:t>
            </a:r>
            <a:endParaRPr lang="pt-BR" sz="2000" dirty="0">
              <a:solidFill>
                <a:srgbClr val="040C28"/>
              </a:solidFill>
            </a:endParaRPr>
          </a:p>
          <a:p>
            <a:pPr marL="201168" lvl="1" indent="0">
              <a:buNone/>
            </a:pPr>
            <a:r>
              <a:rPr lang="pt-BR" sz="2000" dirty="0">
                <a:solidFill>
                  <a:srgbClr val="040C28"/>
                </a:solidFill>
              </a:rPr>
              <a:t>Veja o exemplo: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sz="2000" dirty="0">
                <a:solidFill>
                  <a:srgbClr val="040C28"/>
                </a:solidFill>
              </a:rPr>
              <a:t> </a:t>
            </a:r>
            <a:r>
              <a:rPr lang="pt-BR" sz="2000" dirty="0"/>
              <a:t>“Os alunos assistem a cursos na universidade” indica que aluno e curso podem ser tipos de entidades;</a:t>
            </a:r>
          </a:p>
          <a:p>
            <a:pPr marL="201168" lvl="1" indent="0">
              <a:buNone/>
            </a:pPr>
            <a:endParaRPr lang="pt-BR" sz="2000" dirty="0"/>
          </a:p>
          <a:p>
            <a:pPr marL="201168" lvl="1" indent="0">
              <a:buNone/>
            </a:pPr>
            <a:endParaRPr lang="pt-BR" sz="2000" dirty="0"/>
          </a:p>
          <a:p>
            <a:pPr marL="201168" lvl="1" indent="0">
              <a:buNone/>
            </a:pPr>
            <a:endParaRPr lang="pt-BR" sz="2000" dirty="0"/>
          </a:p>
          <a:p>
            <a:pPr marL="201168" lvl="1" indent="0">
              <a:buNone/>
            </a:pPr>
            <a:endParaRPr lang="pt-BR" sz="2000" dirty="0"/>
          </a:p>
          <a:p>
            <a:pPr marL="201168" lvl="1" indent="0">
              <a:buNone/>
            </a:pP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23343123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5BD30A-2B20-A625-FAED-428EF59A1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1" dirty="0"/>
              <a:t>Diretrizes para a Análise das Necessidades de Informações de Negócios</a:t>
            </a:r>
            <a:br>
              <a:rPr lang="pt-BR" b="1" dirty="0"/>
            </a:br>
            <a:r>
              <a:rPr lang="pt-BR" sz="2200" dirty="0"/>
              <a:t>DETERMINANDO AS CHAVES PRIMÁRIAS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31F064C-BD2C-CEEB-8241-78F9C5F3A7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94106"/>
          </a:xfrm>
        </p:spPr>
        <p:txBody>
          <a:bodyPr>
            <a:normAutofit/>
          </a:bodyPr>
          <a:lstStyle/>
          <a:p>
            <a:pPr marL="201168" lvl="1" indent="0">
              <a:buNone/>
            </a:pPr>
            <a:r>
              <a:rPr lang="pt-BR" sz="2000" dirty="0"/>
              <a:t>As chaves primárias são extremamente importantes, pois ela identifica a entidade.</a:t>
            </a:r>
          </a:p>
          <a:p>
            <a:pPr marL="201168" lvl="1" indent="0">
              <a:buNone/>
            </a:pPr>
            <a:r>
              <a:rPr lang="pt-BR" sz="2000" dirty="0"/>
              <a:t>Esta chave deve ser </a:t>
            </a:r>
            <a:r>
              <a:rPr lang="pt-BR" sz="2000" b="1" dirty="0"/>
              <a:t>estável</a:t>
            </a:r>
            <a:r>
              <a:rPr lang="pt-BR" sz="2000" dirty="0"/>
              <a:t>, não deve ter o seu valor alterado.</a:t>
            </a:r>
          </a:p>
          <a:p>
            <a:pPr marL="201168" lvl="1" indent="0">
              <a:buNone/>
            </a:pPr>
            <a:r>
              <a:rPr lang="pt-BR" sz="2000" dirty="0"/>
              <a:t>Geralmente são usados valores do tipo </a:t>
            </a:r>
            <a:r>
              <a:rPr lang="pt-BR" sz="2000" b="1" dirty="0"/>
              <a:t>Inteiro</a:t>
            </a:r>
            <a:r>
              <a:rPr lang="pt-BR" sz="2000" dirty="0"/>
              <a:t>, e podem ser gerados automaticamente pelo SGBD.</a:t>
            </a:r>
          </a:p>
          <a:p>
            <a:pPr marL="201168" lvl="1" indent="0">
              <a:buNone/>
            </a:pPr>
            <a:r>
              <a:rPr lang="pt-BR" sz="2000" dirty="0"/>
              <a:t>Caso haja alguma alteração no tipo, valores repetidos ou qualquer outra modificação que tirará a integridade, a coluna deve ser descartada como chave primária.</a:t>
            </a:r>
          </a:p>
          <a:p>
            <a:pPr marL="201168" lvl="1" indent="0">
              <a:buNone/>
            </a:pPr>
            <a:r>
              <a:rPr lang="pt-BR" sz="2000" dirty="0"/>
              <a:t>Outro detalhe importante é que as chaves primárias devem ser únicas: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sz="2000" dirty="0"/>
              <a:t> Nosso </a:t>
            </a:r>
            <a:r>
              <a:rPr lang="pt-BR" sz="2000" i="1" dirty="0"/>
              <a:t>e-mail</a:t>
            </a:r>
            <a:r>
              <a:rPr lang="pt-BR" sz="2000" dirty="0"/>
              <a:t> é único, ninguém mais tem acesso ou uma conta igual;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sz="2000" i="1" dirty="0"/>
              <a:t> </a:t>
            </a:r>
            <a:r>
              <a:rPr lang="pt-BR" sz="2000" dirty="0"/>
              <a:t>O objetivo das chaves primárias é ter apenas um valor por linha.</a:t>
            </a:r>
          </a:p>
          <a:p>
            <a:pPr marL="201168" lvl="1" indent="0">
              <a:buNone/>
            </a:pPr>
            <a:endParaRPr lang="pt-BR" sz="2000" dirty="0"/>
          </a:p>
          <a:p>
            <a:pPr marL="201168" lvl="1" indent="0">
              <a:buNone/>
            </a:pPr>
            <a:endParaRPr lang="pt-BR" sz="2000" dirty="0"/>
          </a:p>
          <a:p>
            <a:pPr marL="201168" lvl="1" indent="0">
              <a:buNone/>
            </a:pPr>
            <a:endParaRPr lang="pt-BR" sz="2000" dirty="0"/>
          </a:p>
          <a:p>
            <a:pPr marL="201168" lvl="1" indent="0">
              <a:buNone/>
            </a:pPr>
            <a:endParaRPr lang="pt-BR" sz="2000" dirty="0"/>
          </a:p>
          <a:p>
            <a:pPr marL="201168" lvl="1" indent="0">
              <a:buNone/>
            </a:pPr>
            <a:endParaRPr lang="pt-BR" sz="2000" dirty="0"/>
          </a:p>
          <a:p>
            <a:pPr marL="201168" lvl="1" indent="0">
              <a:buNone/>
            </a:pPr>
            <a:endParaRPr lang="pt-BR" sz="2000" dirty="0"/>
          </a:p>
          <a:p>
            <a:pPr marL="201168" lvl="1" indent="0">
              <a:buNone/>
            </a:pPr>
            <a:endParaRPr lang="pt-BR" sz="2000" dirty="0"/>
          </a:p>
          <a:p>
            <a:pPr marL="201168" lvl="1" indent="0">
              <a:buNone/>
            </a:pP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36832917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5BD30A-2B20-A625-FAED-428EF59A1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1" dirty="0"/>
              <a:t>Diretrizes para a Análise das Necessidades de Informações de Negócios</a:t>
            </a:r>
            <a:br>
              <a:rPr lang="pt-BR" b="1" dirty="0"/>
            </a:br>
            <a:r>
              <a:rPr lang="pt-BR" sz="2200" dirty="0"/>
              <a:t>ACRESCENTANDO RELACIONAMENTOS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31F064C-BD2C-CEEB-8241-78F9C5F3A7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94106"/>
          </a:xfrm>
        </p:spPr>
        <p:txBody>
          <a:bodyPr>
            <a:normAutofit/>
          </a:bodyPr>
          <a:lstStyle/>
          <a:p>
            <a:pPr marL="201168" lvl="1" indent="0">
              <a:buNone/>
            </a:pPr>
            <a:r>
              <a:rPr lang="pt-BR" sz="2000" dirty="0"/>
              <a:t>Os relacionamentos aparecem nos verbos, ligando os substantivos identificados em uma frase.</a:t>
            </a:r>
          </a:p>
          <a:p>
            <a:pPr marL="201168" lvl="1" indent="0">
              <a:buNone/>
            </a:pPr>
            <a:r>
              <a:rPr lang="pt-BR" sz="2000" dirty="0"/>
              <a:t>Por exemplo: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sz="2000" dirty="0"/>
              <a:t> “Os alunos matriculam-se em cursos a cada semestre” indica um relacionamento entre alunos e cursos.</a:t>
            </a:r>
          </a:p>
          <a:p>
            <a:pPr marL="201168" lvl="1" indent="0">
              <a:buNone/>
            </a:pPr>
            <a:r>
              <a:rPr lang="pt-BR" sz="2000" dirty="0"/>
              <a:t>Fique atento a </a:t>
            </a:r>
            <a:r>
              <a:rPr lang="pt-BR" sz="2000" b="1" dirty="0"/>
              <a:t>cardinalidade</a:t>
            </a:r>
            <a:r>
              <a:rPr lang="pt-BR" sz="2000" dirty="0"/>
              <a:t>. O que é?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sz="2000" b="1" dirty="0"/>
              <a:t> </a:t>
            </a:r>
            <a:r>
              <a:rPr lang="pt-BR" sz="2000" dirty="0"/>
              <a:t>É a maneira de definir o grau de relação entre duas entidades em uma tabela.</a:t>
            </a:r>
          </a:p>
          <a:p>
            <a:pPr marL="201168" lvl="1" indent="0">
              <a:buNone/>
            </a:pPr>
            <a:r>
              <a:rPr lang="pt-BR" sz="2000" dirty="0"/>
              <a:t>Com a cardinalidade, podemos definir se algo está no plural ou singular: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sz="2000" dirty="0"/>
              <a:t> “O curso é lecionado por um professor” indica que existe um professor para um curso.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sz="2000" dirty="0"/>
              <a:t> “Um pedido contém uma coleção de itens” indica que um pedido está relacionado com vários itens.</a:t>
            </a:r>
          </a:p>
          <a:p>
            <a:pPr marL="201168" lvl="1" indent="0">
              <a:buNone/>
            </a:pPr>
            <a:endParaRPr lang="pt-BR" sz="2000" dirty="0"/>
          </a:p>
          <a:p>
            <a:pPr marL="201168" lvl="1" indent="0">
              <a:buNone/>
            </a:pPr>
            <a:endParaRPr lang="pt-BR" sz="2000" dirty="0"/>
          </a:p>
          <a:p>
            <a:pPr marL="201168" lvl="1" indent="0">
              <a:buNone/>
            </a:pPr>
            <a:endParaRPr lang="pt-BR" sz="2000" dirty="0"/>
          </a:p>
          <a:p>
            <a:pPr marL="201168" lvl="1" indent="0">
              <a:buNone/>
            </a:pPr>
            <a:endParaRPr lang="pt-BR" sz="2000" dirty="0"/>
          </a:p>
          <a:p>
            <a:pPr marL="201168" lvl="1" indent="0">
              <a:buNone/>
            </a:pPr>
            <a:endParaRPr lang="pt-BR" sz="2000" dirty="0"/>
          </a:p>
          <a:p>
            <a:pPr marL="201168" lvl="1" indent="0">
              <a:buNone/>
            </a:pPr>
            <a:endParaRPr lang="pt-BR" sz="2000" dirty="0"/>
          </a:p>
          <a:p>
            <a:pPr marL="201168" lvl="1" indent="0">
              <a:buNone/>
            </a:pPr>
            <a:endParaRPr lang="pt-BR" sz="2000" dirty="0"/>
          </a:p>
          <a:p>
            <a:pPr marL="201168" lvl="1" indent="0">
              <a:buNone/>
            </a:pP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22654682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5BD30A-2B20-A625-FAED-428EF59A1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1" dirty="0"/>
              <a:t>Diretrizes para a Análise das Necessidades de Informações de Negócios</a:t>
            </a:r>
            <a:br>
              <a:rPr lang="pt-BR" b="1" dirty="0"/>
            </a:br>
            <a:r>
              <a:rPr lang="pt-BR" sz="2200" dirty="0"/>
              <a:t>RESUMO DAS DIRETRIZES DE ANÁLISE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31F064C-BD2C-CEEB-8241-78F9C5F3A7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3071707"/>
            <a:ext cx="10058400" cy="714586"/>
          </a:xfrm>
        </p:spPr>
        <p:txBody>
          <a:bodyPr>
            <a:noAutofit/>
          </a:bodyPr>
          <a:lstStyle/>
          <a:p>
            <a:pPr marL="201168" lvl="1" indent="0">
              <a:buNone/>
            </a:pPr>
            <a:r>
              <a:rPr lang="pt-BR" sz="2000" dirty="0"/>
              <a:t>Se há um problema narrativo, o desenvolvimento DER deve representara descrição.</a:t>
            </a:r>
          </a:p>
          <a:p>
            <a:pPr marL="201168" lvl="1" indent="0">
              <a:buNone/>
            </a:pPr>
            <a:r>
              <a:rPr lang="pt-BR" sz="2000" dirty="0"/>
              <a:t>Ao desenvolver um projeto DER, dê preferência aos projetos simples, em vez dos complexos.</a:t>
            </a:r>
          </a:p>
          <a:p>
            <a:pPr marL="201168" lvl="1" indent="0">
              <a:buNone/>
            </a:pPr>
            <a:endParaRPr lang="pt-BR" sz="2000" dirty="0"/>
          </a:p>
          <a:p>
            <a:pPr marL="201168" lvl="1" indent="0">
              <a:buNone/>
            </a:pPr>
            <a:endParaRPr lang="pt-BR" sz="2000" dirty="0"/>
          </a:p>
          <a:p>
            <a:pPr marL="201168" lvl="1" indent="0">
              <a:buNone/>
            </a:pPr>
            <a:endParaRPr lang="pt-BR" sz="2000" dirty="0"/>
          </a:p>
          <a:p>
            <a:pPr marL="201168" lvl="1" indent="0">
              <a:buNone/>
            </a:pPr>
            <a:endParaRPr lang="pt-BR" sz="2000" dirty="0"/>
          </a:p>
          <a:p>
            <a:pPr marL="201168" lvl="1" indent="0">
              <a:buNone/>
            </a:pPr>
            <a:endParaRPr lang="pt-BR" sz="2000" dirty="0"/>
          </a:p>
          <a:p>
            <a:pPr marL="201168" lvl="1" indent="0">
              <a:buNone/>
            </a:pPr>
            <a:endParaRPr lang="pt-BR" sz="2000" dirty="0"/>
          </a:p>
          <a:p>
            <a:pPr marL="201168" lvl="1" indent="0">
              <a:buNone/>
            </a:pPr>
            <a:endParaRPr lang="pt-BR" sz="2000" dirty="0"/>
          </a:p>
          <a:p>
            <a:pPr marL="201168" lvl="1" indent="0">
              <a:buNone/>
            </a:pP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75272146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iva">
  <a:themeElements>
    <a:clrScheme name="Retrospectiva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78</TotalTime>
  <Words>844</Words>
  <Application>Microsoft Office PowerPoint</Application>
  <PresentationFormat>Widescreen</PresentationFormat>
  <Paragraphs>105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4" baseType="lpstr">
      <vt:lpstr>Calibri</vt:lpstr>
      <vt:lpstr>Calibri Light</vt:lpstr>
      <vt:lpstr>Wingdings</vt:lpstr>
      <vt:lpstr>Retrospectiva</vt:lpstr>
      <vt:lpstr>Modelagem de Dados</vt:lpstr>
      <vt:lpstr>Diretrizes para a Análise das Necessidades de Informações de Negócios</vt:lpstr>
      <vt:lpstr>Diretrizes para a Análise das Necessidades de Informações de Negócios</vt:lpstr>
      <vt:lpstr>Diretrizes para a Análise das Necessidades de Informações de Negócios</vt:lpstr>
      <vt:lpstr>Diretrizes para a Análise das Necessidades de Informações de Negócios</vt:lpstr>
      <vt:lpstr>Diretrizes para a Análise das Necessidades de Informações de Negócios IDENTIFICANDO TIPOS DE ENTIDADES</vt:lpstr>
      <vt:lpstr>Diretrizes para a Análise das Necessidades de Informações de Negócios DETERMINANDO AS CHAVES PRIMÁRIAS</vt:lpstr>
      <vt:lpstr>Diretrizes para a Análise das Necessidades de Informações de Negócios ACRESCENTANDO RELACIONAMENTOS</vt:lpstr>
      <vt:lpstr>Diretrizes para a Análise das Necessidades de Informações de Negócios RESUMO DAS DIRETRIZES DE ANÁLISE</vt:lpstr>
      <vt:lpstr>Atividade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Modelagem de Dados</dc:title>
  <dc:creator>Lucas Amaro</dc:creator>
  <cp:lastModifiedBy>Lucas Amaro</cp:lastModifiedBy>
  <cp:revision>1</cp:revision>
  <dcterms:created xsi:type="dcterms:W3CDTF">2024-03-22T18:17:39Z</dcterms:created>
  <dcterms:modified xsi:type="dcterms:W3CDTF">2024-03-22T19:35:48Z</dcterms:modified>
</cp:coreProperties>
</file>