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9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6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4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4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23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26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29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9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0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1D3F89-EA19-4E7F-8EF3-EEBEC96EA88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42C70E-37AD-459D-95F9-5A8A2842B2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1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FDEC-8DFA-ADD6-25BC-4324A77A9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de redes sem fio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DACDD0-987D-182C-443E-8749CF099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Reconhecer os diferentes tipos de redes sem fio;</a:t>
            </a:r>
          </a:p>
          <a:p>
            <a:r>
              <a:rPr lang="pt-BR" dirty="0"/>
              <a:t>Identificar as principais características que especificam os tipos de rede sem fio;</a:t>
            </a:r>
          </a:p>
          <a:p>
            <a:r>
              <a:rPr lang="pt-BR" dirty="0"/>
              <a:t>Associar as diferentes tecnologias empregadas para a comunicação de dados com os diferentes tipos de redes sem fio.</a:t>
            </a:r>
          </a:p>
        </p:txBody>
      </p:sp>
    </p:spTree>
    <p:extLst>
      <p:ext uri="{BB962C8B-B14F-4D97-AF65-F5344CB8AC3E}">
        <p14:creationId xmlns:p14="http://schemas.microsoft.com/office/powerpoint/2010/main" val="229559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CONTROLE DE ACESSO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A distancia entre as estações não podem ser grandes. Sendo assim, uma colisão pode acontecer em uma estação, mas em outra estar tudo normal.</a:t>
            </a:r>
          </a:p>
          <a:p>
            <a:pPr marL="0" indent="0">
              <a:buNone/>
            </a:pPr>
            <a:r>
              <a:rPr lang="pt-BR" dirty="0"/>
              <a:t>Para superar esses problemas,, foi inventado o método de Acesso </a:t>
            </a:r>
            <a:r>
              <a:rPr lang="pt-BR" dirty="0" err="1"/>
              <a:t>Multiplo</a:t>
            </a:r>
            <a:r>
              <a:rPr lang="pt-BR" dirty="0"/>
              <a:t> com verificação de Portadora/Prevenção de Colisão para </a:t>
            </a:r>
            <a:r>
              <a:rPr lang="pt-BR" dirty="0" err="1"/>
              <a:t>LANs</a:t>
            </a:r>
            <a:r>
              <a:rPr lang="pt-BR" dirty="0"/>
              <a:t> sem fio.</a:t>
            </a:r>
          </a:p>
        </p:txBody>
      </p:sp>
    </p:spTree>
    <p:extLst>
      <p:ext uri="{BB962C8B-B14F-4D97-AF65-F5344CB8AC3E}">
        <p14:creationId xmlns:p14="http://schemas.microsoft.com/office/powerpoint/2010/main" val="29535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um conjunto de padrões de conexão sem fio que define as especificações para redes locais sem fio.</a:t>
            </a:r>
          </a:p>
          <a:p>
            <a:pPr marL="0" indent="0">
              <a:buNone/>
            </a:pPr>
            <a:r>
              <a:rPr lang="pt-BR" dirty="0"/>
              <a:t>No Brasil usamos o </a:t>
            </a:r>
            <a:r>
              <a:rPr lang="pt-BR" i="1" dirty="0"/>
              <a:t>WiFi</a:t>
            </a:r>
            <a:r>
              <a:rPr lang="pt-BR" dirty="0"/>
              <a:t>, que significa Fidelidade Sem Fio </a:t>
            </a:r>
            <a:r>
              <a:rPr lang="pt-BR" i="1" dirty="0"/>
              <a:t>(Wireless </a:t>
            </a:r>
            <a:r>
              <a:rPr lang="pt-BR" i="1" dirty="0" err="1"/>
              <a:t>Fidelity</a:t>
            </a:r>
            <a:r>
              <a:rPr lang="pt-BR" i="1" dirty="0"/>
              <a:t>), </a:t>
            </a:r>
            <a:r>
              <a:rPr lang="pt-BR" dirty="0"/>
              <a:t>sendo um sinônimo de </a:t>
            </a:r>
            <a:r>
              <a:rPr lang="pt-BR" i="1" dirty="0"/>
              <a:t>LAN sem fio</a:t>
            </a:r>
            <a:r>
              <a:rPr lang="pt-BR" b="1" i="1" dirty="0"/>
              <a:t>.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O que vamos tratar aqui?</a:t>
            </a:r>
          </a:p>
          <a:p>
            <a:pPr marL="0" indent="0">
              <a:buNone/>
            </a:pPr>
            <a:r>
              <a:rPr lang="pt-BR" dirty="0"/>
              <a:t>Arquitetura: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Conjunto Básico de Serviços;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Conjunto Estendido de Serviços;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Tipos de Estação.</a:t>
            </a:r>
          </a:p>
        </p:txBody>
      </p:sp>
    </p:spTree>
    <p:extLst>
      <p:ext uri="{BB962C8B-B14F-4D97-AF65-F5344CB8AC3E}">
        <p14:creationId xmlns:p14="http://schemas.microsoft.com/office/powerpoint/2010/main" val="364103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Subcamada MAC: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Função de Coordenação Distribuída;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Função de Coordenação Pontual;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Fragmentação;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Formato dos Quadros;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Tipos dos Quadros;</a:t>
            </a:r>
          </a:p>
          <a:p>
            <a:pPr marL="0" indent="0">
              <a:buNone/>
            </a:pPr>
            <a:r>
              <a:rPr lang="pt-BR" dirty="0"/>
              <a:t>Mecanismo de Endereçamento: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Problema da Estação Exposta;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20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ARQUITETURA 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3621"/>
            <a:ext cx="10058400" cy="1450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PADRÃO 802.11 especifica dois tipos de serviços: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Conjunto Básico de Serviços (BSS – Basic Service SET);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Conjunto Estendido de Serviços (ESS _ </a:t>
            </a:r>
            <a:r>
              <a:rPr lang="pt-BR" dirty="0" err="1"/>
              <a:t>Extendes</a:t>
            </a:r>
            <a:r>
              <a:rPr lang="pt-BR" dirty="0"/>
              <a:t> Service Set).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04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ARQUITETURA – CONJUNTO BÁSICO DE SERVIÇOS 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BBS é uma coleção de blocos construtivos de uma LAN sem fio.</a:t>
            </a:r>
          </a:p>
          <a:p>
            <a:pPr marL="0" indent="0">
              <a:buNone/>
            </a:pPr>
            <a:r>
              <a:rPr lang="pt-BR" dirty="0"/>
              <a:t>Este conjunto é composto por estações sem fio fixas, móveis e ponto de acesso.</a:t>
            </a:r>
          </a:p>
        </p:txBody>
      </p:sp>
      <p:pic>
        <p:nvPicPr>
          <p:cNvPr id="8" name="Picture 190081">
            <a:extLst>
              <a:ext uri="{FF2B5EF4-FFF2-40B4-BE49-F238E27FC236}">
                <a16:creationId xmlns:a16="http://schemas.microsoft.com/office/drawing/2014/main" id="{A2FC97F1-4146-D6F6-17D0-192F52CB86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872" y="3153748"/>
            <a:ext cx="9515359" cy="32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1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ARQUITETURA – CONJUNTO BÁSICO DE SERVIÇOS 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 BSS sem um Ponto de Acesso é uma rede independente e incapaz de enviar dados para outros </a:t>
            </a:r>
            <a:r>
              <a:rPr lang="pt-BR" dirty="0" err="1"/>
              <a:t>BSSs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Na arquitetura </a:t>
            </a:r>
            <a:r>
              <a:rPr lang="pt-BR" i="1" dirty="0"/>
              <a:t>ad hoc,</a:t>
            </a:r>
            <a:r>
              <a:rPr lang="pt-BR" dirty="0"/>
              <a:t> as estações podem formar uma rede sem necessidade de um Ponto de Acesso e podem localizar uma as outras e concordar em fazer parte de um BSS.</a:t>
            </a:r>
          </a:p>
          <a:p>
            <a:pPr marL="0" indent="0">
              <a:buNone/>
            </a:pPr>
            <a:r>
              <a:rPr lang="pt-BR" dirty="0"/>
              <a:t>Já o BSS com um Ponto de Acesso é conhecido como </a:t>
            </a:r>
            <a:r>
              <a:rPr lang="pt-BR" i="1" dirty="0"/>
              <a:t>BSS infra estruturado.</a:t>
            </a:r>
          </a:p>
        </p:txBody>
      </p:sp>
    </p:spTree>
    <p:extLst>
      <p:ext uri="{BB962C8B-B14F-4D97-AF65-F5344CB8AC3E}">
        <p14:creationId xmlns:p14="http://schemas.microsoft.com/office/powerpoint/2010/main" val="47524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ARQUITETURA – CONJUNTO ESTENDIDO DE SERVIÇOS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 err="1"/>
              <a:t>Extends</a:t>
            </a:r>
            <a:r>
              <a:rPr lang="pt-BR" i="1" dirty="0"/>
              <a:t> Services Set (ESS) </a:t>
            </a:r>
            <a:r>
              <a:rPr lang="pt-BR" dirty="0"/>
              <a:t>É composto por dois ou mais BSS com Pontos de Acesso.</a:t>
            </a:r>
          </a:p>
          <a:p>
            <a:pPr marL="0" indent="0">
              <a:buNone/>
            </a:pPr>
            <a:r>
              <a:rPr lang="pt-BR" dirty="0"/>
              <a:t>Os </a:t>
            </a:r>
            <a:r>
              <a:rPr lang="pt-BR" dirty="0" err="1"/>
              <a:t>BSSs</a:t>
            </a:r>
            <a:r>
              <a:rPr lang="pt-BR" dirty="0"/>
              <a:t> são conectados por meio de um Sistema de Distribuição (redes com ou sem fio). Este sistema interconecta os Pontos de Acesso dos diferentes </a:t>
            </a:r>
            <a:r>
              <a:rPr lang="pt-BR" dirty="0" err="1"/>
              <a:t>BSSs</a:t>
            </a:r>
            <a:r>
              <a:rPr lang="pt-BR" dirty="0"/>
              <a:t>.</a:t>
            </a:r>
          </a:p>
        </p:txBody>
      </p:sp>
      <p:pic>
        <p:nvPicPr>
          <p:cNvPr id="3" name="Picture 190079">
            <a:extLst>
              <a:ext uri="{FF2B5EF4-FFF2-40B4-BE49-F238E27FC236}">
                <a16:creationId xmlns:a16="http://schemas.microsoft.com/office/drawing/2014/main" id="{82AD3690-C01D-5287-8983-A16FFAB8E4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99611" y="2756033"/>
            <a:ext cx="6380895" cy="35327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1A25F78-D90A-DE4D-3A57-D43E0EA73633}"/>
              </a:ext>
            </a:extLst>
          </p:cNvPr>
          <p:cNvSpPr txBox="1"/>
          <p:nvPr/>
        </p:nvSpPr>
        <p:spPr>
          <a:xfrm>
            <a:off x="1036320" y="2929255"/>
            <a:ext cx="5924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Quando os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BSSs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estão conectados, as estações podem se comunicar sem utilizar um Ponto de Acesso.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 a comunicação entre uma estação em um BSS e uma estação fora daquele BSS ocorre por meio de um Ponto de Acesso.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0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ARQUITETURA – TIPOS DE ESTAÇÃO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IEEE 802.11 define três tipos de estação com base na sua mobilidade em uma LAN sem fio: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i="1" dirty="0"/>
              <a:t>Sem transição:</a:t>
            </a:r>
            <a:r>
              <a:rPr lang="pt-BR" dirty="0"/>
              <a:t> pode ser fixa ou estar se movendo apenas dentro do mesmo BSS.</a:t>
            </a:r>
            <a:endParaRPr lang="pt-BR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i="1" dirty="0"/>
              <a:t> Transição </a:t>
            </a:r>
            <a:r>
              <a:rPr lang="pt-BR" i="1" dirty="0" err="1"/>
              <a:t>inter-BSS</a:t>
            </a:r>
            <a:r>
              <a:rPr lang="pt-BR" i="1" dirty="0"/>
              <a:t>:</a:t>
            </a:r>
            <a:r>
              <a:rPr lang="pt-BR" dirty="0"/>
              <a:t> pode se mover de um BSS para outro, mas sua movimentação está confinada dentro do mesmo ESS.</a:t>
            </a:r>
            <a:endParaRPr lang="pt-BR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i="1" dirty="0"/>
              <a:t>Transição </a:t>
            </a:r>
            <a:r>
              <a:rPr lang="pt-BR" i="1" dirty="0" err="1"/>
              <a:t>inter-ESS</a:t>
            </a:r>
            <a:r>
              <a:rPr lang="pt-BR" i="1" dirty="0"/>
              <a:t>:</a:t>
            </a:r>
            <a:r>
              <a:rPr lang="pt-BR" dirty="0"/>
              <a:t> pode se mover de um ESS para outro, mas o IEE 802.11 não garante que a comunicação continue durante em caso de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429224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IEEE 802.11 define duas subcamadas MAC: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Função de Coordenação Distribuída;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Função de Coordenação Pontual.</a:t>
            </a:r>
          </a:p>
        </p:txBody>
      </p:sp>
    </p:spTree>
    <p:extLst>
      <p:ext uri="{BB962C8B-B14F-4D97-AF65-F5344CB8AC3E}">
        <p14:creationId xmlns:p14="http://schemas.microsoft.com/office/powerpoint/2010/main" val="378100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imagem que vemos mostra a relação entre duas subcamadas MAC: a subcamada LLC e a camada física.</a:t>
            </a:r>
          </a:p>
        </p:txBody>
      </p:sp>
      <p:grpSp>
        <p:nvGrpSpPr>
          <p:cNvPr id="3" name="Group 154193">
            <a:extLst>
              <a:ext uri="{FF2B5EF4-FFF2-40B4-BE49-F238E27FC236}">
                <a16:creationId xmlns:a16="http://schemas.microsoft.com/office/drawing/2014/main" id="{749E890C-34CF-179B-5085-E55F8429EED2}"/>
              </a:ext>
            </a:extLst>
          </p:cNvPr>
          <p:cNvGrpSpPr/>
          <p:nvPr/>
        </p:nvGrpSpPr>
        <p:grpSpPr>
          <a:xfrm>
            <a:off x="793724" y="2214001"/>
            <a:ext cx="10300996" cy="4357396"/>
            <a:chOff x="0" y="0"/>
            <a:chExt cx="4946905" cy="1733609"/>
          </a:xfrm>
        </p:grpSpPr>
        <p:sp>
          <p:nvSpPr>
            <p:cNvPr id="6" name="Shape 9437">
              <a:extLst>
                <a:ext uri="{FF2B5EF4-FFF2-40B4-BE49-F238E27FC236}">
                  <a16:creationId xmlns:a16="http://schemas.microsoft.com/office/drawing/2014/main" id="{0CFDBF92-F9DA-48DF-F554-619548B04FCA}"/>
                </a:ext>
              </a:extLst>
            </p:cNvPr>
            <p:cNvSpPr/>
            <p:nvPr/>
          </p:nvSpPr>
          <p:spPr>
            <a:xfrm>
              <a:off x="96432" y="168997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" name="Shape 9438">
              <a:extLst>
                <a:ext uri="{FF2B5EF4-FFF2-40B4-BE49-F238E27FC236}">
                  <a16:creationId xmlns:a16="http://schemas.microsoft.com/office/drawing/2014/main" id="{80A57EAF-8711-DFD2-5AF6-953FBA209738}"/>
                </a:ext>
              </a:extLst>
            </p:cNvPr>
            <p:cNvSpPr/>
            <p:nvPr/>
          </p:nvSpPr>
          <p:spPr>
            <a:xfrm>
              <a:off x="4946905" y="168997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Shape 191153">
              <a:extLst>
                <a:ext uri="{FF2B5EF4-FFF2-40B4-BE49-F238E27FC236}">
                  <a16:creationId xmlns:a16="http://schemas.microsoft.com/office/drawing/2014/main" id="{1427F11E-9FE7-2DFE-7541-78724ABFDA8D}"/>
                </a:ext>
              </a:extLst>
            </p:cNvPr>
            <p:cNvSpPr/>
            <p:nvPr/>
          </p:nvSpPr>
          <p:spPr>
            <a:xfrm>
              <a:off x="1756308" y="579560"/>
              <a:ext cx="2076260" cy="304457"/>
            </a:xfrm>
            <a:custGeom>
              <a:avLst/>
              <a:gdLst/>
              <a:ahLst/>
              <a:cxnLst/>
              <a:rect l="0" t="0" r="0" b="0"/>
              <a:pathLst>
                <a:path w="2076260" h="304457">
                  <a:moveTo>
                    <a:pt x="0" y="0"/>
                  </a:moveTo>
                  <a:lnTo>
                    <a:pt x="2076260" y="0"/>
                  </a:lnTo>
                  <a:lnTo>
                    <a:pt x="2076260" y="304457"/>
                  </a:lnTo>
                  <a:lnTo>
                    <a:pt x="0" y="304457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F8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9461">
              <a:extLst>
                <a:ext uri="{FF2B5EF4-FFF2-40B4-BE49-F238E27FC236}">
                  <a16:creationId xmlns:a16="http://schemas.microsoft.com/office/drawing/2014/main" id="{9AB640DF-7D7B-E307-35BF-BEBA00DFFC81}"/>
                </a:ext>
              </a:extLst>
            </p:cNvPr>
            <p:cNvSpPr/>
            <p:nvPr/>
          </p:nvSpPr>
          <p:spPr>
            <a:xfrm>
              <a:off x="1756308" y="579560"/>
              <a:ext cx="2076260" cy="304457"/>
            </a:xfrm>
            <a:custGeom>
              <a:avLst/>
              <a:gdLst/>
              <a:ahLst/>
              <a:cxnLst/>
              <a:rect l="0" t="0" r="0" b="0"/>
              <a:pathLst>
                <a:path w="2076260" h="304457">
                  <a:moveTo>
                    <a:pt x="0" y="304457"/>
                  </a:moveTo>
                  <a:lnTo>
                    <a:pt x="2076260" y="304457"/>
                  </a:lnTo>
                  <a:lnTo>
                    <a:pt x="207626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191154">
              <a:extLst>
                <a:ext uri="{FF2B5EF4-FFF2-40B4-BE49-F238E27FC236}">
                  <a16:creationId xmlns:a16="http://schemas.microsoft.com/office/drawing/2014/main" id="{15D9201A-8313-B210-A7EE-0DB09825CB67}"/>
                </a:ext>
              </a:extLst>
            </p:cNvPr>
            <p:cNvSpPr/>
            <p:nvPr/>
          </p:nvSpPr>
          <p:spPr>
            <a:xfrm>
              <a:off x="1756309" y="884004"/>
              <a:ext cx="2916479" cy="304495"/>
            </a:xfrm>
            <a:custGeom>
              <a:avLst/>
              <a:gdLst/>
              <a:ahLst/>
              <a:cxnLst/>
              <a:rect l="0" t="0" r="0" b="0"/>
              <a:pathLst>
                <a:path w="2916479" h="304495">
                  <a:moveTo>
                    <a:pt x="0" y="0"/>
                  </a:moveTo>
                  <a:lnTo>
                    <a:pt x="2916479" y="0"/>
                  </a:lnTo>
                  <a:lnTo>
                    <a:pt x="2916479" y="304495"/>
                  </a:lnTo>
                  <a:lnTo>
                    <a:pt x="0" y="304495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EAE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9463">
              <a:extLst>
                <a:ext uri="{FF2B5EF4-FFF2-40B4-BE49-F238E27FC236}">
                  <a16:creationId xmlns:a16="http://schemas.microsoft.com/office/drawing/2014/main" id="{3C091181-EA13-E5B2-7BA6-C8270946AC61}"/>
                </a:ext>
              </a:extLst>
            </p:cNvPr>
            <p:cNvSpPr/>
            <p:nvPr/>
          </p:nvSpPr>
          <p:spPr>
            <a:xfrm>
              <a:off x="1756309" y="884004"/>
              <a:ext cx="2916479" cy="304495"/>
            </a:xfrm>
            <a:custGeom>
              <a:avLst/>
              <a:gdLst/>
              <a:ahLst/>
              <a:cxnLst/>
              <a:rect l="0" t="0" r="0" b="0"/>
              <a:pathLst>
                <a:path w="2916479" h="304495">
                  <a:moveTo>
                    <a:pt x="0" y="304495"/>
                  </a:moveTo>
                  <a:lnTo>
                    <a:pt x="2916479" y="304495"/>
                  </a:lnTo>
                  <a:lnTo>
                    <a:pt x="2916479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Shape 191155">
              <a:extLst>
                <a:ext uri="{FF2B5EF4-FFF2-40B4-BE49-F238E27FC236}">
                  <a16:creationId xmlns:a16="http://schemas.microsoft.com/office/drawing/2014/main" id="{43A39ADB-DB78-6778-B1D5-3FA1CDD15CE9}"/>
                </a:ext>
              </a:extLst>
            </p:cNvPr>
            <p:cNvSpPr/>
            <p:nvPr/>
          </p:nvSpPr>
          <p:spPr>
            <a:xfrm>
              <a:off x="1756309" y="249"/>
              <a:ext cx="2916479" cy="303301"/>
            </a:xfrm>
            <a:custGeom>
              <a:avLst/>
              <a:gdLst/>
              <a:ahLst/>
              <a:cxnLst/>
              <a:rect l="0" t="0" r="0" b="0"/>
              <a:pathLst>
                <a:path w="2916479" h="303301">
                  <a:moveTo>
                    <a:pt x="0" y="0"/>
                  </a:moveTo>
                  <a:lnTo>
                    <a:pt x="2916479" y="0"/>
                  </a:lnTo>
                  <a:lnTo>
                    <a:pt x="2916479" y="303301"/>
                  </a:lnTo>
                  <a:lnTo>
                    <a:pt x="0" y="303301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F8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9465">
              <a:extLst>
                <a:ext uri="{FF2B5EF4-FFF2-40B4-BE49-F238E27FC236}">
                  <a16:creationId xmlns:a16="http://schemas.microsoft.com/office/drawing/2014/main" id="{29543BDD-EF50-4AD2-1E60-C4208358B1DD}"/>
                </a:ext>
              </a:extLst>
            </p:cNvPr>
            <p:cNvSpPr/>
            <p:nvPr/>
          </p:nvSpPr>
          <p:spPr>
            <a:xfrm>
              <a:off x="1756309" y="249"/>
              <a:ext cx="2916479" cy="303301"/>
            </a:xfrm>
            <a:custGeom>
              <a:avLst/>
              <a:gdLst/>
              <a:ahLst/>
              <a:cxnLst/>
              <a:rect l="0" t="0" r="0" b="0"/>
              <a:pathLst>
                <a:path w="2916479" h="303301">
                  <a:moveTo>
                    <a:pt x="0" y="303301"/>
                  </a:moveTo>
                  <a:lnTo>
                    <a:pt x="2916479" y="303301"/>
                  </a:lnTo>
                  <a:lnTo>
                    <a:pt x="2916479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9466">
              <a:extLst>
                <a:ext uri="{FF2B5EF4-FFF2-40B4-BE49-F238E27FC236}">
                  <a16:creationId xmlns:a16="http://schemas.microsoft.com/office/drawing/2014/main" id="{3434F383-3B18-8FC1-1605-35E5353E32AA}"/>
                </a:ext>
              </a:extLst>
            </p:cNvPr>
            <p:cNvSpPr/>
            <p:nvPr/>
          </p:nvSpPr>
          <p:spPr>
            <a:xfrm>
              <a:off x="2579103" y="94119"/>
              <a:ext cx="1405564" cy="1146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IEEE 802.1</a:t>
              </a:r>
            </a:p>
          </p:txBody>
        </p:sp>
        <p:sp>
          <p:nvSpPr>
            <p:cNvPr id="15" name="Rectangle 9467">
              <a:extLst>
                <a:ext uri="{FF2B5EF4-FFF2-40B4-BE49-F238E27FC236}">
                  <a16:creationId xmlns:a16="http://schemas.microsoft.com/office/drawing/2014/main" id="{C592ACD4-98E9-E8F5-8126-0E7A1F37725D}"/>
                </a:ext>
              </a:extLst>
            </p:cNvPr>
            <p:cNvSpPr/>
            <p:nvPr/>
          </p:nvSpPr>
          <p:spPr>
            <a:xfrm>
              <a:off x="496129" y="1283793"/>
              <a:ext cx="685010" cy="2592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Camada física</a:t>
              </a:r>
            </a:p>
          </p:txBody>
        </p:sp>
        <p:sp>
          <p:nvSpPr>
            <p:cNvPr id="18" name="Rectangle 9470">
              <a:extLst>
                <a:ext uri="{FF2B5EF4-FFF2-40B4-BE49-F238E27FC236}">
                  <a16:creationId xmlns:a16="http://schemas.microsoft.com/office/drawing/2014/main" id="{688910F1-0E3A-8A51-AAB8-F81BF31F4D48}"/>
                </a:ext>
              </a:extLst>
            </p:cNvPr>
            <p:cNvSpPr/>
            <p:nvPr/>
          </p:nvSpPr>
          <p:spPr>
            <a:xfrm>
              <a:off x="404614" y="483393"/>
              <a:ext cx="713936" cy="3265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Camada de enlace de dados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9472">
              <a:extLst>
                <a:ext uri="{FF2B5EF4-FFF2-40B4-BE49-F238E27FC236}">
                  <a16:creationId xmlns:a16="http://schemas.microsoft.com/office/drawing/2014/main" id="{534AE644-A6AE-428D-F6FE-4B395BACDA9D}"/>
                </a:ext>
              </a:extLst>
            </p:cNvPr>
            <p:cNvSpPr/>
            <p:nvPr/>
          </p:nvSpPr>
          <p:spPr>
            <a:xfrm>
              <a:off x="2591678" y="324673"/>
              <a:ext cx="818882" cy="1799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737473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Serviço sem contenção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9474">
              <a:extLst>
                <a:ext uri="{FF2B5EF4-FFF2-40B4-BE49-F238E27FC236}">
                  <a16:creationId xmlns:a16="http://schemas.microsoft.com/office/drawing/2014/main" id="{0E77C35F-E760-F8B3-AFFA-773978AD7AF5}"/>
                </a:ext>
              </a:extLst>
            </p:cNvPr>
            <p:cNvSpPr/>
            <p:nvPr/>
          </p:nvSpPr>
          <p:spPr>
            <a:xfrm>
              <a:off x="3870277" y="474192"/>
              <a:ext cx="828753" cy="2991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737473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Serviço com contenção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9476">
              <a:extLst>
                <a:ext uri="{FF2B5EF4-FFF2-40B4-BE49-F238E27FC236}">
                  <a16:creationId xmlns:a16="http://schemas.microsoft.com/office/drawing/2014/main" id="{6BDC20D1-2641-B921-41E2-1E8330A06748}"/>
                </a:ext>
              </a:extLst>
            </p:cNvPr>
            <p:cNvSpPr/>
            <p:nvPr/>
          </p:nvSpPr>
          <p:spPr>
            <a:xfrm>
              <a:off x="872608" y="809163"/>
              <a:ext cx="767206" cy="339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Subcamada MAC</a:t>
              </a:r>
            </a:p>
          </p:txBody>
        </p:sp>
        <p:sp>
          <p:nvSpPr>
            <p:cNvPr id="26" name="Rectangle 9478">
              <a:extLst>
                <a:ext uri="{FF2B5EF4-FFF2-40B4-BE49-F238E27FC236}">
                  <a16:creationId xmlns:a16="http://schemas.microsoft.com/office/drawing/2014/main" id="{D792CCDB-D1B6-D4FB-DABC-E0DB00B06CCB}"/>
                </a:ext>
              </a:extLst>
            </p:cNvPr>
            <p:cNvSpPr/>
            <p:nvPr/>
          </p:nvSpPr>
          <p:spPr>
            <a:xfrm>
              <a:off x="872608" y="72966"/>
              <a:ext cx="767206" cy="873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Subcamada LLC</a:t>
              </a:r>
            </a:p>
          </p:txBody>
        </p:sp>
        <p:sp>
          <p:nvSpPr>
            <p:cNvPr id="28" name="Shape 9481">
              <a:extLst>
                <a:ext uri="{FF2B5EF4-FFF2-40B4-BE49-F238E27FC236}">
                  <a16:creationId xmlns:a16="http://schemas.microsoft.com/office/drawing/2014/main" id="{467491E2-26B7-07A7-97A7-501E770AF4A6}"/>
                </a:ext>
              </a:extLst>
            </p:cNvPr>
            <p:cNvSpPr/>
            <p:nvPr/>
          </p:nvSpPr>
          <p:spPr>
            <a:xfrm>
              <a:off x="1765338" y="1244163"/>
              <a:ext cx="484569" cy="318275"/>
            </a:xfrm>
            <a:custGeom>
              <a:avLst/>
              <a:gdLst/>
              <a:ahLst/>
              <a:cxnLst/>
              <a:rect l="0" t="0" r="0" b="0"/>
              <a:pathLst>
                <a:path w="484569" h="318275">
                  <a:moveTo>
                    <a:pt x="0" y="318275"/>
                  </a:moveTo>
                  <a:lnTo>
                    <a:pt x="484569" y="318275"/>
                  </a:lnTo>
                  <a:lnTo>
                    <a:pt x="484569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191156">
              <a:extLst>
                <a:ext uri="{FF2B5EF4-FFF2-40B4-BE49-F238E27FC236}">
                  <a16:creationId xmlns:a16="http://schemas.microsoft.com/office/drawing/2014/main" id="{9E914A63-AFE2-7B2E-566C-3C55EB9150D4}"/>
                </a:ext>
              </a:extLst>
            </p:cNvPr>
            <p:cNvSpPr/>
            <p:nvPr/>
          </p:nvSpPr>
          <p:spPr>
            <a:xfrm>
              <a:off x="2223847" y="1244163"/>
              <a:ext cx="452958" cy="318275"/>
            </a:xfrm>
            <a:custGeom>
              <a:avLst/>
              <a:gdLst/>
              <a:ahLst/>
              <a:cxnLst/>
              <a:rect l="0" t="0" r="0" b="0"/>
              <a:pathLst>
                <a:path w="452958" h="318275">
                  <a:moveTo>
                    <a:pt x="0" y="0"/>
                  </a:moveTo>
                  <a:lnTo>
                    <a:pt x="452958" y="0"/>
                  </a:lnTo>
                  <a:lnTo>
                    <a:pt x="452958" y="318275"/>
                  </a:lnTo>
                  <a:lnTo>
                    <a:pt x="0" y="318275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9483">
              <a:extLst>
                <a:ext uri="{FF2B5EF4-FFF2-40B4-BE49-F238E27FC236}">
                  <a16:creationId xmlns:a16="http://schemas.microsoft.com/office/drawing/2014/main" id="{6A3422DC-6D9D-5BAD-11B0-471D63DB8F5E}"/>
                </a:ext>
              </a:extLst>
            </p:cNvPr>
            <p:cNvSpPr/>
            <p:nvPr/>
          </p:nvSpPr>
          <p:spPr>
            <a:xfrm>
              <a:off x="2223847" y="1244163"/>
              <a:ext cx="452958" cy="318275"/>
            </a:xfrm>
            <a:custGeom>
              <a:avLst/>
              <a:gdLst/>
              <a:ahLst/>
              <a:cxnLst/>
              <a:rect l="0" t="0" r="0" b="0"/>
              <a:pathLst>
                <a:path w="452958" h="318275">
                  <a:moveTo>
                    <a:pt x="0" y="318275"/>
                  </a:moveTo>
                  <a:lnTo>
                    <a:pt x="452958" y="318275"/>
                  </a:lnTo>
                  <a:lnTo>
                    <a:pt x="452958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191157">
              <a:extLst>
                <a:ext uri="{FF2B5EF4-FFF2-40B4-BE49-F238E27FC236}">
                  <a16:creationId xmlns:a16="http://schemas.microsoft.com/office/drawing/2014/main" id="{56E7F4C8-DF2D-E0EA-C1EB-DA94C01DE78F}"/>
                </a:ext>
              </a:extLst>
            </p:cNvPr>
            <p:cNvSpPr/>
            <p:nvPr/>
          </p:nvSpPr>
          <p:spPr>
            <a:xfrm>
              <a:off x="2676805" y="1244163"/>
              <a:ext cx="584200" cy="318275"/>
            </a:xfrm>
            <a:custGeom>
              <a:avLst/>
              <a:gdLst/>
              <a:ahLst/>
              <a:cxnLst/>
              <a:rect l="0" t="0" r="0" b="0"/>
              <a:pathLst>
                <a:path w="584200" h="318275">
                  <a:moveTo>
                    <a:pt x="0" y="0"/>
                  </a:moveTo>
                  <a:lnTo>
                    <a:pt x="584200" y="0"/>
                  </a:lnTo>
                  <a:lnTo>
                    <a:pt x="584200" y="318275"/>
                  </a:lnTo>
                  <a:lnTo>
                    <a:pt x="0" y="318275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9485">
              <a:extLst>
                <a:ext uri="{FF2B5EF4-FFF2-40B4-BE49-F238E27FC236}">
                  <a16:creationId xmlns:a16="http://schemas.microsoft.com/office/drawing/2014/main" id="{47E60C7F-842D-9343-E65F-B24E9D460D2F}"/>
                </a:ext>
              </a:extLst>
            </p:cNvPr>
            <p:cNvSpPr/>
            <p:nvPr/>
          </p:nvSpPr>
          <p:spPr>
            <a:xfrm>
              <a:off x="2676805" y="1244163"/>
              <a:ext cx="584200" cy="318275"/>
            </a:xfrm>
            <a:custGeom>
              <a:avLst/>
              <a:gdLst/>
              <a:ahLst/>
              <a:cxnLst/>
              <a:rect l="0" t="0" r="0" b="0"/>
              <a:pathLst>
                <a:path w="584200" h="318275">
                  <a:moveTo>
                    <a:pt x="0" y="318275"/>
                  </a:moveTo>
                  <a:lnTo>
                    <a:pt x="584200" y="318275"/>
                  </a:lnTo>
                  <a:lnTo>
                    <a:pt x="5842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191158">
              <a:extLst>
                <a:ext uri="{FF2B5EF4-FFF2-40B4-BE49-F238E27FC236}">
                  <a16:creationId xmlns:a16="http://schemas.microsoft.com/office/drawing/2014/main" id="{0A4B5C48-33C7-DDBE-E542-3FDC7212B002}"/>
                </a:ext>
              </a:extLst>
            </p:cNvPr>
            <p:cNvSpPr/>
            <p:nvPr/>
          </p:nvSpPr>
          <p:spPr>
            <a:xfrm>
              <a:off x="3261004" y="1244163"/>
              <a:ext cx="442659" cy="318275"/>
            </a:xfrm>
            <a:custGeom>
              <a:avLst/>
              <a:gdLst/>
              <a:ahLst/>
              <a:cxnLst/>
              <a:rect l="0" t="0" r="0" b="0"/>
              <a:pathLst>
                <a:path w="442659" h="318275">
                  <a:moveTo>
                    <a:pt x="0" y="0"/>
                  </a:moveTo>
                  <a:lnTo>
                    <a:pt x="442659" y="0"/>
                  </a:lnTo>
                  <a:lnTo>
                    <a:pt x="442659" y="318275"/>
                  </a:lnTo>
                  <a:lnTo>
                    <a:pt x="0" y="318275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9487">
              <a:extLst>
                <a:ext uri="{FF2B5EF4-FFF2-40B4-BE49-F238E27FC236}">
                  <a16:creationId xmlns:a16="http://schemas.microsoft.com/office/drawing/2014/main" id="{5F9A5C7F-66B7-DB82-AAF7-D540D608CE06}"/>
                </a:ext>
              </a:extLst>
            </p:cNvPr>
            <p:cNvSpPr/>
            <p:nvPr/>
          </p:nvSpPr>
          <p:spPr>
            <a:xfrm>
              <a:off x="3261004" y="1244163"/>
              <a:ext cx="442659" cy="318275"/>
            </a:xfrm>
            <a:custGeom>
              <a:avLst/>
              <a:gdLst/>
              <a:ahLst/>
              <a:cxnLst/>
              <a:rect l="0" t="0" r="0" b="0"/>
              <a:pathLst>
                <a:path w="442659" h="318275">
                  <a:moveTo>
                    <a:pt x="0" y="318275"/>
                  </a:moveTo>
                  <a:lnTo>
                    <a:pt x="442659" y="318275"/>
                  </a:lnTo>
                  <a:lnTo>
                    <a:pt x="442659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9489">
              <a:extLst>
                <a:ext uri="{FF2B5EF4-FFF2-40B4-BE49-F238E27FC236}">
                  <a16:creationId xmlns:a16="http://schemas.microsoft.com/office/drawing/2014/main" id="{84F862D9-5FAF-C8A2-63A6-C71989897CC4}"/>
                </a:ext>
              </a:extLst>
            </p:cNvPr>
            <p:cNvSpPr/>
            <p:nvPr/>
          </p:nvSpPr>
          <p:spPr>
            <a:xfrm>
              <a:off x="3703663" y="1244163"/>
              <a:ext cx="484543" cy="318275"/>
            </a:xfrm>
            <a:custGeom>
              <a:avLst/>
              <a:gdLst/>
              <a:ahLst/>
              <a:cxnLst/>
              <a:rect l="0" t="0" r="0" b="0"/>
              <a:pathLst>
                <a:path w="484543" h="318275">
                  <a:moveTo>
                    <a:pt x="0" y="318275"/>
                  </a:moveTo>
                  <a:lnTo>
                    <a:pt x="484543" y="318275"/>
                  </a:lnTo>
                  <a:lnTo>
                    <a:pt x="484543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191159">
              <a:extLst>
                <a:ext uri="{FF2B5EF4-FFF2-40B4-BE49-F238E27FC236}">
                  <a16:creationId xmlns:a16="http://schemas.microsoft.com/office/drawing/2014/main" id="{83F27111-9570-78C3-E06C-F28433A79137}"/>
                </a:ext>
              </a:extLst>
            </p:cNvPr>
            <p:cNvSpPr/>
            <p:nvPr/>
          </p:nvSpPr>
          <p:spPr>
            <a:xfrm>
              <a:off x="4188206" y="1244163"/>
              <a:ext cx="484581" cy="318275"/>
            </a:xfrm>
            <a:custGeom>
              <a:avLst/>
              <a:gdLst/>
              <a:ahLst/>
              <a:cxnLst/>
              <a:rect l="0" t="0" r="0" b="0"/>
              <a:pathLst>
                <a:path w="484581" h="318275">
                  <a:moveTo>
                    <a:pt x="0" y="0"/>
                  </a:moveTo>
                  <a:lnTo>
                    <a:pt x="484581" y="0"/>
                  </a:lnTo>
                  <a:lnTo>
                    <a:pt x="484581" y="318275"/>
                  </a:lnTo>
                  <a:lnTo>
                    <a:pt x="0" y="318275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9491">
              <a:extLst>
                <a:ext uri="{FF2B5EF4-FFF2-40B4-BE49-F238E27FC236}">
                  <a16:creationId xmlns:a16="http://schemas.microsoft.com/office/drawing/2014/main" id="{0E1DD689-2D9D-953E-BE35-969A856B78E4}"/>
                </a:ext>
              </a:extLst>
            </p:cNvPr>
            <p:cNvSpPr/>
            <p:nvPr/>
          </p:nvSpPr>
          <p:spPr>
            <a:xfrm>
              <a:off x="4188206" y="1244163"/>
              <a:ext cx="484581" cy="318275"/>
            </a:xfrm>
            <a:custGeom>
              <a:avLst/>
              <a:gdLst/>
              <a:ahLst/>
              <a:cxnLst/>
              <a:rect l="0" t="0" r="0" b="0"/>
              <a:pathLst>
                <a:path w="484581" h="318275">
                  <a:moveTo>
                    <a:pt x="0" y="318275"/>
                  </a:moveTo>
                  <a:lnTo>
                    <a:pt x="484581" y="318275"/>
                  </a:lnTo>
                  <a:lnTo>
                    <a:pt x="484581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Rectangle 154046">
              <a:extLst>
                <a:ext uri="{FF2B5EF4-FFF2-40B4-BE49-F238E27FC236}">
                  <a16:creationId xmlns:a16="http://schemas.microsoft.com/office/drawing/2014/main" id="{2E738CD5-2FFF-A521-9959-74DF3C439A51}"/>
                </a:ext>
              </a:extLst>
            </p:cNvPr>
            <p:cNvSpPr/>
            <p:nvPr/>
          </p:nvSpPr>
          <p:spPr>
            <a:xfrm>
              <a:off x="3066527" y="1303468"/>
              <a:ext cx="694031" cy="2482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</a:t>
              </a:r>
              <a:r>
                <a:rPr lang="pt-BR" sz="1600" kern="100" dirty="0">
                  <a:solidFill>
                    <a:srgbClr val="181717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DSSS</a:t>
              </a:r>
            </a:p>
          </p:txBody>
        </p:sp>
        <p:sp>
          <p:nvSpPr>
            <p:cNvPr id="41" name="Rectangle 154048">
              <a:extLst>
                <a:ext uri="{FF2B5EF4-FFF2-40B4-BE49-F238E27FC236}">
                  <a16:creationId xmlns:a16="http://schemas.microsoft.com/office/drawing/2014/main" id="{142043B6-BEB9-B99D-E911-15CB7313EF03}"/>
                </a:ext>
              </a:extLst>
            </p:cNvPr>
            <p:cNvSpPr/>
            <p:nvPr/>
          </p:nvSpPr>
          <p:spPr>
            <a:xfrm>
              <a:off x="3508344" y="1310812"/>
              <a:ext cx="694031" cy="2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802.11a OFDM</a:t>
              </a:r>
            </a:p>
          </p:txBody>
        </p:sp>
        <p:sp>
          <p:nvSpPr>
            <p:cNvPr id="42" name="Rectangle 154049">
              <a:extLst>
                <a:ext uri="{FF2B5EF4-FFF2-40B4-BE49-F238E27FC236}">
                  <a16:creationId xmlns:a16="http://schemas.microsoft.com/office/drawing/2014/main" id="{77535504-8638-6DE7-8E8D-17557223E66C}"/>
                </a:ext>
              </a:extLst>
            </p:cNvPr>
            <p:cNvSpPr/>
            <p:nvPr/>
          </p:nvSpPr>
          <p:spPr>
            <a:xfrm>
              <a:off x="4061186" y="1273772"/>
              <a:ext cx="59997" cy="1775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endParaRPr lang="pt-BR" sz="9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Rectangle 154050">
              <a:extLst>
                <a:ext uri="{FF2B5EF4-FFF2-40B4-BE49-F238E27FC236}">
                  <a16:creationId xmlns:a16="http://schemas.microsoft.com/office/drawing/2014/main" id="{93B99220-B03F-675E-7C6F-4E4316DBD651}"/>
                </a:ext>
              </a:extLst>
            </p:cNvPr>
            <p:cNvSpPr/>
            <p:nvPr/>
          </p:nvSpPr>
          <p:spPr>
            <a:xfrm>
              <a:off x="4007897" y="1310812"/>
              <a:ext cx="679572" cy="1977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802.11g DSSS</a:t>
              </a:r>
            </a:p>
          </p:txBody>
        </p:sp>
        <p:sp>
          <p:nvSpPr>
            <p:cNvPr id="47" name="Rectangle 9498">
              <a:extLst>
                <a:ext uri="{FF2B5EF4-FFF2-40B4-BE49-F238E27FC236}">
                  <a16:creationId xmlns:a16="http://schemas.microsoft.com/office/drawing/2014/main" id="{D9434291-2015-CA5E-600A-CDC7C1FE265F}"/>
                </a:ext>
              </a:extLst>
            </p:cNvPr>
            <p:cNvSpPr/>
            <p:nvPr/>
          </p:nvSpPr>
          <p:spPr>
            <a:xfrm>
              <a:off x="2056399" y="1303992"/>
              <a:ext cx="603645" cy="2043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 DSSS</a:t>
              </a:r>
            </a:p>
          </p:txBody>
        </p:sp>
        <p:sp>
          <p:nvSpPr>
            <p:cNvPr id="49" name="Rectangle 9500">
              <a:extLst>
                <a:ext uri="{FF2B5EF4-FFF2-40B4-BE49-F238E27FC236}">
                  <a16:creationId xmlns:a16="http://schemas.microsoft.com/office/drawing/2014/main" id="{3D545F12-0A33-17EE-C9DC-A02E9343454A}"/>
                </a:ext>
              </a:extLst>
            </p:cNvPr>
            <p:cNvSpPr/>
            <p:nvPr/>
          </p:nvSpPr>
          <p:spPr>
            <a:xfrm>
              <a:off x="1587448" y="1303468"/>
              <a:ext cx="597505" cy="1883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 FHSS</a:t>
              </a:r>
            </a:p>
          </p:txBody>
        </p:sp>
        <p:sp>
          <p:nvSpPr>
            <p:cNvPr id="51" name="Rectangle 9502">
              <a:extLst>
                <a:ext uri="{FF2B5EF4-FFF2-40B4-BE49-F238E27FC236}">
                  <a16:creationId xmlns:a16="http://schemas.microsoft.com/office/drawing/2014/main" id="{1D4329CB-5568-B1C2-5BB8-6C0D6DBCB9BC}"/>
                </a:ext>
              </a:extLst>
            </p:cNvPr>
            <p:cNvSpPr/>
            <p:nvPr/>
          </p:nvSpPr>
          <p:spPr>
            <a:xfrm>
              <a:off x="2363413" y="1303932"/>
              <a:ext cx="918472" cy="2180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 infravermelho</a:t>
              </a:r>
            </a:p>
          </p:txBody>
        </p:sp>
        <p:sp>
          <p:nvSpPr>
            <p:cNvPr id="53" name="Rectangle 9504">
              <a:extLst>
                <a:ext uri="{FF2B5EF4-FFF2-40B4-BE49-F238E27FC236}">
                  <a16:creationId xmlns:a16="http://schemas.microsoft.com/office/drawing/2014/main" id="{DBCA3FCC-F4DB-0651-552E-823415977592}"/>
                </a:ext>
              </a:extLst>
            </p:cNvPr>
            <p:cNvSpPr/>
            <p:nvPr/>
          </p:nvSpPr>
          <p:spPr>
            <a:xfrm>
              <a:off x="2059450" y="998986"/>
              <a:ext cx="2334337" cy="1775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Função de Coordenação Distribuída (DCF)</a:t>
              </a:r>
            </a:p>
          </p:txBody>
        </p:sp>
        <p:sp>
          <p:nvSpPr>
            <p:cNvPr id="54" name="Rectangle 9505">
              <a:extLst>
                <a:ext uri="{FF2B5EF4-FFF2-40B4-BE49-F238E27FC236}">
                  <a16:creationId xmlns:a16="http://schemas.microsoft.com/office/drawing/2014/main" id="{B85F045F-FF06-52C8-61E6-76B6385F1378}"/>
                </a:ext>
              </a:extLst>
            </p:cNvPr>
            <p:cNvSpPr/>
            <p:nvPr/>
          </p:nvSpPr>
          <p:spPr>
            <a:xfrm>
              <a:off x="1753930" y="689077"/>
              <a:ext cx="2150562" cy="1775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Função de Coordenação Pontual (PCF) </a:t>
              </a:r>
            </a:p>
          </p:txBody>
        </p:sp>
        <p:sp>
          <p:nvSpPr>
            <p:cNvPr id="55" name="Shape 9506">
              <a:extLst>
                <a:ext uri="{FF2B5EF4-FFF2-40B4-BE49-F238E27FC236}">
                  <a16:creationId xmlns:a16="http://schemas.microsoft.com/office/drawing/2014/main" id="{67AA9D66-A09D-DF78-4B10-EA816EEA8521}"/>
                </a:ext>
              </a:extLst>
            </p:cNvPr>
            <p:cNvSpPr/>
            <p:nvPr/>
          </p:nvSpPr>
          <p:spPr>
            <a:xfrm>
              <a:off x="1064125" y="1562430"/>
              <a:ext cx="653758" cy="0"/>
            </a:xfrm>
            <a:custGeom>
              <a:avLst/>
              <a:gdLst/>
              <a:ahLst/>
              <a:cxnLst/>
              <a:rect l="0" t="0" r="0" b="0"/>
              <a:pathLst>
                <a:path w="653758">
                  <a:moveTo>
                    <a:pt x="653758" y="0"/>
                  </a:moveTo>
                  <a:lnTo>
                    <a:pt x="0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6" name="Shape 9507">
              <a:extLst>
                <a:ext uri="{FF2B5EF4-FFF2-40B4-BE49-F238E27FC236}">
                  <a16:creationId xmlns:a16="http://schemas.microsoft.com/office/drawing/2014/main" id="{EC688360-5953-68F9-CD3B-6E5CF2DD9C9D}"/>
                </a:ext>
              </a:extLst>
            </p:cNvPr>
            <p:cNvSpPr/>
            <p:nvPr/>
          </p:nvSpPr>
          <p:spPr>
            <a:xfrm>
              <a:off x="1064125" y="1196937"/>
              <a:ext cx="653758" cy="0"/>
            </a:xfrm>
            <a:custGeom>
              <a:avLst/>
              <a:gdLst/>
              <a:ahLst/>
              <a:cxnLst/>
              <a:rect l="0" t="0" r="0" b="0"/>
              <a:pathLst>
                <a:path w="653758">
                  <a:moveTo>
                    <a:pt x="653758" y="0"/>
                  </a:moveTo>
                  <a:lnTo>
                    <a:pt x="0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7" name="Shape 9508">
              <a:extLst>
                <a:ext uri="{FF2B5EF4-FFF2-40B4-BE49-F238E27FC236}">
                  <a16:creationId xmlns:a16="http://schemas.microsoft.com/office/drawing/2014/main" id="{9E2FD7FF-0433-9FC0-A0E8-24BFE550D15A}"/>
                </a:ext>
              </a:extLst>
            </p:cNvPr>
            <p:cNvSpPr/>
            <p:nvPr/>
          </p:nvSpPr>
          <p:spPr>
            <a:xfrm>
              <a:off x="1591544" y="583311"/>
              <a:ext cx="108267" cy="0"/>
            </a:xfrm>
            <a:custGeom>
              <a:avLst/>
              <a:gdLst/>
              <a:ahLst/>
              <a:cxnLst/>
              <a:rect l="0" t="0" r="0" b="0"/>
              <a:pathLst>
                <a:path w="108267">
                  <a:moveTo>
                    <a:pt x="108267" y="0"/>
                  </a:moveTo>
                  <a:lnTo>
                    <a:pt x="0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8" name="Shape 9509">
              <a:extLst>
                <a:ext uri="{FF2B5EF4-FFF2-40B4-BE49-F238E27FC236}">
                  <a16:creationId xmlns:a16="http://schemas.microsoft.com/office/drawing/2014/main" id="{8DE78896-54E8-37F6-A1E7-0E01141DB1CC}"/>
                </a:ext>
              </a:extLst>
            </p:cNvPr>
            <p:cNvSpPr/>
            <p:nvPr/>
          </p:nvSpPr>
          <p:spPr>
            <a:xfrm>
              <a:off x="1591544" y="303556"/>
              <a:ext cx="108267" cy="0"/>
            </a:xfrm>
            <a:custGeom>
              <a:avLst/>
              <a:gdLst/>
              <a:ahLst/>
              <a:cxnLst/>
              <a:rect l="0" t="0" r="0" b="0"/>
              <a:pathLst>
                <a:path w="108267">
                  <a:moveTo>
                    <a:pt x="108267" y="0"/>
                  </a:moveTo>
                  <a:lnTo>
                    <a:pt x="0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9" name="Shape 9510">
              <a:extLst>
                <a:ext uri="{FF2B5EF4-FFF2-40B4-BE49-F238E27FC236}">
                  <a16:creationId xmlns:a16="http://schemas.microsoft.com/office/drawing/2014/main" id="{5C4AF02F-52F2-02BD-D845-7C3EBD33DCB0}"/>
                </a:ext>
              </a:extLst>
            </p:cNvPr>
            <p:cNvSpPr/>
            <p:nvPr/>
          </p:nvSpPr>
          <p:spPr>
            <a:xfrm>
              <a:off x="1645684" y="621386"/>
              <a:ext cx="0" cy="537489"/>
            </a:xfrm>
            <a:custGeom>
              <a:avLst/>
              <a:gdLst/>
              <a:ahLst/>
              <a:cxnLst/>
              <a:rect l="0" t="0" r="0" b="0"/>
              <a:pathLst>
                <a:path h="537489">
                  <a:moveTo>
                    <a:pt x="0" y="0"/>
                  </a:moveTo>
                  <a:lnTo>
                    <a:pt x="0" y="537489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0" name="Shape 9511">
              <a:extLst>
                <a:ext uri="{FF2B5EF4-FFF2-40B4-BE49-F238E27FC236}">
                  <a16:creationId xmlns:a16="http://schemas.microsoft.com/office/drawing/2014/main" id="{1F7A91A6-0698-7E40-1A4F-F808B7A616DB}"/>
                </a:ext>
              </a:extLst>
            </p:cNvPr>
            <p:cNvSpPr/>
            <p:nvPr/>
          </p:nvSpPr>
          <p:spPr>
            <a:xfrm>
              <a:off x="1615500" y="1142931"/>
              <a:ext cx="60376" cy="54267"/>
            </a:xfrm>
            <a:custGeom>
              <a:avLst/>
              <a:gdLst/>
              <a:ahLst/>
              <a:cxnLst/>
              <a:rect l="0" t="0" r="0" b="0"/>
              <a:pathLst>
                <a:path w="60376" h="54267">
                  <a:moveTo>
                    <a:pt x="0" y="0"/>
                  </a:moveTo>
                  <a:lnTo>
                    <a:pt x="30188" y="10909"/>
                  </a:lnTo>
                  <a:lnTo>
                    <a:pt x="60376" y="0"/>
                  </a:lnTo>
                  <a:cubicBezTo>
                    <a:pt x="48298" y="13856"/>
                    <a:pt x="36881" y="36233"/>
                    <a:pt x="30188" y="54267"/>
                  </a:cubicBezTo>
                  <a:cubicBezTo>
                    <a:pt x="23495" y="36233"/>
                    <a:pt x="12078" y="13856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1" name="Shape 9512">
              <a:extLst>
                <a:ext uri="{FF2B5EF4-FFF2-40B4-BE49-F238E27FC236}">
                  <a16:creationId xmlns:a16="http://schemas.microsoft.com/office/drawing/2014/main" id="{570BFC36-3A11-270A-6F92-BA6009B5ADB2}"/>
                </a:ext>
              </a:extLst>
            </p:cNvPr>
            <p:cNvSpPr/>
            <p:nvPr/>
          </p:nvSpPr>
          <p:spPr>
            <a:xfrm>
              <a:off x="1615500" y="583058"/>
              <a:ext cx="60376" cy="54267"/>
            </a:xfrm>
            <a:custGeom>
              <a:avLst/>
              <a:gdLst/>
              <a:ahLst/>
              <a:cxnLst/>
              <a:rect l="0" t="0" r="0" b="0"/>
              <a:pathLst>
                <a:path w="60376" h="54267">
                  <a:moveTo>
                    <a:pt x="30188" y="0"/>
                  </a:moveTo>
                  <a:cubicBezTo>
                    <a:pt x="36881" y="18034"/>
                    <a:pt x="48298" y="40411"/>
                    <a:pt x="60376" y="54267"/>
                  </a:cubicBezTo>
                  <a:lnTo>
                    <a:pt x="30188" y="43358"/>
                  </a:lnTo>
                  <a:lnTo>
                    <a:pt x="0" y="54267"/>
                  </a:lnTo>
                  <a:cubicBezTo>
                    <a:pt x="12078" y="40411"/>
                    <a:pt x="23495" y="18034"/>
                    <a:pt x="30188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2" name="Shape 9513">
              <a:extLst>
                <a:ext uri="{FF2B5EF4-FFF2-40B4-BE49-F238E27FC236}">
                  <a16:creationId xmlns:a16="http://schemas.microsoft.com/office/drawing/2014/main" id="{224763F5-8367-5075-0147-B608E839ECED}"/>
                </a:ext>
              </a:extLst>
            </p:cNvPr>
            <p:cNvSpPr/>
            <p:nvPr/>
          </p:nvSpPr>
          <p:spPr>
            <a:xfrm>
              <a:off x="1645688" y="38324"/>
              <a:ext cx="0" cy="227165"/>
            </a:xfrm>
            <a:custGeom>
              <a:avLst/>
              <a:gdLst/>
              <a:ahLst/>
              <a:cxnLst/>
              <a:rect l="0" t="0" r="0" b="0"/>
              <a:pathLst>
                <a:path h="227165">
                  <a:moveTo>
                    <a:pt x="0" y="0"/>
                  </a:moveTo>
                  <a:lnTo>
                    <a:pt x="0" y="227165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3" name="Shape 9514">
              <a:extLst>
                <a:ext uri="{FF2B5EF4-FFF2-40B4-BE49-F238E27FC236}">
                  <a16:creationId xmlns:a16="http://schemas.microsoft.com/office/drawing/2014/main" id="{48E6DC97-8089-2618-2D47-0EEF95D0C426}"/>
                </a:ext>
              </a:extLst>
            </p:cNvPr>
            <p:cNvSpPr/>
            <p:nvPr/>
          </p:nvSpPr>
          <p:spPr>
            <a:xfrm>
              <a:off x="1615500" y="249541"/>
              <a:ext cx="60376" cy="54267"/>
            </a:xfrm>
            <a:custGeom>
              <a:avLst/>
              <a:gdLst/>
              <a:ahLst/>
              <a:cxnLst/>
              <a:rect l="0" t="0" r="0" b="0"/>
              <a:pathLst>
                <a:path w="60376" h="54267">
                  <a:moveTo>
                    <a:pt x="0" y="0"/>
                  </a:moveTo>
                  <a:lnTo>
                    <a:pt x="30188" y="10909"/>
                  </a:lnTo>
                  <a:lnTo>
                    <a:pt x="60376" y="0"/>
                  </a:lnTo>
                  <a:cubicBezTo>
                    <a:pt x="48298" y="13856"/>
                    <a:pt x="36881" y="36233"/>
                    <a:pt x="30188" y="54267"/>
                  </a:cubicBezTo>
                  <a:cubicBezTo>
                    <a:pt x="23495" y="36233"/>
                    <a:pt x="12078" y="13856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4" name="Shape 9515">
              <a:extLst>
                <a:ext uri="{FF2B5EF4-FFF2-40B4-BE49-F238E27FC236}">
                  <a16:creationId xmlns:a16="http://schemas.microsoft.com/office/drawing/2014/main" id="{722695C1-B7E8-75E0-1501-CBC41CF98A4F}"/>
                </a:ext>
              </a:extLst>
            </p:cNvPr>
            <p:cNvSpPr/>
            <p:nvPr/>
          </p:nvSpPr>
          <p:spPr>
            <a:xfrm>
              <a:off x="1615500" y="0"/>
              <a:ext cx="60376" cy="54267"/>
            </a:xfrm>
            <a:custGeom>
              <a:avLst/>
              <a:gdLst/>
              <a:ahLst/>
              <a:cxnLst/>
              <a:rect l="0" t="0" r="0" b="0"/>
              <a:pathLst>
                <a:path w="60376" h="54267">
                  <a:moveTo>
                    <a:pt x="30188" y="0"/>
                  </a:moveTo>
                  <a:cubicBezTo>
                    <a:pt x="36881" y="18034"/>
                    <a:pt x="48298" y="40411"/>
                    <a:pt x="60376" y="54267"/>
                  </a:cubicBezTo>
                  <a:lnTo>
                    <a:pt x="30188" y="43358"/>
                  </a:lnTo>
                  <a:lnTo>
                    <a:pt x="0" y="54267"/>
                  </a:lnTo>
                  <a:cubicBezTo>
                    <a:pt x="12078" y="40411"/>
                    <a:pt x="23495" y="18034"/>
                    <a:pt x="30188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5" name="Shape 9516">
              <a:extLst>
                <a:ext uri="{FF2B5EF4-FFF2-40B4-BE49-F238E27FC236}">
                  <a16:creationId xmlns:a16="http://schemas.microsoft.com/office/drawing/2014/main" id="{74ABE9B2-1879-333D-6C5D-627CA9EDD87B}"/>
                </a:ext>
              </a:extLst>
            </p:cNvPr>
            <p:cNvSpPr/>
            <p:nvPr/>
          </p:nvSpPr>
          <p:spPr>
            <a:xfrm>
              <a:off x="1118272" y="38324"/>
              <a:ext cx="0" cy="1120546"/>
            </a:xfrm>
            <a:custGeom>
              <a:avLst/>
              <a:gdLst/>
              <a:ahLst/>
              <a:cxnLst/>
              <a:rect l="0" t="0" r="0" b="0"/>
              <a:pathLst>
                <a:path h="1120546">
                  <a:moveTo>
                    <a:pt x="0" y="0"/>
                  </a:moveTo>
                  <a:lnTo>
                    <a:pt x="0" y="1120546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6" name="Shape 9517">
              <a:extLst>
                <a:ext uri="{FF2B5EF4-FFF2-40B4-BE49-F238E27FC236}">
                  <a16:creationId xmlns:a16="http://schemas.microsoft.com/office/drawing/2014/main" id="{B2E96FDF-7DE7-6651-581A-86DF9862842C}"/>
                </a:ext>
              </a:extLst>
            </p:cNvPr>
            <p:cNvSpPr/>
            <p:nvPr/>
          </p:nvSpPr>
          <p:spPr>
            <a:xfrm>
              <a:off x="1088071" y="1142931"/>
              <a:ext cx="60389" cy="54267"/>
            </a:xfrm>
            <a:custGeom>
              <a:avLst/>
              <a:gdLst/>
              <a:ahLst/>
              <a:cxnLst/>
              <a:rect l="0" t="0" r="0" b="0"/>
              <a:pathLst>
                <a:path w="60389" h="54267">
                  <a:moveTo>
                    <a:pt x="0" y="0"/>
                  </a:moveTo>
                  <a:lnTo>
                    <a:pt x="30201" y="10909"/>
                  </a:lnTo>
                  <a:lnTo>
                    <a:pt x="60389" y="0"/>
                  </a:lnTo>
                  <a:cubicBezTo>
                    <a:pt x="48311" y="13856"/>
                    <a:pt x="36881" y="36233"/>
                    <a:pt x="30201" y="54267"/>
                  </a:cubicBezTo>
                  <a:cubicBezTo>
                    <a:pt x="23508" y="36233"/>
                    <a:pt x="12091" y="13856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7" name="Shape 9518">
              <a:extLst>
                <a:ext uri="{FF2B5EF4-FFF2-40B4-BE49-F238E27FC236}">
                  <a16:creationId xmlns:a16="http://schemas.microsoft.com/office/drawing/2014/main" id="{6CDB2276-6ADF-D54D-7089-0E942B2B47F6}"/>
                </a:ext>
              </a:extLst>
            </p:cNvPr>
            <p:cNvSpPr/>
            <p:nvPr/>
          </p:nvSpPr>
          <p:spPr>
            <a:xfrm>
              <a:off x="1088071" y="0"/>
              <a:ext cx="60389" cy="54267"/>
            </a:xfrm>
            <a:custGeom>
              <a:avLst/>
              <a:gdLst/>
              <a:ahLst/>
              <a:cxnLst/>
              <a:rect l="0" t="0" r="0" b="0"/>
              <a:pathLst>
                <a:path w="60389" h="54267">
                  <a:moveTo>
                    <a:pt x="30201" y="0"/>
                  </a:moveTo>
                  <a:cubicBezTo>
                    <a:pt x="36893" y="18034"/>
                    <a:pt x="48311" y="40411"/>
                    <a:pt x="60389" y="54267"/>
                  </a:cubicBezTo>
                  <a:lnTo>
                    <a:pt x="30201" y="43358"/>
                  </a:lnTo>
                  <a:lnTo>
                    <a:pt x="0" y="54267"/>
                  </a:lnTo>
                  <a:cubicBezTo>
                    <a:pt x="12091" y="40411"/>
                    <a:pt x="23520" y="18034"/>
                    <a:pt x="30201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8" name="Shape 9519">
              <a:extLst>
                <a:ext uri="{FF2B5EF4-FFF2-40B4-BE49-F238E27FC236}">
                  <a16:creationId xmlns:a16="http://schemas.microsoft.com/office/drawing/2014/main" id="{B0652C3A-C99F-0EAA-FBCD-1BE08F4AA7E2}"/>
                </a:ext>
              </a:extLst>
            </p:cNvPr>
            <p:cNvSpPr/>
            <p:nvPr/>
          </p:nvSpPr>
          <p:spPr>
            <a:xfrm>
              <a:off x="1118272" y="1235013"/>
              <a:ext cx="0" cy="289344"/>
            </a:xfrm>
            <a:custGeom>
              <a:avLst/>
              <a:gdLst/>
              <a:ahLst/>
              <a:cxnLst/>
              <a:rect l="0" t="0" r="0" b="0"/>
              <a:pathLst>
                <a:path h="289344">
                  <a:moveTo>
                    <a:pt x="0" y="0"/>
                  </a:moveTo>
                  <a:lnTo>
                    <a:pt x="0" y="289344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9" name="Shape 9520">
              <a:extLst>
                <a:ext uri="{FF2B5EF4-FFF2-40B4-BE49-F238E27FC236}">
                  <a16:creationId xmlns:a16="http://schemas.microsoft.com/office/drawing/2014/main" id="{3ABDD570-6E30-19C5-C4B8-FA511018D6DD}"/>
                </a:ext>
              </a:extLst>
            </p:cNvPr>
            <p:cNvSpPr/>
            <p:nvPr/>
          </p:nvSpPr>
          <p:spPr>
            <a:xfrm>
              <a:off x="1088071" y="1508405"/>
              <a:ext cx="60389" cy="54267"/>
            </a:xfrm>
            <a:custGeom>
              <a:avLst/>
              <a:gdLst/>
              <a:ahLst/>
              <a:cxnLst/>
              <a:rect l="0" t="0" r="0" b="0"/>
              <a:pathLst>
                <a:path w="60389" h="54267">
                  <a:moveTo>
                    <a:pt x="0" y="0"/>
                  </a:moveTo>
                  <a:lnTo>
                    <a:pt x="30201" y="10909"/>
                  </a:lnTo>
                  <a:lnTo>
                    <a:pt x="60389" y="0"/>
                  </a:lnTo>
                  <a:cubicBezTo>
                    <a:pt x="48311" y="13869"/>
                    <a:pt x="36881" y="36233"/>
                    <a:pt x="30201" y="54267"/>
                  </a:cubicBezTo>
                  <a:cubicBezTo>
                    <a:pt x="23508" y="36233"/>
                    <a:pt x="12091" y="13869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0" name="Shape 9521">
              <a:extLst>
                <a:ext uri="{FF2B5EF4-FFF2-40B4-BE49-F238E27FC236}">
                  <a16:creationId xmlns:a16="http://schemas.microsoft.com/office/drawing/2014/main" id="{5851E423-BD1D-1DFC-D146-13B5EDA38D7A}"/>
                </a:ext>
              </a:extLst>
            </p:cNvPr>
            <p:cNvSpPr/>
            <p:nvPr/>
          </p:nvSpPr>
          <p:spPr>
            <a:xfrm>
              <a:off x="1088071" y="1196689"/>
              <a:ext cx="60389" cy="54267"/>
            </a:xfrm>
            <a:custGeom>
              <a:avLst/>
              <a:gdLst/>
              <a:ahLst/>
              <a:cxnLst/>
              <a:rect l="0" t="0" r="0" b="0"/>
              <a:pathLst>
                <a:path w="60389" h="54267">
                  <a:moveTo>
                    <a:pt x="30201" y="0"/>
                  </a:moveTo>
                  <a:cubicBezTo>
                    <a:pt x="36893" y="18034"/>
                    <a:pt x="48311" y="40411"/>
                    <a:pt x="60389" y="54267"/>
                  </a:cubicBezTo>
                  <a:lnTo>
                    <a:pt x="30201" y="43358"/>
                  </a:lnTo>
                  <a:lnTo>
                    <a:pt x="0" y="54267"/>
                  </a:lnTo>
                  <a:cubicBezTo>
                    <a:pt x="12091" y="40411"/>
                    <a:pt x="23520" y="18034"/>
                    <a:pt x="30201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1" name="Shape 9522">
              <a:extLst>
                <a:ext uri="{FF2B5EF4-FFF2-40B4-BE49-F238E27FC236}">
                  <a16:creationId xmlns:a16="http://schemas.microsoft.com/office/drawing/2014/main" id="{24BB2628-FEAC-1BB6-9D69-08E50B0899F0}"/>
                </a:ext>
              </a:extLst>
            </p:cNvPr>
            <p:cNvSpPr/>
            <p:nvPr/>
          </p:nvSpPr>
          <p:spPr>
            <a:xfrm>
              <a:off x="1064125" y="254"/>
              <a:ext cx="635686" cy="0"/>
            </a:xfrm>
            <a:custGeom>
              <a:avLst/>
              <a:gdLst/>
              <a:ahLst/>
              <a:cxnLst/>
              <a:rect l="0" t="0" r="0" b="0"/>
              <a:pathLst>
                <a:path w="635686">
                  <a:moveTo>
                    <a:pt x="635686" y="0"/>
                  </a:moveTo>
                  <a:lnTo>
                    <a:pt x="0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2" name="Shape 9523">
              <a:extLst>
                <a:ext uri="{FF2B5EF4-FFF2-40B4-BE49-F238E27FC236}">
                  <a16:creationId xmlns:a16="http://schemas.microsoft.com/office/drawing/2014/main" id="{E9EBD3A6-815C-1DB5-E5C8-5E77137C7D1C}"/>
                </a:ext>
              </a:extLst>
            </p:cNvPr>
            <p:cNvSpPr/>
            <p:nvPr/>
          </p:nvSpPr>
          <p:spPr>
            <a:xfrm>
              <a:off x="2794437" y="303553"/>
              <a:ext cx="0" cy="239344"/>
            </a:xfrm>
            <a:custGeom>
              <a:avLst/>
              <a:gdLst/>
              <a:ahLst/>
              <a:cxnLst/>
              <a:rect l="0" t="0" r="0" b="0"/>
              <a:pathLst>
                <a:path h="239344">
                  <a:moveTo>
                    <a:pt x="0" y="0"/>
                  </a:moveTo>
                  <a:lnTo>
                    <a:pt x="0" y="239344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BFBFB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3" name="Shape 9524">
              <a:extLst>
                <a:ext uri="{FF2B5EF4-FFF2-40B4-BE49-F238E27FC236}">
                  <a16:creationId xmlns:a16="http://schemas.microsoft.com/office/drawing/2014/main" id="{437EC5A4-8EA1-186E-8C22-25C55AE6F569}"/>
                </a:ext>
              </a:extLst>
            </p:cNvPr>
            <p:cNvSpPr/>
            <p:nvPr/>
          </p:nvSpPr>
          <p:spPr>
            <a:xfrm>
              <a:off x="2767259" y="528541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14"/>
                    <a:pt x="27178" y="48844"/>
                  </a:cubicBezTo>
                  <a:cubicBezTo>
                    <a:pt x="21146" y="32614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Shape 9525">
              <a:extLst>
                <a:ext uri="{FF2B5EF4-FFF2-40B4-BE49-F238E27FC236}">
                  <a16:creationId xmlns:a16="http://schemas.microsoft.com/office/drawing/2014/main" id="{729F8FA7-8269-C260-14FB-C7DCEA104309}"/>
                </a:ext>
              </a:extLst>
            </p:cNvPr>
            <p:cNvSpPr/>
            <p:nvPr/>
          </p:nvSpPr>
          <p:spPr>
            <a:xfrm>
              <a:off x="4107022" y="303553"/>
              <a:ext cx="0" cy="543230"/>
            </a:xfrm>
            <a:custGeom>
              <a:avLst/>
              <a:gdLst/>
              <a:ahLst/>
              <a:cxnLst/>
              <a:rect l="0" t="0" r="0" b="0"/>
              <a:pathLst>
                <a:path h="543230">
                  <a:moveTo>
                    <a:pt x="0" y="0"/>
                  </a:moveTo>
                  <a:lnTo>
                    <a:pt x="0" y="543230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BFBFB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Shape 9526">
              <a:extLst>
                <a:ext uri="{FF2B5EF4-FFF2-40B4-BE49-F238E27FC236}">
                  <a16:creationId xmlns:a16="http://schemas.microsoft.com/office/drawing/2014/main" id="{C0B278E3-3C84-837B-8897-9C2C52665047}"/>
                </a:ext>
              </a:extLst>
            </p:cNvPr>
            <p:cNvSpPr/>
            <p:nvPr/>
          </p:nvSpPr>
          <p:spPr>
            <a:xfrm>
              <a:off x="4079856" y="832436"/>
              <a:ext cx="54344" cy="48844"/>
            </a:xfrm>
            <a:custGeom>
              <a:avLst/>
              <a:gdLst/>
              <a:ahLst/>
              <a:cxnLst/>
              <a:rect l="0" t="0" r="0" b="0"/>
              <a:pathLst>
                <a:path w="54344" h="48844">
                  <a:moveTo>
                    <a:pt x="0" y="0"/>
                  </a:moveTo>
                  <a:lnTo>
                    <a:pt x="27165" y="9830"/>
                  </a:lnTo>
                  <a:lnTo>
                    <a:pt x="54344" y="0"/>
                  </a:lnTo>
                  <a:cubicBezTo>
                    <a:pt x="43472" y="12484"/>
                    <a:pt x="33185" y="32614"/>
                    <a:pt x="27165" y="48844"/>
                  </a:cubicBezTo>
                  <a:cubicBezTo>
                    <a:pt x="21146" y="32614"/>
                    <a:pt x="10871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6" name="Shape 191160">
              <a:extLst>
                <a:ext uri="{FF2B5EF4-FFF2-40B4-BE49-F238E27FC236}">
                  <a16:creationId xmlns:a16="http://schemas.microsoft.com/office/drawing/2014/main" id="{3372FF8C-52B4-A542-2734-C763A98A18D1}"/>
                </a:ext>
              </a:extLst>
            </p:cNvPr>
            <p:cNvSpPr/>
            <p:nvPr/>
          </p:nvSpPr>
          <p:spPr>
            <a:xfrm>
              <a:off x="0" y="1632009"/>
              <a:ext cx="201168" cy="101600"/>
            </a:xfrm>
            <a:custGeom>
              <a:avLst/>
              <a:gdLst/>
              <a:ahLst/>
              <a:cxnLst/>
              <a:rect l="0" t="0" r="0" b="0"/>
              <a:pathLst>
                <a:path w="201168" h="101600">
                  <a:moveTo>
                    <a:pt x="0" y="0"/>
                  </a:moveTo>
                  <a:lnTo>
                    <a:pt x="201168" y="0"/>
                  </a:lnTo>
                  <a:lnTo>
                    <a:pt x="201168" y="101600"/>
                  </a:lnTo>
                  <a:lnTo>
                    <a:pt x="0" y="101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>
                <a:alpha val="74901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57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conexões </a:t>
            </a:r>
            <a:r>
              <a:rPr lang="pt-BR" i="1" dirty="0"/>
              <a:t>Local Area Network</a:t>
            </a:r>
            <a:r>
              <a:rPr lang="pt-BR" b="1" i="1" dirty="0"/>
              <a:t> </a:t>
            </a:r>
            <a:r>
              <a:rPr lang="pt-BR" dirty="0"/>
              <a:t>são encontradas em vários locais: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Universidades;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Edifícios comerciais;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Outras áreas públicas.</a:t>
            </a:r>
          </a:p>
          <a:p>
            <a:r>
              <a:rPr lang="pt-BR" dirty="0"/>
              <a:t>Veremos algumas comparações entre as arquiteturas de rede locais com fio e sem fio.</a:t>
            </a:r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56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FUNÇÃO DE COORDENAÇÃO DISTRIBUÍDA (DCF)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Esse é um dos protocolos definidos pelo IEEE na sub camada MAC.</a:t>
            </a:r>
          </a:p>
          <a:p>
            <a:pPr marL="0" indent="0">
              <a:buNone/>
            </a:pPr>
            <a:r>
              <a:rPr lang="pt-BR" dirty="0"/>
              <a:t>O DCF usa a Verificação de Portadora/Prevenção de Colisão (CSMA/CA):</a:t>
            </a:r>
          </a:p>
          <a:p>
            <a:pPr marL="0" indent="0">
              <a:buNone/>
            </a:pPr>
            <a:r>
              <a:rPr lang="pt-BR" dirty="0"/>
              <a:t>	Para evitar colisões em rede sem fio, o Acesso Múltiplo com CSMA/CA foi inventado 	para esse tipo de rede.</a:t>
            </a:r>
          </a:p>
          <a:p>
            <a:pPr marL="0" indent="0">
              <a:buNone/>
            </a:pPr>
            <a:r>
              <a:rPr lang="pt-BR" dirty="0"/>
              <a:t>As colisões são evitadas no CSMA/CA pela aplicação de três estratégias: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b="1" dirty="0"/>
              <a:t>Espaço entre quadros</a:t>
            </a:r>
            <a:r>
              <a:rPr lang="pt-BR" dirty="0"/>
              <a:t>: as colisões são evitadas por adiar a transmissão mesmo quando a estação detecta que o canal está ocioso. Assim, quando a estação percebe que o canal está ocioso, ele não enviar seus quadros e imediato, mas espera por um período de tempo chamado </a:t>
            </a:r>
            <a:r>
              <a:rPr lang="pt-BR" i="1" dirty="0"/>
              <a:t>Espaço entre Quadros (</a:t>
            </a:r>
            <a:r>
              <a:rPr lang="pt-BR" i="1" dirty="0" err="1"/>
              <a:t>Interframe</a:t>
            </a:r>
            <a:r>
              <a:rPr lang="pt-BR" i="1" dirty="0"/>
              <a:t> Space - IFS)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Este canal, quando verificado, pode parecer ocioso, mas outra estação distante pode ter começado a transmitir.</a:t>
            </a:r>
          </a:p>
        </p:txBody>
      </p:sp>
    </p:spTree>
    <p:extLst>
      <p:ext uri="{BB962C8B-B14F-4D97-AF65-F5344CB8AC3E}">
        <p14:creationId xmlns:p14="http://schemas.microsoft.com/office/powerpoint/2010/main" val="69610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FUNÇÃO DE COORDENAÇÃO DISTRIBUÍDA (DCF)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b="1" dirty="0"/>
              <a:t>Janela de contenção</a:t>
            </a:r>
            <a:r>
              <a:rPr lang="pt-BR" dirty="0"/>
              <a:t>: consiste em um período conhecido como parcelas, ou </a:t>
            </a:r>
            <a:r>
              <a:rPr lang="pt-BR" i="1" dirty="0"/>
              <a:t>slot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Uma estação que está pronta para enviar quadros de números aleatório de parcelas de tempo, usada com intervalos de espera. </a:t>
            </a:r>
          </a:p>
          <a:p>
            <a:pPr marL="0" indent="0">
              <a:buNone/>
            </a:pPr>
            <a:r>
              <a:rPr lang="pt-BR" dirty="0"/>
              <a:t>Um fato interessante sobre a janela de contenção  é que a estação precisa verificar o canal a cada parcela de tempo. Quando encontra o canal ocupado, o processo não é reiniciado, apenas pausa e reinicia o temporizador quando percebe o canal ocioso. </a:t>
            </a:r>
          </a:p>
        </p:txBody>
      </p:sp>
      <p:grpSp>
        <p:nvGrpSpPr>
          <p:cNvPr id="7" name="Group 156450">
            <a:extLst>
              <a:ext uri="{FF2B5EF4-FFF2-40B4-BE49-F238E27FC236}">
                <a16:creationId xmlns:a16="http://schemas.microsoft.com/office/drawing/2014/main" id="{08DE8832-8177-FA55-B252-729F4AF838C8}"/>
              </a:ext>
            </a:extLst>
          </p:cNvPr>
          <p:cNvGrpSpPr/>
          <p:nvPr/>
        </p:nvGrpSpPr>
        <p:grpSpPr>
          <a:xfrm>
            <a:off x="2145977" y="3763103"/>
            <a:ext cx="8996696" cy="3159484"/>
            <a:chOff x="0" y="64347"/>
            <a:chExt cx="4946905" cy="1023267"/>
          </a:xfrm>
        </p:grpSpPr>
        <p:sp>
          <p:nvSpPr>
            <p:cNvPr id="9" name="Shape 10629">
              <a:extLst>
                <a:ext uri="{FF2B5EF4-FFF2-40B4-BE49-F238E27FC236}">
                  <a16:creationId xmlns:a16="http://schemas.microsoft.com/office/drawing/2014/main" id="{C0BF7F3F-C8AC-EFF0-DBA6-1FBB847D239D}"/>
                </a:ext>
              </a:extLst>
            </p:cNvPr>
            <p:cNvSpPr/>
            <p:nvPr/>
          </p:nvSpPr>
          <p:spPr>
            <a:xfrm>
              <a:off x="96432" y="104654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10630">
              <a:extLst>
                <a:ext uri="{FF2B5EF4-FFF2-40B4-BE49-F238E27FC236}">
                  <a16:creationId xmlns:a16="http://schemas.microsoft.com/office/drawing/2014/main" id="{AFF91C30-94D2-E55B-05BD-13FD122C13B8}"/>
                </a:ext>
              </a:extLst>
            </p:cNvPr>
            <p:cNvSpPr/>
            <p:nvPr/>
          </p:nvSpPr>
          <p:spPr>
            <a:xfrm>
              <a:off x="4946905" y="104654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Rectangle 10637">
              <a:extLst>
                <a:ext uri="{FF2B5EF4-FFF2-40B4-BE49-F238E27FC236}">
                  <a16:creationId xmlns:a16="http://schemas.microsoft.com/office/drawing/2014/main" id="{153B9444-44B4-2328-9BB8-14DADA53D852}"/>
                </a:ext>
              </a:extLst>
            </p:cNvPr>
            <p:cNvSpPr/>
            <p:nvPr/>
          </p:nvSpPr>
          <p:spPr>
            <a:xfrm>
              <a:off x="2387833" y="802692"/>
              <a:ext cx="1422493" cy="1267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Janela de contenção</a:t>
              </a:r>
            </a:p>
          </p:txBody>
        </p:sp>
        <p:sp>
          <p:nvSpPr>
            <p:cNvPr id="12" name="Rectangle 10638">
              <a:extLst>
                <a:ext uri="{FF2B5EF4-FFF2-40B4-BE49-F238E27FC236}">
                  <a16:creationId xmlns:a16="http://schemas.microsoft.com/office/drawing/2014/main" id="{0E7EEEAA-6C45-5CC2-901A-23D3267B31B5}"/>
                </a:ext>
              </a:extLst>
            </p:cNvPr>
            <p:cNvSpPr/>
            <p:nvPr/>
          </p:nvSpPr>
          <p:spPr>
            <a:xfrm>
              <a:off x="2427408" y="64347"/>
              <a:ext cx="1473379" cy="4648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Tamanho: retardo exponencial binário</a:t>
              </a:r>
            </a:p>
          </p:txBody>
        </p:sp>
        <p:sp>
          <p:nvSpPr>
            <p:cNvPr id="14" name="Rectangle 10640">
              <a:extLst>
                <a:ext uri="{FF2B5EF4-FFF2-40B4-BE49-F238E27FC236}">
                  <a16:creationId xmlns:a16="http://schemas.microsoft.com/office/drawing/2014/main" id="{860FFACE-D0B3-EF7E-B358-5583DD4B5E9A}"/>
                </a:ext>
              </a:extLst>
            </p:cNvPr>
            <p:cNvSpPr/>
            <p:nvPr/>
          </p:nvSpPr>
          <p:spPr>
            <a:xfrm>
              <a:off x="2101936" y="441306"/>
              <a:ext cx="650942" cy="2210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IFS</a:t>
              </a:r>
            </a:p>
          </p:txBody>
        </p:sp>
        <p:sp>
          <p:nvSpPr>
            <p:cNvPr id="15" name="Shape 10641">
              <a:extLst>
                <a:ext uri="{FF2B5EF4-FFF2-40B4-BE49-F238E27FC236}">
                  <a16:creationId xmlns:a16="http://schemas.microsoft.com/office/drawing/2014/main" id="{1733B7D3-2723-66B8-74CF-530A963025E0}"/>
                </a:ext>
              </a:extLst>
            </p:cNvPr>
            <p:cNvSpPr/>
            <p:nvPr/>
          </p:nvSpPr>
          <p:spPr>
            <a:xfrm>
              <a:off x="2316945" y="529154"/>
              <a:ext cx="398158" cy="0"/>
            </a:xfrm>
            <a:custGeom>
              <a:avLst/>
              <a:gdLst/>
              <a:ahLst/>
              <a:cxnLst/>
              <a:rect l="0" t="0" r="0" b="0"/>
              <a:pathLst>
                <a:path w="398158">
                  <a:moveTo>
                    <a:pt x="0" y="0"/>
                  </a:moveTo>
                  <a:lnTo>
                    <a:pt x="398158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10642">
              <a:extLst>
                <a:ext uri="{FF2B5EF4-FFF2-40B4-BE49-F238E27FC236}">
                  <a16:creationId xmlns:a16="http://schemas.microsoft.com/office/drawing/2014/main" id="{8852C02E-CBAD-3C0B-EDE2-7DAFFDCC72A2}"/>
                </a:ext>
              </a:extLst>
            </p:cNvPr>
            <p:cNvSpPr/>
            <p:nvPr/>
          </p:nvSpPr>
          <p:spPr>
            <a:xfrm>
              <a:off x="2699152" y="498966"/>
              <a:ext cx="54280" cy="60389"/>
            </a:xfrm>
            <a:custGeom>
              <a:avLst/>
              <a:gdLst/>
              <a:ahLst/>
              <a:cxnLst/>
              <a:rect l="0" t="0" r="0" b="0"/>
              <a:pathLst>
                <a:path w="54280" h="60389">
                  <a:moveTo>
                    <a:pt x="0" y="0"/>
                  </a:moveTo>
                  <a:cubicBezTo>
                    <a:pt x="13868" y="12078"/>
                    <a:pt x="36245" y="23508"/>
                    <a:pt x="54280" y="30188"/>
                  </a:cubicBezTo>
                  <a:cubicBezTo>
                    <a:pt x="36245" y="36881"/>
                    <a:pt x="13868" y="48298"/>
                    <a:pt x="0" y="60389"/>
                  </a:cubicBezTo>
                  <a:lnTo>
                    <a:pt x="10935" y="3018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10643">
              <a:extLst>
                <a:ext uri="{FF2B5EF4-FFF2-40B4-BE49-F238E27FC236}">
                  <a16:creationId xmlns:a16="http://schemas.microsoft.com/office/drawing/2014/main" id="{61FDA581-5F86-1FBA-6370-73F10CD92E74}"/>
                </a:ext>
              </a:extLst>
            </p:cNvPr>
            <p:cNvSpPr/>
            <p:nvPr/>
          </p:nvSpPr>
          <p:spPr>
            <a:xfrm>
              <a:off x="2278623" y="498966"/>
              <a:ext cx="54267" cy="60389"/>
            </a:xfrm>
            <a:custGeom>
              <a:avLst/>
              <a:gdLst/>
              <a:ahLst/>
              <a:cxnLst/>
              <a:rect l="0" t="0" r="0" b="0"/>
              <a:pathLst>
                <a:path w="54267" h="60389">
                  <a:moveTo>
                    <a:pt x="54267" y="0"/>
                  </a:moveTo>
                  <a:lnTo>
                    <a:pt x="43345" y="30188"/>
                  </a:lnTo>
                  <a:lnTo>
                    <a:pt x="54267" y="60389"/>
                  </a:lnTo>
                  <a:cubicBezTo>
                    <a:pt x="40399" y="48298"/>
                    <a:pt x="18021" y="36868"/>
                    <a:pt x="0" y="30188"/>
                  </a:cubicBezTo>
                  <a:cubicBezTo>
                    <a:pt x="18021" y="23495"/>
                    <a:pt x="40399" y="12078"/>
                    <a:pt x="54267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10644">
              <a:extLst>
                <a:ext uri="{FF2B5EF4-FFF2-40B4-BE49-F238E27FC236}">
                  <a16:creationId xmlns:a16="http://schemas.microsoft.com/office/drawing/2014/main" id="{2989C402-EB35-2408-11B3-C9D069202B84}"/>
                </a:ext>
              </a:extLst>
            </p:cNvPr>
            <p:cNvSpPr/>
            <p:nvPr/>
          </p:nvSpPr>
          <p:spPr>
            <a:xfrm>
              <a:off x="2796687" y="272759"/>
              <a:ext cx="795706" cy="0"/>
            </a:xfrm>
            <a:custGeom>
              <a:avLst/>
              <a:gdLst/>
              <a:ahLst/>
              <a:cxnLst/>
              <a:rect l="0" t="0" r="0" b="0"/>
              <a:pathLst>
                <a:path w="795706">
                  <a:moveTo>
                    <a:pt x="0" y="0"/>
                  </a:moveTo>
                  <a:lnTo>
                    <a:pt x="795706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10645">
              <a:extLst>
                <a:ext uri="{FF2B5EF4-FFF2-40B4-BE49-F238E27FC236}">
                  <a16:creationId xmlns:a16="http://schemas.microsoft.com/office/drawing/2014/main" id="{DED13A45-15E7-54C7-517D-01B2E42DA84B}"/>
                </a:ext>
              </a:extLst>
            </p:cNvPr>
            <p:cNvSpPr/>
            <p:nvPr/>
          </p:nvSpPr>
          <p:spPr>
            <a:xfrm>
              <a:off x="3576459" y="242571"/>
              <a:ext cx="54267" cy="60389"/>
            </a:xfrm>
            <a:custGeom>
              <a:avLst/>
              <a:gdLst/>
              <a:ahLst/>
              <a:cxnLst/>
              <a:rect l="0" t="0" r="0" b="0"/>
              <a:pathLst>
                <a:path w="54267" h="60389">
                  <a:moveTo>
                    <a:pt x="0" y="0"/>
                  </a:moveTo>
                  <a:cubicBezTo>
                    <a:pt x="13856" y="12078"/>
                    <a:pt x="36233" y="23508"/>
                    <a:pt x="54267" y="30188"/>
                  </a:cubicBezTo>
                  <a:cubicBezTo>
                    <a:pt x="36233" y="36881"/>
                    <a:pt x="13856" y="48298"/>
                    <a:pt x="0" y="60389"/>
                  </a:cubicBezTo>
                  <a:lnTo>
                    <a:pt x="10922" y="3018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10646">
              <a:extLst>
                <a:ext uri="{FF2B5EF4-FFF2-40B4-BE49-F238E27FC236}">
                  <a16:creationId xmlns:a16="http://schemas.microsoft.com/office/drawing/2014/main" id="{08DE884B-555E-C280-2CB9-AED413C0D5DC}"/>
                </a:ext>
              </a:extLst>
            </p:cNvPr>
            <p:cNvSpPr/>
            <p:nvPr/>
          </p:nvSpPr>
          <p:spPr>
            <a:xfrm>
              <a:off x="2758371" y="242571"/>
              <a:ext cx="54254" cy="60389"/>
            </a:xfrm>
            <a:custGeom>
              <a:avLst/>
              <a:gdLst/>
              <a:ahLst/>
              <a:cxnLst/>
              <a:rect l="0" t="0" r="0" b="0"/>
              <a:pathLst>
                <a:path w="54254" h="60389">
                  <a:moveTo>
                    <a:pt x="54254" y="0"/>
                  </a:moveTo>
                  <a:lnTo>
                    <a:pt x="43345" y="30188"/>
                  </a:lnTo>
                  <a:lnTo>
                    <a:pt x="54254" y="60389"/>
                  </a:lnTo>
                  <a:cubicBezTo>
                    <a:pt x="40386" y="48298"/>
                    <a:pt x="18021" y="36868"/>
                    <a:pt x="0" y="30188"/>
                  </a:cubicBezTo>
                  <a:cubicBezTo>
                    <a:pt x="18021" y="23495"/>
                    <a:pt x="40386" y="12078"/>
                    <a:pt x="5425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ctangle 10647">
              <a:extLst>
                <a:ext uri="{FF2B5EF4-FFF2-40B4-BE49-F238E27FC236}">
                  <a16:creationId xmlns:a16="http://schemas.microsoft.com/office/drawing/2014/main" id="{7C455ED1-D1AC-A0A0-CF15-5A0497F58667}"/>
                </a:ext>
              </a:extLst>
            </p:cNvPr>
            <p:cNvSpPr/>
            <p:nvPr/>
          </p:nvSpPr>
          <p:spPr>
            <a:xfrm>
              <a:off x="1160253" y="811177"/>
              <a:ext cx="823901" cy="141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343433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Ocupado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10648">
              <a:extLst>
                <a:ext uri="{FF2B5EF4-FFF2-40B4-BE49-F238E27FC236}">
                  <a16:creationId xmlns:a16="http://schemas.microsoft.com/office/drawing/2014/main" id="{8CD44CDF-2E66-A95A-D704-4E4E64A1E8C3}"/>
                </a:ext>
              </a:extLst>
            </p:cNvPr>
            <p:cNvSpPr/>
            <p:nvPr/>
          </p:nvSpPr>
          <p:spPr>
            <a:xfrm>
              <a:off x="1426150" y="150972"/>
              <a:ext cx="1265332" cy="1516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343433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Percebe que o canal está ocioso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10650">
              <a:extLst>
                <a:ext uri="{FF2B5EF4-FFF2-40B4-BE49-F238E27FC236}">
                  <a16:creationId xmlns:a16="http://schemas.microsoft.com/office/drawing/2014/main" id="{6D56E4F9-389E-360F-A70A-036171C650A0}"/>
                </a:ext>
              </a:extLst>
            </p:cNvPr>
            <p:cNvSpPr/>
            <p:nvPr/>
          </p:nvSpPr>
          <p:spPr>
            <a:xfrm>
              <a:off x="881752" y="394106"/>
              <a:ext cx="1456335" cy="1016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Verifica continuamente</a:t>
              </a:r>
            </a:p>
          </p:txBody>
        </p:sp>
        <p:sp>
          <p:nvSpPr>
            <p:cNvPr id="25" name="Rectangle 10651">
              <a:extLst>
                <a:ext uri="{FF2B5EF4-FFF2-40B4-BE49-F238E27FC236}">
                  <a16:creationId xmlns:a16="http://schemas.microsoft.com/office/drawing/2014/main" id="{1637530A-CF44-B7F0-B7AF-AA7486A42791}"/>
                </a:ext>
              </a:extLst>
            </p:cNvPr>
            <p:cNvSpPr/>
            <p:nvPr/>
          </p:nvSpPr>
          <p:spPr>
            <a:xfrm>
              <a:off x="3738245" y="797362"/>
              <a:ext cx="823902" cy="1267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82295" marR="69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Tempo</a:t>
              </a:r>
            </a:p>
          </p:txBody>
        </p:sp>
        <p:sp>
          <p:nvSpPr>
            <p:cNvPr id="26" name="Shape 10652">
              <a:extLst>
                <a:ext uri="{FF2B5EF4-FFF2-40B4-BE49-F238E27FC236}">
                  <a16:creationId xmlns:a16="http://schemas.microsoft.com/office/drawing/2014/main" id="{9D5E5BE2-BE8A-00DE-C972-C0D441538DA2}"/>
                </a:ext>
              </a:extLst>
            </p:cNvPr>
            <p:cNvSpPr/>
            <p:nvPr/>
          </p:nvSpPr>
          <p:spPr>
            <a:xfrm>
              <a:off x="1103949" y="773450"/>
              <a:ext cx="3011767" cy="0"/>
            </a:xfrm>
            <a:custGeom>
              <a:avLst/>
              <a:gdLst/>
              <a:ahLst/>
              <a:cxnLst/>
              <a:rect l="0" t="0" r="0" b="0"/>
              <a:pathLst>
                <a:path w="3011767">
                  <a:moveTo>
                    <a:pt x="0" y="0"/>
                  </a:moveTo>
                  <a:lnTo>
                    <a:pt x="3011767" y="0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10653">
              <a:extLst>
                <a:ext uri="{FF2B5EF4-FFF2-40B4-BE49-F238E27FC236}">
                  <a16:creationId xmlns:a16="http://schemas.microsoft.com/office/drawing/2014/main" id="{77893CCF-4F08-DCF8-C699-16958C58D82E}"/>
                </a:ext>
              </a:extLst>
            </p:cNvPr>
            <p:cNvSpPr/>
            <p:nvPr/>
          </p:nvSpPr>
          <p:spPr>
            <a:xfrm>
              <a:off x="4101364" y="746272"/>
              <a:ext cx="48832" cy="54356"/>
            </a:xfrm>
            <a:custGeom>
              <a:avLst/>
              <a:gdLst/>
              <a:ahLst/>
              <a:cxnLst/>
              <a:rect l="0" t="0" r="0" b="0"/>
              <a:pathLst>
                <a:path w="48832" h="54356">
                  <a:moveTo>
                    <a:pt x="0" y="0"/>
                  </a:moveTo>
                  <a:cubicBezTo>
                    <a:pt x="12471" y="10884"/>
                    <a:pt x="32614" y="21158"/>
                    <a:pt x="48832" y="27178"/>
                  </a:cubicBezTo>
                  <a:cubicBezTo>
                    <a:pt x="32614" y="33198"/>
                    <a:pt x="12471" y="43472"/>
                    <a:pt x="0" y="54356"/>
                  </a:cubicBezTo>
                  <a:lnTo>
                    <a:pt x="9830" y="2717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191171">
              <a:extLst>
                <a:ext uri="{FF2B5EF4-FFF2-40B4-BE49-F238E27FC236}">
                  <a16:creationId xmlns:a16="http://schemas.microsoft.com/office/drawing/2014/main" id="{9A77B11C-CAAD-3FEB-A3FA-4974E7DF5735}"/>
                </a:ext>
              </a:extLst>
            </p:cNvPr>
            <p:cNvSpPr/>
            <p:nvPr/>
          </p:nvSpPr>
          <p:spPr>
            <a:xfrm>
              <a:off x="1177963" y="735723"/>
              <a:ext cx="1097229" cy="74003"/>
            </a:xfrm>
            <a:custGeom>
              <a:avLst/>
              <a:gdLst/>
              <a:ahLst/>
              <a:cxnLst/>
              <a:rect l="0" t="0" r="0" b="0"/>
              <a:pathLst>
                <a:path w="1097229" h="74003">
                  <a:moveTo>
                    <a:pt x="0" y="0"/>
                  </a:moveTo>
                  <a:lnTo>
                    <a:pt x="1097229" y="0"/>
                  </a:lnTo>
                  <a:lnTo>
                    <a:pt x="1097229" y="74003"/>
                  </a:lnTo>
                  <a:lnTo>
                    <a:pt x="0" y="74003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E3E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10655">
              <a:extLst>
                <a:ext uri="{FF2B5EF4-FFF2-40B4-BE49-F238E27FC236}">
                  <a16:creationId xmlns:a16="http://schemas.microsoft.com/office/drawing/2014/main" id="{8E2A5B38-EC2B-27C0-444B-9A03A3531E19}"/>
                </a:ext>
              </a:extLst>
            </p:cNvPr>
            <p:cNvSpPr/>
            <p:nvPr/>
          </p:nvSpPr>
          <p:spPr>
            <a:xfrm>
              <a:off x="1177963" y="735723"/>
              <a:ext cx="1097229" cy="74003"/>
            </a:xfrm>
            <a:custGeom>
              <a:avLst/>
              <a:gdLst/>
              <a:ahLst/>
              <a:cxnLst/>
              <a:rect l="0" t="0" r="0" b="0"/>
              <a:pathLst>
                <a:path w="1097229" h="74003">
                  <a:moveTo>
                    <a:pt x="0" y="74003"/>
                  </a:moveTo>
                  <a:lnTo>
                    <a:pt x="1097229" y="74003"/>
                  </a:lnTo>
                  <a:lnTo>
                    <a:pt x="1097229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10656">
              <a:extLst>
                <a:ext uri="{FF2B5EF4-FFF2-40B4-BE49-F238E27FC236}">
                  <a16:creationId xmlns:a16="http://schemas.microsoft.com/office/drawing/2014/main" id="{6D5D3A7D-6957-11C9-86F8-FF381909C79F}"/>
                </a:ext>
              </a:extLst>
            </p:cNvPr>
            <p:cNvSpPr/>
            <p:nvPr/>
          </p:nvSpPr>
          <p:spPr>
            <a:xfrm>
              <a:off x="1426150" y="494092"/>
              <a:ext cx="0" cy="209652"/>
            </a:xfrm>
            <a:custGeom>
              <a:avLst/>
              <a:gdLst/>
              <a:ahLst/>
              <a:cxnLst/>
              <a:rect l="0" t="0" r="0" b="0"/>
              <a:pathLst>
                <a:path h="209652">
                  <a:moveTo>
                    <a:pt x="0" y="0"/>
                  </a:moveTo>
                  <a:lnTo>
                    <a:pt x="0" y="209652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10657">
              <a:extLst>
                <a:ext uri="{FF2B5EF4-FFF2-40B4-BE49-F238E27FC236}">
                  <a16:creationId xmlns:a16="http://schemas.microsoft.com/office/drawing/2014/main" id="{5ED6DCB6-CC8A-3003-0C7B-0920B54735C0}"/>
                </a:ext>
              </a:extLst>
            </p:cNvPr>
            <p:cNvSpPr/>
            <p:nvPr/>
          </p:nvSpPr>
          <p:spPr>
            <a:xfrm>
              <a:off x="1398972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10658">
              <a:extLst>
                <a:ext uri="{FF2B5EF4-FFF2-40B4-BE49-F238E27FC236}">
                  <a16:creationId xmlns:a16="http://schemas.microsoft.com/office/drawing/2014/main" id="{E2B99EBE-0413-2DA9-C28A-8EE4BDC1B499}"/>
                </a:ext>
              </a:extLst>
            </p:cNvPr>
            <p:cNvSpPr/>
            <p:nvPr/>
          </p:nvSpPr>
          <p:spPr>
            <a:xfrm>
              <a:off x="1509742" y="494092"/>
              <a:ext cx="0" cy="209652"/>
            </a:xfrm>
            <a:custGeom>
              <a:avLst/>
              <a:gdLst/>
              <a:ahLst/>
              <a:cxnLst/>
              <a:rect l="0" t="0" r="0" b="0"/>
              <a:pathLst>
                <a:path h="209652">
                  <a:moveTo>
                    <a:pt x="0" y="0"/>
                  </a:moveTo>
                  <a:lnTo>
                    <a:pt x="0" y="209652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10659">
              <a:extLst>
                <a:ext uri="{FF2B5EF4-FFF2-40B4-BE49-F238E27FC236}">
                  <a16:creationId xmlns:a16="http://schemas.microsoft.com/office/drawing/2014/main" id="{6C35E6BE-BDA0-AD0B-04AD-3A8354D16CCA}"/>
                </a:ext>
              </a:extLst>
            </p:cNvPr>
            <p:cNvSpPr/>
            <p:nvPr/>
          </p:nvSpPr>
          <p:spPr>
            <a:xfrm>
              <a:off x="1482564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10660">
              <a:extLst>
                <a:ext uri="{FF2B5EF4-FFF2-40B4-BE49-F238E27FC236}">
                  <a16:creationId xmlns:a16="http://schemas.microsoft.com/office/drawing/2014/main" id="{2F3FCC3A-56A2-D812-8226-206BEE4C8F5E}"/>
                </a:ext>
              </a:extLst>
            </p:cNvPr>
            <p:cNvSpPr/>
            <p:nvPr/>
          </p:nvSpPr>
          <p:spPr>
            <a:xfrm>
              <a:off x="1593335" y="494092"/>
              <a:ext cx="0" cy="209652"/>
            </a:xfrm>
            <a:custGeom>
              <a:avLst/>
              <a:gdLst/>
              <a:ahLst/>
              <a:cxnLst/>
              <a:rect l="0" t="0" r="0" b="0"/>
              <a:pathLst>
                <a:path h="209652">
                  <a:moveTo>
                    <a:pt x="0" y="0"/>
                  </a:moveTo>
                  <a:lnTo>
                    <a:pt x="0" y="209652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10661">
              <a:extLst>
                <a:ext uri="{FF2B5EF4-FFF2-40B4-BE49-F238E27FC236}">
                  <a16:creationId xmlns:a16="http://schemas.microsoft.com/office/drawing/2014/main" id="{E13D636E-6150-5B72-B066-C85AD5A5B633}"/>
                </a:ext>
              </a:extLst>
            </p:cNvPr>
            <p:cNvSpPr/>
            <p:nvPr/>
          </p:nvSpPr>
          <p:spPr>
            <a:xfrm>
              <a:off x="1566157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10662">
              <a:extLst>
                <a:ext uri="{FF2B5EF4-FFF2-40B4-BE49-F238E27FC236}">
                  <a16:creationId xmlns:a16="http://schemas.microsoft.com/office/drawing/2014/main" id="{4BB609FA-231F-D72C-C4C5-EAE212E20CED}"/>
                </a:ext>
              </a:extLst>
            </p:cNvPr>
            <p:cNvSpPr/>
            <p:nvPr/>
          </p:nvSpPr>
          <p:spPr>
            <a:xfrm>
              <a:off x="1676939" y="494092"/>
              <a:ext cx="0" cy="209652"/>
            </a:xfrm>
            <a:custGeom>
              <a:avLst/>
              <a:gdLst/>
              <a:ahLst/>
              <a:cxnLst/>
              <a:rect l="0" t="0" r="0" b="0"/>
              <a:pathLst>
                <a:path h="209652">
                  <a:moveTo>
                    <a:pt x="0" y="0"/>
                  </a:moveTo>
                  <a:lnTo>
                    <a:pt x="0" y="209652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10663">
              <a:extLst>
                <a:ext uri="{FF2B5EF4-FFF2-40B4-BE49-F238E27FC236}">
                  <a16:creationId xmlns:a16="http://schemas.microsoft.com/office/drawing/2014/main" id="{62958C36-5DE5-F3F0-CABC-40ED942053FE}"/>
                </a:ext>
              </a:extLst>
            </p:cNvPr>
            <p:cNvSpPr/>
            <p:nvPr/>
          </p:nvSpPr>
          <p:spPr>
            <a:xfrm>
              <a:off x="1649761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10664">
              <a:extLst>
                <a:ext uri="{FF2B5EF4-FFF2-40B4-BE49-F238E27FC236}">
                  <a16:creationId xmlns:a16="http://schemas.microsoft.com/office/drawing/2014/main" id="{932EC98D-347B-D9EA-DD7B-96DB79509E47}"/>
                </a:ext>
              </a:extLst>
            </p:cNvPr>
            <p:cNvSpPr/>
            <p:nvPr/>
          </p:nvSpPr>
          <p:spPr>
            <a:xfrm>
              <a:off x="1760544" y="494092"/>
              <a:ext cx="0" cy="209652"/>
            </a:xfrm>
            <a:custGeom>
              <a:avLst/>
              <a:gdLst/>
              <a:ahLst/>
              <a:cxnLst/>
              <a:rect l="0" t="0" r="0" b="0"/>
              <a:pathLst>
                <a:path h="209652">
                  <a:moveTo>
                    <a:pt x="0" y="0"/>
                  </a:moveTo>
                  <a:lnTo>
                    <a:pt x="0" y="209652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10665">
              <a:extLst>
                <a:ext uri="{FF2B5EF4-FFF2-40B4-BE49-F238E27FC236}">
                  <a16:creationId xmlns:a16="http://schemas.microsoft.com/office/drawing/2014/main" id="{B01A7038-EA3E-1C53-1C76-7CBBBE4289C4}"/>
                </a:ext>
              </a:extLst>
            </p:cNvPr>
            <p:cNvSpPr/>
            <p:nvPr/>
          </p:nvSpPr>
          <p:spPr>
            <a:xfrm>
              <a:off x="1733366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Shape 10666">
              <a:extLst>
                <a:ext uri="{FF2B5EF4-FFF2-40B4-BE49-F238E27FC236}">
                  <a16:creationId xmlns:a16="http://schemas.microsoft.com/office/drawing/2014/main" id="{51862A59-B348-7DE1-F4CD-5C0D1C6ABEF6}"/>
                </a:ext>
              </a:extLst>
            </p:cNvPr>
            <p:cNvSpPr/>
            <p:nvPr/>
          </p:nvSpPr>
          <p:spPr>
            <a:xfrm>
              <a:off x="1844135" y="494092"/>
              <a:ext cx="0" cy="209652"/>
            </a:xfrm>
            <a:custGeom>
              <a:avLst/>
              <a:gdLst/>
              <a:ahLst/>
              <a:cxnLst/>
              <a:rect l="0" t="0" r="0" b="0"/>
              <a:pathLst>
                <a:path h="209652">
                  <a:moveTo>
                    <a:pt x="0" y="0"/>
                  </a:moveTo>
                  <a:lnTo>
                    <a:pt x="0" y="209652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Shape 10667">
              <a:extLst>
                <a:ext uri="{FF2B5EF4-FFF2-40B4-BE49-F238E27FC236}">
                  <a16:creationId xmlns:a16="http://schemas.microsoft.com/office/drawing/2014/main" id="{5BE6E487-05BD-346E-27B3-E80173117A28}"/>
                </a:ext>
              </a:extLst>
            </p:cNvPr>
            <p:cNvSpPr/>
            <p:nvPr/>
          </p:nvSpPr>
          <p:spPr>
            <a:xfrm>
              <a:off x="1816957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2" name="Shape 10668">
              <a:extLst>
                <a:ext uri="{FF2B5EF4-FFF2-40B4-BE49-F238E27FC236}">
                  <a16:creationId xmlns:a16="http://schemas.microsoft.com/office/drawing/2014/main" id="{1C77EE1D-D9A4-7619-93D8-C9E6F161458B}"/>
                </a:ext>
              </a:extLst>
            </p:cNvPr>
            <p:cNvSpPr/>
            <p:nvPr/>
          </p:nvSpPr>
          <p:spPr>
            <a:xfrm>
              <a:off x="1927728" y="494092"/>
              <a:ext cx="0" cy="209652"/>
            </a:xfrm>
            <a:custGeom>
              <a:avLst/>
              <a:gdLst/>
              <a:ahLst/>
              <a:cxnLst/>
              <a:rect l="0" t="0" r="0" b="0"/>
              <a:pathLst>
                <a:path h="209652">
                  <a:moveTo>
                    <a:pt x="0" y="0"/>
                  </a:moveTo>
                  <a:lnTo>
                    <a:pt x="0" y="209652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3" name="Shape 10669">
              <a:extLst>
                <a:ext uri="{FF2B5EF4-FFF2-40B4-BE49-F238E27FC236}">
                  <a16:creationId xmlns:a16="http://schemas.microsoft.com/office/drawing/2014/main" id="{028BC0E1-6F85-94E6-3842-CADE7C981DD6}"/>
                </a:ext>
              </a:extLst>
            </p:cNvPr>
            <p:cNvSpPr/>
            <p:nvPr/>
          </p:nvSpPr>
          <p:spPr>
            <a:xfrm>
              <a:off x="1900550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4" name="Shape 10670">
              <a:extLst>
                <a:ext uri="{FF2B5EF4-FFF2-40B4-BE49-F238E27FC236}">
                  <a16:creationId xmlns:a16="http://schemas.microsoft.com/office/drawing/2014/main" id="{06975C0A-AF11-F665-A3B6-8D8F2A223F7A}"/>
                </a:ext>
              </a:extLst>
            </p:cNvPr>
            <p:cNvSpPr/>
            <p:nvPr/>
          </p:nvSpPr>
          <p:spPr>
            <a:xfrm>
              <a:off x="2011332" y="494092"/>
              <a:ext cx="0" cy="209652"/>
            </a:xfrm>
            <a:custGeom>
              <a:avLst/>
              <a:gdLst/>
              <a:ahLst/>
              <a:cxnLst/>
              <a:rect l="0" t="0" r="0" b="0"/>
              <a:pathLst>
                <a:path h="209652">
                  <a:moveTo>
                    <a:pt x="0" y="0"/>
                  </a:moveTo>
                  <a:lnTo>
                    <a:pt x="0" y="209652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5" name="Shape 10671">
              <a:extLst>
                <a:ext uri="{FF2B5EF4-FFF2-40B4-BE49-F238E27FC236}">
                  <a16:creationId xmlns:a16="http://schemas.microsoft.com/office/drawing/2014/main" id="{20AECC89-3CBC-DB17-FF2D-1CC4179ABA97}"/>
                </a:ext>
              </a:extLst>
            </p:cNvPr>
            <p:cNvSpPr/>
            <p:nvPr/>
          </p:nvSpPr>
          <p:spPr>
            <a:xfrm>
              <a:off x="1984154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6" name="Shape 10672">
              <a:extLst>
                <a:ext uri="{FF2B5EF4-FFF2-40B4-BE49-F238E27FC236}">
                  <a16:creationId xmlns:a16="http://schemas.microsoft.com/office/drawing/2014/main" id="{14498530-B747-845A-B78A-09D401303982}"/>
                </a:ext>
              </a:extLst>
            </p:cNvPr>
            <p:cNvSpPr/>
            <p:nvPr/>
          </p:nvSpPr>
          <p:spPr>
            <a:xfrm>
              <a:off x="2094937" y="494092"/>
              <a:ext cx="0" cy="209652"/>
            </a:xfrm>
            <a:custGeom>
              <a:avLst/>
              <a:gdLst/>
              <a:ahLst/>
              <a:cxnLst/>
              <a:rect l="0" t="0" r="0" b="0"/>
              <a:pathLst>
                <a:path h="209652">
                  <a:moveTo>
                    <a:pt x="0" y="0"/>
                  </a:moveTo>
                  <a:lnTo>
                    <a:pt x="0" y="209652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Shape 10673">
              <a:extLst>
                <a:ext uri="{FF2B5EF4-FFF2-40B4-BE49-F238E27FC236}">
                  <a16:creationId xmlns:a16="http://schemas.microsoft.com/office/drawing/2014/main" id="{3F17C12E-6ED4-8FE0-5B68-2CF2C7606C8F}"/>
                </a:ext>
              </a:extLst>
            </p:cNvPr>
            <p:cNvSpPr/>
            <p:nvPr/>
          </p:nvSpPr>
          <p:spPr>
            <a:xfrm>
              <a:off x="2067760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Shape 10674">
              <a:extLst>
                <a:ext uri="{FF2B5EF4-FFF2-40B4-BE49-F238E27FC236}">
                  <a16:creationId xmlns:a16="http://schemas.microsoft.com/office/drawing/2014/main" id="{9DE91824-1723-2DAE-551F-67C5B7FE83E4}"/>
                </a:ext>
              </a:extLst>
            </p:cNvPr>
            <p:cNvSpPr/>
            <p:nvPr/>
          </p:nvSpPr>
          <p:spPr>
            <a:xfrm>
              <a:off x="2191588" y="494092"/>
              <a:ext cx="0" cy="209652"/>
            </a:xfrm>
            <a:custGeom>
              <a:avLst/>
              <a:gdLst/>
              <a:ahLst/>
              <a:cxnLst/>
              <a:rect l="0" t="0" r="0" b="0"/>
              <a:pathLst>
                <a:path h="209652">
                  <a:moveTo>
                    <a:pt x="0" y="0"/>
                  </a:moveTo>
                  <a:lnTo>
                    <a:pt x="0" y="209652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Shape 10675">
              <a:extLst>
                <a:ext uri="{FF2B5EF4-FFF2-40B4-BE49-F238E27FC236}">
                  <a16:creationId xmlns:a16="http://schemas.microsoft.com/office/drawing/2014/main" id="{A1D15663-2105-D8A6-E1A9-047A991D6BCC}"/>
                </a:ext>
              </a:extLst>
            </p:cNvPr>
            <p:cNvSpPr/>
            <p:nvPr/>
          </p:nvSpPr>
          <p:spPr>
            <a:xfrm>
              <a:off x="2164410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0" name="Shape 10676">
              <a:extLst>
                <a:ext uri="{FF2B5EF4-FFF2-40B4-BE49-F238E27FC236}">
                  <a16:creationId xmlns:a16="http://schemas.microsoft.com/office/drawing/2014/main" id="{522926C6-17AB-C365-B835-03345E1D5AA3}"/>
                </a:ext>
              </a:extLst>
            </p:cNvPr>
            <p:cNvSpPr/>
            <p:nvPr/>
          </p:nvSpPr>
          <p:spPr>
            <a:xfrm>
              <a:off x="2272477" y="319318"/>
              <a:ext cx="0" cy="384429"/>
            </a:xfrm>
            <a:custGeom>
              <a:avLst/>
              <a:gdLst/>
              <a:ahLst/>
              <a:cxnLst/>
              <a:rect l="0" t="0" r="0" b="0"/>
              <a:pathLst>
                <a:path h="384429">
                  <a:moveTo>
                    <a:pt x="0" y="0"/>
                  </a:moveTo>
                  <a:lnTo>
                    <a:pt x="0" y="384429"/>
                  </a:lnTo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1" name="Shape 10677">
              <a:extLst>
                <a:ext uri="{FF2B5EF4-FFF2-40B4-BE49-F238E27FC236}">
                  <a16:creationId xmlns:a16="http://schemas.microsoft.com/office/drawing/2014/main" id="{52C8BDBD-B125-A5C5-6866-71D52B11E7C2}"/>
                </a:ext>
              </a:extLst>
            </p:cNvPr>
            <p:cNvSpPr/>
            <p:nvPr/>
          </p:nvSpPr>
          <p:spPr>
            <a:xfrm>
              <a:off x="2245299" y="689388"/>
              <a:ext cx="54356" cy="48844"/>
            </a:xfrm>
            <a:custGeom>
              <a:avLst/>
              <a:gdLst/>
              <a:ahLst/>
              <a:cxnLst/>
              <a:rect l="0" t="0" r="0" b="0"/>
              <a:pathLst>
                <a:path w="54356" h="48844">
                  <a:moveTo>
                    <a:pt x="0" y="0"/>
                  </a:moveTo>
                  <a:lnTo>
                    <a:pt x="27178" y="9830"/>
                  </a:lnTo>
                  <a:lnTo>
                    <a:pt x="54356" y="0"/>
                  </a:lnTo>
                  <a:cubicBezTo>
                    <a:pt x="43472" y="12484"/>
                    <a:pt x="33198" y="32626"/>
                    <a:pt x="27178" y="48844"/>
                  </a:cubicBezTo>
                  <a:cubicBezTo>
                    <a:pt x="21158" y="32626"/>
                    <a:pt x="10884" y="12484"/>
                    <a:pt x="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2" name="Shape 10678">
              <a:extLst>
                <a:ext uri="{FF2B5EF4-FFF2-40B4-BE49-F238E27FC236}">
                  <a16:creationId xmlns:a16="http://schemas.microsoft.com/office/drawing/2014/main" id="{5AD04FE4-E4C2-9FD2-EBD4-D801D53147BC}"/>
                </a:ext>
              </a:extLst>
            </p:cNvPr>
            <p:cNvSpPr/>
            <p:nvPr/>
          </p:nvSpPr>
          <p:spPr>
            <a:xfrm>
              <a:off x="2756281" y="369506"/>
              <a:ext cx="875640" cy="403834"/>
            </a:xfrm>
            <a:custGeom>
              <a:avLst/>
              <a:gdLst/>
              <a:ahLst/>
              <a:cxnLst/>
              <a:rect l="0" t="0" r="0" b="0"/>
              <a:pathLst>
                <a:path w="875640" h="403834">
                  <a:moveTo>
                    <a:pt x="0" y="403834"/>
                  </a:moveTo>
                  <a:lnTo>
                    <a:pt x="875640" y="403834"/>
                  </a:lnTo>
                  <a:lnTo>
                    <a:pt x="87564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3" name="Shape 10679">
              <a:extLst>
                <a:ext uri="{FF2B5EF4-FFF2-40B4-BE49-F238E27FC236}">
                  <a16:creationId xmlns:a16="http://schemas.microsoft.com/office/drawing/2014/main" id="{DDA7CA5F-D80B-14BE-8771-759EF97ED127}"/>
                </a:ext>
              </a:extLst>
            </p:cNvPr>
            <p:cNvSpPr/>
            <p:nvPr/>
          </p:nvSpPr>
          <p:spPr>
            <a:xfrm>
              <a:off x="2848186" y="366744"/>
              <a:ext cx="0" cy="403847"/>
            </a:xfrm>
            <a:custGeom>
              <a:avLst/>
              <a:gdLst/>
              <a:ahLst/>
              <a:cxnLst/>
              <a:rect l="0" t="0" r="0" b="0"/>
              <a:pathLst>
                <a:path h="403847">
                  <a:moveTo>
                    <a:pt x="0" y="0"/>
                  </a:moveTo>
                  <a:lnTo>
                    <a:pt x="0" y="403847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4" name="Shape 10680">
              <a:extLst>
                <a:ext uri="{FF2B5EF4-FFF2-40B4-BE49-F238E27FC236}">
                  <a16:creationId xmlns:a16="http://schemas.microsoft.com/office/drawing/2014/main" id="{81DB6A85-2D6D-7007-7254-4E5C5E9ADD01}"/>
                </a:ext>
              </a:extLst>
            </p:cNvPr>
            <p:cNvSpPr/>
            <p:nvPr/>
          </p:nvSpPr>
          <p:spPr>
            <a:xfrm>
              <a:off x="2944236" y="366744"/>
              <a:ext cx="0" cy="403847"/>
            </a:xfrm>
            <a:custGeom>
              <a:avLst/>
              <a:gdLst/>
              <a:ahLst/>
              <a:cxnLst/>
              <a:rect l="0" t="0" r="0" b="0"/>
              <a:pathLst>
                <a:path h="403847">
                  <a:moveTo>
                    <a:pt x="0" y="0"/>
                  </a:moveTo>
                  <a:lnTo>
                    <a:pt x="0" y="403847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5" name="Shape 10681">
              <a:extLst>
                <a:ext uri="{FF2B5EF4-FFF2-40B4-BE49-F238E27FC236}">
                  <a16:creationId xmlns:a16="http://schemas.microsoft.com/office/drawing/2014/main" id="{BF7F2079-87B6-B562-DE7E-BF5E2B8966AC}"/>
                </a:ext>
              </a:extLst>
            </p:cNvPr>
            <p:cNvSpPr/>
            <p:nvPr/>
          </p:nvSpPr>
          <p:spPr>
            <a:xfrm>
              <a:off x="3040312" y="366744"/>
              <a:ext cx="0" cy="403847"/>
            </a:xfrm>
            <a:custGeom>
              <a:avLst/>
              <a:gdLst/>
              <a:ahLst/>
              <a:cxnLst/>
              <a:rect l="0" t="0" r="0" b="0"/>
              <a:pathLst>
                <a:path h="403847">
                  <a:moveTo>
                    <a:pt x="0" y="0"/>
                  </a:moveTo>
                  <a:lnTo>
                    <a:pt x="0" y="403847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6" name="Shape 10682">
              <a:extLst>
                <a:ext uri="{FF2B5EF4-FFF2-40B4-BE49-F238E27FC236}">
                  <a16:creationId xmlns:a16="http://schemas.microsoft.com/office/drawing/2014/main" id="{C3249F6B-7BC2-A81D-02C5-03D6EB22B7C5}"/>
                </a:ext>
              </a:extLst>
            </p:cNvPr>
            <p:cNvSpPr/>
            <p:nvPr/>
          </p:nvSpPr>
          <p:spPr>
            <a:xfrm>
              <a:off x="3136374" y="366744"/>
              <a:ext cx="0" cy="403847"/>
            </a:xfrm>
            <a:custGeom>
              <a:avLst/>
              <a:gdLst/>
              <a:ahLst/>
              <a:cxnLst/>
              <a:rect l="0" t="0" r="0" b="0"/>
              <a:pathLst>
                <a:path h="403847">
                  <a:moveTo>
                    <a:pt x="0" y="0"/>
                  </a:moveTo>
                  <a:lnTo>
                    <a:pt x="0" y="403847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7" name="Shape 10683">
              <a:extLst>
                <a:ext uri="{FF2B5EF4-FFF2-40B4-BE49-F238E27FC236}">
                  <a16:creationId xmlns:a16="http://schemas.microsoft.com/office/drawing/2014/main" id="{4B6D063E-95A3-3AA9-F94F-F504FE38BD9E}"/>
                </a:ext>
              </a:extLst>
            </p:cNvPr>
            <p:cNvSpPr/>
            <p:nvPr/>
          </p:nvSpPr>
          <p:spPr>
            <a:xfrm>
              <a:off x="3232450" y="366744"/>
              <a:ext cx="0" cy="403847"/>
            </a:xfrm>
            <a:custGeom>
              <a:avLst/>
              <a:gdLst/>
              <a:ahLst/>
              <a:cxnLst/>
              <a:rect l="0" t="0" r="0" b="0"/>
              <a:pathLst>
                <a:path h="403847">
                  <a:moveTo>
                    <a:pt x="0" y="0"/>
                  </a:moveTo>
                  <a:lnTo>
                    <a:pt x="0" y="403847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8" name="Shape 10684">
              <a:extLst>
                <a:ext uri="{FF2B5EF4-FFF2-40B4-BE49-F238E27FC236}">
                  <a16:creationId xmlns:a16="http://schemas.microsoft.com/office/drawing/2014/main" id="{AF95B146-290E-B083-FA07-5481DDFDC8F2}"/>
                </a:ext>
              </a:extLst>
            </p:cNvPr>
            <p:cNvSpPr/>
            <p:nvPr/>
          </p:nvSpPr>
          <p:spPr>
            <a:xfrm>
              <a:off x="3328512" y="366744"/>
              <a:ext cx="0" cy="403847"/>
            </a:xfrm>
            <a:custGeom>
              <a:avLst/>
              <a:gdLst/>
              <a:ahLst/>
              <a:cxnLst/>
              <a:rect l="0" t="0" r="0" b="0"/>
              <a:pathLst>
                <a:path h="403847">
                  <a:moveTo>
                    <a:pt x="0" y="0"/>
                  </a:moveTo>
                  <a:lnTo>
                    <a:pt x="0" y="403847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9" name="Shape 10685">
              <a:extLst>
                <a:ext uri="{FF2B5EF4-FFF2-40B4-BE49-F238E27FC236}">
                  <a16:creationId xmlns:a16="http://schemas.microsoft.com/office/drawing/2014/main" id="{AEC50FDA-32BB-C4FA-70DD-7374535DA6E0}"/>
                </a:ext>
              </a:extLst>
            </p:cNvPr>
            <p:cNvSpPr/>
            <p:nvPr/>
          </p:nvSpPr>
          <p:spPr>
            <a:xfrm>
              <a:off x="3424588" y="366744"/>
              <a:ext cx="0" cy="403847"/>
            </a:xfrm>
            <a:custGeom>
              <a:avLst/>
              <a:gdLst/>
              <a:ahLst/>
              <a:cxnLst/>
              <a:rect l="0" t="0" r="0" b="0"/>
              <a:pathLst>
                <a:path h="403847">
                  <a:moveTo>
                    <a:pt x="0" y="0"/>
                  </a:moveTo>
                  <a:lnTo>
                    <a:pt x="0" y="403847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0" name="Shape 10686">
              <a:extLst>
                <a:ext uri="{FF2B5EF4-FFF2-40B4-BE49-F238E27FC236}">
                  <a16:creationId xmlns:a16="http://schemas.microsoft.com/office/drawing/2014/main" id="{533519BC-C414-1814-3A71-CA717E703187}"/>
                </a:ext>
              </a:extLst>
            </p:cNvPr>
            <p:cNvSpPr/>
            <p:nvPr/>
          </p:nvSpPr>
          <p:spPr>
            <a:xfrm>
              <a:off x="3520651" y="366744"/>
              <a:ext cx="0" cy="403847"/>
            </a:xfrm>
            <a:custGeom>
              <a:avLst/>
              <a:gdLst/>
              <a:ahLst/>
              <a:cxnLst/>
              <a:rect l="0" t="0" r="0" b="0"/>
              <a:pathLst>
                <a:path h="403847">
                  <a:moveTo>
                    <a:pt x="0" y="0"/>
                  </a:moveTo>
                  <a:lnTo>
                    <a:pt x="0" y="403847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1" name="Shape 10687">
              <a:extLst>
                <a:ext uri="{FF2B5EF4-FFF2-40B4-BE49-F238E27FC236}">
                  <a16:creationId xmlns:a16="http://schemas.microsoft.com/office/drawing/2014/main" id="{6A4A645F-7E63-5349-23F4-2E91B6CE87DD}"/>
                </a:ext>
              </a:extLst>
            </p:cNvPr>
            <p:cNvSpPr/>
            <p:nvPr/>
          </p:nvSpPr>
          <p:spPr>
            <a:xfrm>
              <a:off x="2756276" y="219538"/>
              <a:ext cx="0" cy="149974"/>
            </a:xfrm>
            <a:custGeom>
              <a:avLst/>
              <a:gdLst/>
              <a:ahLst/>
              <a:cxnLst/>
              <a:rect l="0" t="0" r="0" b="0"/>
              <a:pathLst>
                <a:path h="149974">
                  <a:moveTo>
                    <a:pt x="0" y="0"/>
                  </a:moveTo>
                  <a:lnTo>
                    <a:pt x="0" y="149974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2" name="Shape 10688">
              <a:extLst>
                <a:ext uri="{FF2B5EF4-FFF2-40B4-BE49-F238E27FC236}">
                  <a16:creationId xmlns:a16="http://schemas.microsoft.com/office/drawing/2014/main" id="{B4EECD25-6CF5-D7B3-2F1B-1FD4EDFCC352}"/>
                </a:ext>
              </a:extLst>
            </p:cNvPr>
            <p:cNvSpPr/>
            <p:nvPr/>
          </p:nvSpPr>
          <p:spPr>
            <a:xfrm>
              <a:off x="3631916" y="219538"/>
              <a:ext cx="0" cy="183833"/>
            </a:xfrm>
            <a:custGeom>
              <a:avLst/>
              <a:gdLst/>
              <a:ahLst/>
              <a:cxnLst/>
              <a:rect l="0" t="0" r="0" b="0"/>
              <a:pathLst>
                <a:path h="183833">
                  <a:moveTo>
                    <a:pt x="0" y="0"/>
                  </a:moveTo>
                  <a:lnTo>
                    <a:pt x="0" y="183833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3" name="Shape 191172">
              <a:extLst>
                <a:ext uri="{FF2B5EF4-FFF2-40B4-BE49-F238E27FC236}">
                  <a16:creationId xmlns:a16="http://schemas.microsoft.com/office/drawing/2014/main" id="{8B6F2526-885A-2B2C-2B31-7378B8FBA14F}"/>
                </a:ext>
              </a:extLst>
            </p:cNvPr>
            <p:cNvSpPr/>
            <p:nvPr/>
          </p:nvSpPr>
          <p:spPr>
            <a:xfrm>
              <a:off x="0" y="986014"/>
              <a:ext cx="201168" cy="101600"/>
            </a:xfrm>
            <a:custGeom>
              <a:avLst/>
              <a:gdLst/>
              <a:ahLst/>
              <a:cxnLst/>
              <a:rect l="0" t="0" r="0" b="0"/>
              <a:pathLst>
                <a:path w="201168" h="101600">
                  <a:moveTo>
                    <a:pt x="0" y="0"/>
                  </a:moveTo>
                  <a:lnTo>
                    <a:pt x="201168" y="0"/>
                  </a:lnTo>
                  <a:lnTo>
                    <a:pt x="201168" y="101600"/>
                  </a:lnTo>
                  <a:lnTo>
                    <a:pt x="0" y="101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>
                <a:alpha val="74901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0105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FUNÇÃO DE COORDENAÇÃO DISTRIBUÍDA (DCF)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b="1" dirty="0"/>
              <a:t>Confirmação (ACK)</a:t>
            </a:r>
            <a:r>
              <a:rPr lang="pt-BR" dirty="0"/>
              <a:t>: Mesmo com todas as precauções, é possível ocorrer uma colisão que leve à destruição ou o corrompimento dos dados. </a:t>
            </a:r>
          </a:p>
          <a:p>
            <a:pPr marL="0" indent="0">
              <a:buNone/>
            </a:pPr>
            <a:r>
              <a:rPr lang="pt-BR" dirty="0"/>
              <a:t>Por isso que a confirmação positiva e o temporizador com o tempo limite se fazem necessários, para garantir que o receptor recebeu o quadro.</a:t>
            </a:r>
          </a:p>
        </p:txBody>
      </p:sp>
    </p:spTree>
    <p:extLst>
      <p:ext uri="{BB962C8B-B14F-4D97-AF65-F5344CB8AC3E}">
        <p14:creationId xmlns:p14="http://schemas.microsoft.com/office/powerpoint/2010/main" val="202178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FUNÇÃO DE COORDENAÇÃO DISTRIBUÍDA (DCF)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imagem a seguir irá apresentar a troca de quadros de dados e de controle ao longo do tempo: </a:t>
            </a:r>
          </a:p>
        </p:txBody>
      </p:sp>
      <p:pic>
        <p:nvPicPr>
          <p:cNvPr id="3" name="Picture 190085">
            <a:extLst>
              <a:ext uri="{FF2B5EF4-FFF2-40B4-BE49-F238E27FC236}">
                <a16:creationId xmlns:a16="http://schemas.microsoft.com/office/drawing/2014/main" id="{1653FB06-9FDD-A78C-A8DA-048E4707E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509934"/>
            <a:ext cx="8976049" cy="38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2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FUNÇÃO DE COORDENAÇÃO DISTRIBUÍDA (DCF)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90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 estação de origem verifica o meio que enviará os dados, examinando os níveis de energia na frequência portadora</a:t>
            </a:r>
          </a:p>
          <a:p>
            <a:pPr marL="635508" lvl="1" indent="-342900">
              <a:buFont typeface="+mj-lt"/>
              <a:buAutoNum type="alphaLcPeriod"/>
            </a:pPr>
            <a:r>
              <a:rPr lang="pt-BR" dirty="0"/>
              <a:t>A estação usa uma estratégia de persistência com retardo até que o canal esteja ocioso.</a:t>
            </a:r>
          </a:p>
          <a:p>
            <a:pPr marL="635508" lvl="1" indent="-342900">
              <a:buFont typeface="+mj-lt"/>
              <a:buAutoNum type="alphaLcPeriod"/>
            </a:pPr>
            <a:r>
              <a:rPr lang="pt-BR" dirty="0"/>
              <a:t>Quando a persistência perceber o canal ocioso, ela espera um período de tempo (DICF – DCF </a:t>
            </a:r>
            <a:r>
              <a:rPr lang="pt-BR" dirty="0" err="1"/>
              <a:t>Interframe</a:t>
            </a:r>
            <a:r>
              <a:rPr lang="pt-BR" dirty="0"/>
              <a:t> Space), e em seguida a estação envia um quadro de controle (RTS –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Send</a:t>
            </a:r>
            <a:r>
              <a:rPr lang="pt-BR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Depois de receber o RTS e esperar por um tempo (SIFS – Short </a:t>
            </a:r>
            <a:r>
              <a:rPr lang="pt-BR" dirty="0" err="1"/>
              <a:t>Interframe</a:t>
            </a:r>
            <a:r>
              <a:rPr lang="pt-BR" dirty="0"/>
              <a:t> Space), a estação de destino envia um quadro de controle (CTS – </a:t>
            </a:r>
            <a:r>
              <a:rPr lang="pt-BR" dirty="0" err="1"/>
              <a:t>Clear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Send</a:t>
            </a:r>
            <a:r>
              <a:rPr lang="pt-BR" dirty="0"/>
              <a:t>) para a estação de origem, indicando que a estação de destino está pronta para receber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 estação de origem envia os dados após esperar um intervalo de tempo igual a SIFS.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 estação de destino, após também espera pelo intervalo de tempo, envia uma mensagem de confirmação que o quadro foi recebido. A ausência de CSMA/CD indica ao emissor que os dados chegaram.</a:t>
            </a:r>
          </a:p>
        </p:txBody>
      </p:sp>
    </p:spTree>
    <p:extLst>
      <p:ext uri="{BB962C8B-B14F-4D97-AF65-F5344CB8AC3E}">
        <p14:creationId xmlns:p14="http://schemas.microsoft.com/office/powerpoint/2010/main" val="248180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FUNÇÃO DE COORDENAÇÃO PONTUAL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90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É um método de acesso opcional que pode ser implementado em uma rede infra estruturada </a:t>
            </a:r>
            <a:r>
              <a:rPr lang="pt-BR" i="1" dirty="0"/>
              <a:t>(ad hoc).</a:t>
            </a:r>
            <a:r>
              <a:rPr lang="pt-BR" dirty="0"/>
              <a:t> É implementada pela DCF e é usada em transmissões sensíveis a questões de tempo.</a:t>
            </a:r>
          </a:p>
          <a:p>
            <a:pPr marL="0" indent="0">
              <a:buNone/>
            </a:pPr>
            <a:r>
              <a:rPr lang="pt-BR" dirty="0"/>
              <a:t>Esta função adota o método de varredura, que é acesso centralizado e sem contenção.</a:t>
            </a:r>
          </a:p>
          <a:p>
            <a:pPr marL="0" indent="0">
              <a:buNone/>
            </a:pPr>
            <a:r>
              <a:rPr lang="pt-BR" dirty="0"/>
              <a:t>Podemos dizer que um Ponto de Acesso faz a varredura das estações que são capazes de ser verificadas, enviando ao Ponto de Acesso todos os dados que desejarem.</a:t>
            </a:r>
          </a:p>
          <a:p>
            <a:pPr marL="0" indent="0">
              <a:buNone/>
            </a:pPr>
            <a:r>
              <a:rPr lang="pt-BR" dirty="0"/>
              <a:t>Para dar prioridade a esta função, relacionando ela ao Espaços entre os quadros (DFC), outro espaço entre os quadros é definido (PCF </a:t>
            </a:r>
            <a:r>
              <a:rPr lang="pt-BR" dirty="0" err="1"/>
              <a:t>Interframe</a:t>
            </a:r>
            <a:r>
              <a:rPr lang="pt-BR" dirty="0"/>
              <a:t> Space).</a:t>
            </a:r>
          </a:p>
          <a:p>
            <a:pPr marL="0" indent="0">
              <a:buNone/>
            </a:pPr>
            <a:r>
              <a:rPr lang="pt-BR" dirty="0"/>
              <a:t>O PCF </a:t>
            </a:r>
            <a:r>
              <a:rPr lang="pt-BR" dirty="0" err="1"/>
              <a:t>Interframe</a:t>
            </a:r>
            <a:r>
              <a:rPr lang="pt-BR" dirty="0"/>
              <a:t> Space tem menor valor que o DCF </a:t>
            </a:r>
            <a:r>
              <a:rPr lang="pt-BR" dirty="0" err="1"/>
              <a:t>Interframe</a:t>
            </a:r>
            <a:r>
              <a:rPr lang="pt-BR" dirty="0"/>
              <a:t> Space; caso uma estação queira utilizar apenas o DCF ao mesmo tempo que um Ponto de Acesso, o Ponto de Acesso tem prioridade.</a:t>
            </a:r>
          </a:p>
        </p:txBody>
      </p:sp>
    </p:spTree>
    <p:extLst>
      <p:ext uri="{BB962C8B-B14F-4D97-AF65-F5344CB8AC3E}">
        <p14:creationId xmlns:p14="http://schemas.microsoft.com/office/powerpoint/2010/main" val="3119273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FUNÇÃO DE COORDENAÇÃO PONTUAL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90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Já que o PCF </a:t>
            </a:r>
            <a:r>
              <a:rPr lang="pt-BR" dirty="0" err="1"/>
              <a:t>Interframe</a:t>
            </a:r>
            <a:r>
              <a:rPr lang="pt-BR" dirty="0"/>
              <a:t> tem prioridade sobre o DCF </a:t>
            </a:r>
            <a:r>
              <a:rPr lang="pt-BR" dirty="0" err="1"/>
              <a:t>interframe</a:t>
            </a:r>
            <a:r>
              <a:rPr lang="pt-BR" dirty="0"/>
              <a:t>, as estações que usam o DCF podem não ter capacidade de acessar esse meio. </a:t>
            </a:r>
          </a:p>
          <a:p>
            <a:pPr marL="0" indent="0">
              <a:buNone/>
            </a:pPr>
            <a:r>
              <a:rPr lang="pt-BR" dirty="0"/>
              <a:t>Um </a:t>
            </a:r>
            <a:r>
              <a:rPr lang="pt-BR" i="1" dirty="0"/>
              <a:t>intervalo de repetição</a:t>
            </a:r>
            <a:r>
              <a:rPr lang="pt-BR" dirty="0"/>
              <a:t> foi inventado para lidar com tráfego livre de contenção do PCF.</a:t>
            </a:r>
          </a:p>
          <a:p>
            <a:pPr marL="0" indent="0">
              <a:buNone/>
            </a:pPr>
            <a:r>
              <a:rPr lang="pt-BR" dirty="0"/>
              <a:t>Esse intervalo começa com um quadro de controle especial chamado </a:t>
            </a:r>
            <a:r>
              <a:rPr lang="pt-BR" b="1" dirty="0"/>
              <a:t>quadro de sinalização</a:t>
            </a:r>
            <a:r>
              <a:rPr lang="pt-BR" dirty="0"/>
              <a:t> </a:t>
            </a:r>
            <a:r>
              <a:rPr lang="pt-BR" i="1" dirty="0"/>
              <a:t>(beacon frame).</a:t>
            </a:r>
          </a:p>
          <a:p>
            <a:pPr marL="0" indent="0">
              <a:buNone/>
            </a:pPr>
            <a:r>
              <a:rPr lang="pt-BR" dirty="0"/>
              <a:t>Quando as estações recebem o quadro de sinalização, elas iniciam seus NAV com duração do período livre de contenção do intervalo de repetição.</a:t>
            </a:r>
          </a:p>
          <a:p>
            <a:pPr marL="0" indent="0">
              <a:buNone/>
            </a:pPr>
            <a:r>
              <a:rPr lang="pt-BR" dirty="0"/>
              <a:t>NAV </a:t>
            </a:r>
            <a:r>
              <a:rPr lang="pt-BR" b="0" i="0" dirty="0">
                <a:effectLst/>
                <a:latin typeface="Söhne"/>
              </a:rPr>
              <a:t>um contador de tempo que representa a duração estimada em que o meio de transmissão ficará ocupado.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61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FUNÇÃO DE COORDENAÇÃO PONTUAL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79" y="1845734"/>
            <a:ext cx="5602100" cy="44990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 figura nos dá um exemplo de um intervalo de repetição.</a:t>
            </a:r>
          </a:p>
          <a:p>
            <a:pPr marL="0" indent="0">
              <a:buNone/>
            </a:pPr>
            <a:r>
              <a:rPr lang="pt-BR" dirty="0"/>
              <a:t>Durante a repetição um Controlador Pontual pode: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Envia um quadro de verificação do processo de varredura;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Receber dados;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Enviar um sinal para confirmar que o quando foi enviado corretamente (ACK);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Receber um ACK.</a:t>
            </a:r>
          </a:p>
          <a:p>
            <a:pPr marL="0" indent="0">
              <a:buNone/>
            </a:pPr>
            <a:r>
              <a:rPr lang="pt-BR" dirty="0"/>
              <a:t>No final, ele enviar um quando de “fim do LC” para permitir que as estações de acesso usem o meio.</a:t>
            </a:r>
          </a:p>
        </p:txBody>
      </p:sp>
      <p:pic>
        <p:nvPicPr>
          <p:cNvPr id="3" name="Picture 190087">
            <a:extLst>
              <a:ext uri="{FF2B5EF4-FFF2-40B4-BE49-F238E27FC236}">
                <a16:creationId xmlns:a16="http://schemas.microsoft.com/office/drawing/2014/main" id="{472CEF7B-43E8-58F2-6918-EECCB645C7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1" y="1845734"/>
            <a:ext cx="6096000" cy="44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FRAGMENTAÇÃO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90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ambiente sem fio pode tornar os quadros corrompidos, e se for corrompido, ele precisa ser reenviado.</a:t>
            </a:r>
          </a:p>
          <a:p>
            <a:pPr marL="0" indent="0">
              <a:buNone/>
            </a:pPr>
            <a:r>
              <a:rPr lang="pt-BR" dirty="0"/>
              <a:t>É recomendado a aplicação de um fragmentação; uma divisão de um grande quadro em quadros menores, sendo mais fácil reenviar um quadro fragmentado do que um grande quadro.</a:t>
            </a:r>
          </a:p>
        </p:txBody>
      </p:sp>
    </p:spTree>
    <p:extLst>
      <p:ext uri="{BB962C8B-B14F-4D97-AF65-F5344CB8AC3E}">
        <p14:creationId xmlns:p14="http://schemas.microsoft.com/office/powerpoint/2010/main" val="4202471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FORMATO DOS QUADROS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90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quadro de subcamadas MAC é composto por nove campos: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Picture 190089">
            <a:extLst>
              <a:ext uri="{FF2B5EF4-FFF2-40B4-BE49-F238E27FC236}">
                <a16:creationId xmlns:a16="http://schemas.microsoft.com/office/drawing/2014/main" id="{21B95EF9-4CF0-3CE4-252D-C0983F0413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6321" y="2593912"/>
            <a:ext cx="10058400" cy="30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1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COMPARAÇÃO ARQUITETURAL – MEIO FÍSICO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considerar algumas mudanças que há entre uma LAN com foi e sem fio.</a:t>
            </a:r>
          </a:p>
          <a:p>
            <a:r>
              <a:rPr lang="pt-BR" dirty="0"/>
              <a:t>Para o modelo LAN com fio, o meio de transmissão é por meio de cabos para conectar as estações.</a:t>
            </a:r>
          </a:p>
          <a:p>
            <a:r>
              <a:rPr lang="pt-BR" dirty="0"/>
              <a:t>A LAN comutada é uma conexão realizada quando um </a:t>
            </a:r>
            <a:r>
              <a:rPr lang="pt-BR" i="1" dirty="0"/>
              <a:t>switch</a:t>
            </a:r>
            <a:r>
              <a:rPr lang="pt-BR" dirty="0"/>
              <a:t> se conecta nos dispositivos e encaminha pacotes de dados para este dispositivo. Na camada de enlace, a comunicação de um </a:t>
            </a:r>
            <a:r>
              <a:rPr lang="pt-BR" i="1" dirty="0"/>
              <a:t>host</a:t>
            </a:r>
            <a:r>
              <a:rPr lang="pt-BR" dirty="0"/>
              <a:t> e é ponto a ponto e bidirecional.</a:t>
            </a:r>
          </a:p>
          <a:p>
            <a:r>
              <a:rPr lang="pt-BR" dirty="0"/>
              <a:t>Em uma LAN sem fio o sinal é geralmente enviado de forma de </a:t>
            </a:r>
            <a:r>
              <a:rPr lang="pt-BR" i="1" dirty="0"/>
              <a:t>broadcast</a:t>
            </a:r>
            <a:r>
              <a:rPr lang="pt-BR" dirty="0"/>
              <a:t>.</a:t>
            </a:r>
          </a:p>
          <a:p>
            <a:r>
              <a:rPr lang="pt-BR" dirty="0"/>
              <a:t>Quando há comunicação de </a:t>
            </a:r>
            <a:r>
              <a:rPr lang="pt-BR" i="1" dirty="0"/>
              <a:t>hosts,</a:t>
            </a:r>
            <a:r>
              <a:rPr lang="pt-BR" dirty="0"/>
              <a:t> eles compartilham o mesmo meio físico de acesso.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4083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FORMATO DOS QUADROS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90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quadro de subcamadas MAC é composto por nove campos:</a:t>
            </a:r>
          </a:p>
          <a:p>
            <a:pPr marL="0" indent="0">
              <a:buNone/>
            </a:pPr>
            <a:r>
              <a:rPr lang="pt-BR" b="1" dirty="0"/>
              <a:t>Controle de Quadro (CQ)</a:t>
            </a:r>
            <a:r>
              <a:rPr lang="pt-BR" dirty="0"/>
              <a:t>: tem 2 </a:t>
            </a:r>
            <a:r>
              <a:rPr lang="pt-BR" i="1" dirty="0"/>
              <a:t>bytes</a:t>
            </a:r>
            <a:r>
              <a:rPr lang="pt-BR" dirty="0"/>
              <a:t> de comprimento e especifica o tipo de quadro e algumas informações de controle.</a:t>
            </a:r>
          </a:p>
          <a:p>
            <a:pPr marL="0" indent="0">
              <a:buNone/>
            </a:pPr>
            <a:r>
              <a:rPr lang="pt-BR" b="1" dirty="0"/>
              <a:t>D: </a:t>
            </a:r>
            <a:r>
              <a:rPr lang="pt-BR" dirty="0"/>
              <a:t>é o campo que especifica a transmissão, usada para definir o valor do NAV.</a:t>
            </a:r>
          </a:p>
          <a:p>
            <a:pPr marL="0" indent="0">
              <a:buNone/>
            </a:pPr>
            <a:r>
              <a:rPr lang="pt-BR" b="1" dirty="0"/>
              <a:t>Endereços</a:t>
            </a:r>
            <a:r>
              <a:rPr lang="pt-BR" dirty="0"/>
              <a:t>: Há quatro campos, cada um com 6 </a:t>
            </a:r>
            <a:r>
              <a:rPr lang="pt-BR" i="1" dirty="0"/>
              <a:t>bytes</a:t>
            </a:r>
            <a:r>
              <a:rPr lang="pt-BR" dirty="0"/>
              <a:t> de comprimento.</a:t>
            </a:r>
          </a:p>
          <a:p>
            <a:pPr marL="0" indent="0">
              <a:buNone/>
            </a:pPr>
            <a:r>
              <a:rPr lang="pt-BR" b="1" dirty="0"/>
              <a:t>Controle de sequencia</a:t>
            </a:r>
            <a:r>
              <a:rPr lang="pt-BR" dirty="0"/>
              <a:t>: contém 16 </a:t>
            </a:r>
            <a:r>
              <a:rPr lang="pt-BR" i="1" dirty="0"/>
              <a:t>bytes.</a:t>
            </a:r>
            <a:r>
              <a:rPr lang="pt-BR" b="1" i="1" dirty="0"/>
              <a:t> </a:t>
            </a:r>
            <a:r>
              <a:rPr lang="pt-BR" dirty="0"/>
              <a:t>Os primeiros quatro</a:t>
            </a:r>
            <a:r>
              <a:rPr lang="pt-BR" i="1" dirty="0"/>
              <a:t> </a:t>
            </a:r>
            <a:r>
              <a:rPr lang="pt-BR" dirty="0"/>
              <a:t>bytes</a:t>
            </a:r>
            <a:r>
              <a:rPr lang="pt-BR" b="1" dirty="0"/>
              <a:t> </a:t>
            </a:r>
            <a:r>
              <a:rPr lang="pt-BR" dirty="0"/>
              <a:t>especificam o número de fragmento; e os últimos 12 especificam o número da sequência.</a:t>
            </a:r>
          </a:p>
          <a:p>
            <a:pPr marL="0" indent="0">
              <a:buNone/>
            </a:pPr>
            <a:r>
              <a:rPr lang="pt-BR" b="1" dirty="0"/>
              <a:t>Corpo do quadro</a:t>
            </a:r>
            <a:r>
              <a:rPr lang="pt-BR" dirty="0"/>
              <a:t>: pode ter entre 0 e 2312 </a:t>
            </a:r>
            <a:r>
              <a:rPr lang="pt-BR" i="1" dirty="0"/>
              <a:t>bytes</a:t>
            </a:r>
            <a:r>
              <a:rPr lang="pt-BR" dirty="0"/>
              <a:t> e contém informações que dependem do tipo e do subtipo definido pelo Controle do Quadro.</a:t>
            </a:r>
          </a:p>
          <a:p>
            <a:pPr marL="0" indent="0">
              <a:buNone/>
            </a:pPr>
            <a:r>
              <a:rPr lang="pt-BR" b="1" dirty="0" err="1"/>
              <a:t>Fcs</a:t>
            </a:r>
            <a:r>
              <a:rPr lang="pt-BR" dirty="0"/>
              <a:t>: conhecido como Sequencia de Verificação de quadros </a:t>
            </a:r>
            <a:r>
              <a:rPr lang="pt-BR" i="1" dirty="0"/>
              <a:t>(Frame </a:t>
            </a:r>
            <a:r>
              <a:rPr lang="pt-BR" i="1" dirty="0" err="1"/>
              <a:t>Check</a:t>
            </a:r>
            <a:r>
              <a:rPr lang="pt-BR" i="1" dirty="0"/>
              <a:t> </a:t>
            </a:r>
            <a:r>
              <a:rPr lang="pt-BR" i="1" dirty="0" err="1"/>
              <a:t>Sequence</a:t>
            </a:r>
            <a:r>
              <a:rPr lang="pt-BR" i="1" dirty="0"/>
              <a:t>). Tem 4 </a:t>
            </a:r>
            <a:r>
              <a:rPr lang="pt-BR" dirty="0"/>
              <a:t>bytes de comprimento e contém uma sequencia de detecção de erros do tipo CRC-32.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44300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TIPOS DE QUADROS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90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LAN sem fio apresenta três categorias de quadros: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de gerenciamento: usado em comunicação inicial entre as estações e os pontos de acesso.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de controle: usado para acessar o canal e confirmar a recepção de quadros.</a:t>
            </a:r>
          </a:p>
          <a:p>
            <a:pPr marL="0" indent="0">
              <a:buNone/>
            </a:pPr>
            <a:r>
              <a:rPr lang="pt-BR" dirty="0"/>
              <a:t>Nos quadros de controle, o valor do campo de </a:t>
            </a:r>
            <a:r>
              <a:rPr lang="pt-BR" i="1" dirty="0"/>
              <a:t>tipo</a:t>
            </a:r>
            <a:r>
              <a:rPr lang="pt-BR" dirty="0"/>
              <a:t> é 01.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valores dos campos de </a:t>
            </a:r>
            <a:r>
              <a:rPr lang="pt-BR" i="1" dirty="0"/>
              <a:t>subtipo</a:t>
            </a:r>
            <a:r>
              <a:rPr lang="pt-BR" dirty="0"/>
              <a:t> para os quadros.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7AAEC3-DB38-A6CB-23E1-2B4EFDA1B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90207"/>
              </p:ext>
            </p:extLst>
          </p:nvPr>
        </p:nvGraphicFramePr>
        <p:xfrm>
          <a:off x="719080" y="3767172"/>
          <a:ext cx="6297125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425">
                  <a:extLst>
                    <a:ext uri="{9D8B030D-6E8A-4147-A177-3AD203B41FA5}">
                      <a16:colId xmlns:a16="http://schemas.microsoft.com/office/drawing/2014/main" val="2115284445"/>
                    </a:ext>
                  </a:extLst>
                </a:gridCol>
                <a:gridCol w="1259425">
                  <a:extLst>
                    <a:ext uri="{9D8B030D-6E8A-4147-A177-3AD203B41FA5}">
                      <a16:colId xmlns:a16="http://schemas.microsoft.com/office/drawing/2014/main" val="2115739622"/>
                    </a:ext>
                  </a:extLst>
                </a:gridCol>
                <a:gridCol w="1259425">
                  <a:extLst>
                    <a:ext uri="{9D8B030D-6E8A-4147-A177-3AD203B41FA5}">
                      <a16:colId xmlns:a16="http://schemas.microsoft.com/office/drawing/2014/main" val="3501077235"/>
                    </a:ext>
                  </a:extLst>
                </a:gridCol>
                <a:gridCol w="1259425">
                  <a:extLst>
                    <a:ext uri="{9D8B030D-6E8A-4147-A177-3AD203B41FA5}">
                      <a16:colId xmlns:a16="http://schemas.microsoft.com/office/drawing/2014/main" val="196370190"/>
                    </a:ext>
                  </a:extLst>
                </a:gridCol>
                <a:gridCol w="1259425">
                  <a:extLst>
                    <a:ext uri="{9D8B030D-6E8A-4147-A177-3AD203B41FA5}">
                      <a16:colId xmlns:a16="http://schemas.microsoft.com/office/drawing/2014/main" val="3063510358"/>
                    </a:ext>
                  </a:extLst>
                </a:gridCol>
              </a:tblGrid>
              <a:tr h="21750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Endereço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Endereço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FSC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74809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61E9ED6-F8BB-9BF0-F0F9-324D90F7ED57}"/>
              </a:ext>
            </a:extLst>
          </p:cNvPr>
          <p:cNvSpPr txBox="1"/>
          <p:nvPr/>
        </p:nvSpPr>
        <p:spPr>
          <a:xfrm>
            <a:off x="760321" y="3459778"/>
            <a:ext cx="6087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    2 bytes		  2 bytes 		 6 bytes 	        6 bytes  	     4 bytes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3144C14-80CE-C973-AC6C-1D0D81145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66672"/>
              </p:ext>
            </p:extLst>
          </p:nvPr>
        </p:nvGraphicFramePr>
        <p:xfrm>
          <a:off x="7410515" y="3765664"/>
          <a:ext cx="4151874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110">
                  <a:extLst>
                    <a:ext uri="{9D8B030D-6E8A-4147-A177-3AD203B41FA5}">
                      <a16:colId xmlns:a16="http://schemas.microsoft.com/office/drawing/2014/main" val="2115284445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1157396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501077235"/>
                    </a:ext>
                  </a:extLst>
                </a:gridCol>
                <a:gridCol w="1247706">
                  <a:extLst>
                    <a:ext uri="{9D8B030D-6E8A-4147-A177-3AD203B41FA5}">
                      <a16:colId xmlns:a16="http://schemas.microsoft.com/office/drawing/2014/main" val="3063510358"/>
                    </a:ext>
                  </a:extLst>
                </a:gridCol>
              </a:tblGrid>
              <a:tr h="30993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Endereço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FSC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74809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37EF1F19-9CEA-9DDF-E5D8-19B3A4BEA167}"/>
              </a:ext>
            </a:extLst>
          </p:cNvPr>
          <p:cNvSpPr txBox="1"/>
          <p:nvPr/>
        </p:nvSpPr>
        <p:spPr>
          <a:xfrm>
            <a:off x="7287619" y="3429000"/>
            <a:ext cx="3995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  2 bytes     2 bytes          6 bytes              4 bytes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40AD6A-E543-32FE-7D85-851864D4155A}"/>
              </a:ext>
            </a:extLst>
          </p:cNvPr>
          <p:cNvSpPr txBox="1"/>
          <p:nvPr/>
        </p:nvSpPr>
        <p:spPr>
          <a:xfrm>
            <a:off x="783001" y="4055729"/>
            <a:ext cx="629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RTS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F4F844-4C74-E6F6-139A-C1734CBD68E6}"/>
              </a:ext>
            </a:extLst>
          </p:cNvPr>
          <p:cNvSpPr txBox="1"/>
          <p:nvPr/>
        </p:nvSpPr>
        <p:spPr>
          <a:xfrm>
            <a:off x="7410515" y="4055729"/>
            <a:ext cx="415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CTS ou ACK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5C13EF7-9E6E-83FA-FE58-99F401CF9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70118"/>
              </p:ext>
            </p:extLst>
          </p:nvPr>
        </p:nvGraphicFramePr>
        <p:xfrm>
          <a:off x="3353836" y="4682550"/>
          <a:ext cx="5484328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445">
                  <a:extLst>
                    <a:ext uri="{9D8B030D-6E8A-4147-A177-3AD203B41FA5}">
                      <a16:colId xmlns:a16="http://schemas.microsoft.com/office/drawing/2014/main" val="4147972315"/>
                    </a:ext>
                  </a:extLst>
                </a:gridCol>
                <a:gridCol w="4359883">
                  <a:extLst>
                    <a:ext uri="{9D8B030D-6E8A-4147-A177-3AD203B41FA5}">
                      <a16:colId xmlns:a16="http://schemas.microsoft.com/office/drawing/2014/main" val="43639886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pt-BR" sz="1600" dirty="0"/>
                        <a:t>Tabela 6.2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Valores dos subcampos nos quadros de controle.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292792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Subtipo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15513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pt-BR" sz="1600" dirty="0"/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Solicitação de envio (RTS)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97383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pt-BR" sz="1600" dirty="0"/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Liberado para enviar (CTS)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39589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pt-BR" sz="1600" dirty="0"/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Confirmação (ACK)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4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TIPOS DE QUADROS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85540"/>
            <a:ext cx="10058400" cy="4869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quadros de dados: usados para transportar dados e informações de controle.</a:t>
            </a:r>
          </a:p>
        </p:txBody>
      </p:sp>
    </p:spTree>
    <p:extLst>
      <p:ext uri="{BB962C8B-B14F-4D97-AF65-F5344CB8AC3E}">
        <p14:creationId xmlns:p14="http://schemas.microsoft.com/office/powerpoint/2010/main" val="3624758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MECANISMO DE ENDEREÇAMENTO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1845734"/>
            <a:ext cx="11588619" cy="44990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Especifica quatro casos definidos pelo valor de dois indicadores </a:t>
            </a:r>
            <a:r>
              <a:rPr lang="pt-BR" i="1" dirty="0"/>
              <a:t>(flags) </a:t>
            </a:r>
            <a:r>
              <a:rPr lang="pt-BR" dirty="0"/>
              <a:t>no campo CQ, </a:t>
            </a:r>
            <a:r>
              <a:rPr lang="pt-BR" i="1" dirty="0"/>
              <a:t>Para o DS </a:t>
            </a:r>
            <a:r>
              <a:rPr lang="pt-BR" dirty="0"/>
              <a:t>e </a:t>
            </a:r>
            <a:r>
              <a:rPr lang="pt-BR" i="1" dirty="0"/>
              <a:t>Do DS. </a:t>
            </a:r>
            <a:r>
              <a:rPr lang="pt-BR" dirty="0"/>
              <a:t>Cada indicador pode assumir o valor 0 ou 1, resultando em quatro situações diferentes.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i="1" dirty="0"/>
              <a:t>Endereço 1</a:t>
            </a:r>
            <a:r>
              <a:rPr lang="pt-BR" dirty="0"/>
              <a:t> corresponde ao endereço do próximo dispositivo que o quadro visitará.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i="1" dirty="0"/>
              <a:t>Endereço 2</a:t>
            </a:r>
            <a:r>
              <a:rPr lang="pt-BR" dirty="0"/>
              <a:t> é sempre o endereço do dispositivo anterior, de onde o quadro veio.</a:t>
            </a:r>
          </a:p>
          <a:p>
            <a:pPr marL="0" indent="0">
              <a:buNone/>
            </a:pPr>
            <a:r>
              <a:rPr lang="pt-BR" dirty="0"/>
              <a:t>O</a:t>
            </a:r>
            <a:r>
              <a:rPr lang="pt-BR" i="1" dirty="0"/>
              <a:t> Endereço 3</a:t>
            </a:r>
            <a:r>
              <a:rPr lang="pt-BR" dirty="0"/>
              <a:t> é o endereço da estação de destino final:</a:t>
            </a:r>
          </a:p>
          <a:p>
            <a:pPr marL="0" indent="0">
              <a:buNone/>
            </a:pPr>
            <a:r>
              <a:rPr lang="pt-BR" dirty="0"/>
              <a:t>	caso não esteja definido no endereço 1, ou a estação emissora original caso não definido no endereço 2.</a:t>
            </a:r>
          </a:p>
          <a:p>
            <a:pPr marL="0" indent="0">
              <a:buNone/>
            </a:pPr>
            <a:r>
              <a:rPr lang="pt-BR" dirty="0"/>
              <a:t>O</a:t>
            </a:r>
            <a:r>
              <a:rPr lang="pt-BR" i="1" dirty="0"/>
              <a:t> Endereço 4</a:t>
            </a:r>
            <a:r>
              <a:rPr lang="pt-BR" dirty="0"/>
              <a:t> corresponde ao endereço da estação emissora original quando o sistema de distribuição também é sem  fio.</a:t>
            </a:r>
            <a:endParaRPr lang="pt-BR" i="1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7151510-95DD-6ECD-AB98-4F3F60261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35792"/>
              </p:ext>
            </p:extLst>
          </p:nvPr>
        </p:nvGraphicFramePr>
        <p:xfrm>
          <a:off x="2028888" y="2423160"/>
          <a:ext cx="812800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74923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9715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1936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556442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09166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697125"/>
                    </a:ext>
                  </a:extLst>
                </a:gridCol>
              </a:tblGrid>
              <a:tr h="215111">
                <a:tc>
                  <a:txBody>
                    <a:bodyPr/>
                    <a:lstStyle/>
                    <a:p>
                      <a:r>
                        <a:rPr lang="pt-BR" sz="1600" dirty="0"/>
                        <a:t>Tabela 6.3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Endereços.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30974"/>
                  </a:ext>
                </a:extLst>
              </a:tr>
              <a:tr h="215111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Para o DS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Do DS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Endereço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Endereço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Endereço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Endereço4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89787"/>
                  </a:ext>
                </a:extLst>
              </a:tr>
              <a:tr h="215111">
                <a:tc>
                  <a:txBody>
                    <a:bodyPr/>
                    <a:lstStyle/>
                    <a:p>
                      <a:r>
                        <a:rPr lang="pt-BR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Destino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Origem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BSS-ID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N/A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24416"/>
                  </a:ext>
                </a:extLst>
              </a:tr>
              <a:tr h="215111">
                <a:tc>
                  <a:txBody>
                    <a:bodyPr/>
                    <a:lstStyle/>
                    <a:p>
                      <a:r>
                        <a:rPr lang="pt-BR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Destino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 emissor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Origem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N/A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13895"/>
                  </a:ext>
                </a:extLst>
              </a:tr>
              <a:tr h="215111">
                <a:tc>
                  <a:txBody>
                    <a:bodyPr/>
                    <a:lstStyle/>
                    <a:p>
                      <a:r>
                        <a:rPr lang="pt-BR" sz="16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 receptor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Origem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Destino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N/A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29083"/>
                  </a:ext>
                </a:extLst>
              </a:tr>
              <a:tr h="215111">
                <a:tc>
                  <a:txBody>
                    <a:bodyPr/>
                    <a:lstStyle/>
                    <a:p>
                      <a:r>
                        <a:rPr lang="pt-BR" sz="16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 receptor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 emissor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Destino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Origem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1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08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MECANISMO DE ENDEREÇAMENTO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99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Caso 1</a:t>
            </a:r>
            <a:r>
              <a:rPr lang="pt-BR" dirty="0"/>
              <a:t>: 00 tem-se </a:t>
            </a:r>
            <a:r>
              <a:rPr lang="pt-BR" i="1" dirty="0"/>
              <a:t>Para o DS = 0 </a:t>
            </a:r>
            <a:r>
              <a:rPr lang="pt-BR" dirty="0"/>
              <a:t>e </a:t>
            </a:r>
            <a:r>
              <a:rPr lang="pt-BR" i="1" dirty="0"/>
              <a:t> Do DS = 0.</a:t>
            </a:r>
            <a:r>
              <a:rPr lang="pt-BR" dirty="0"/>
              <a:t> Significa que o quadro não está indo para um sistema de distribuição (</a:t>
            </a:r>
            <a:r>
              <a:rPr lang="pt-BR" i="1" dirty="0"/>
              <a:t>Para o DS = 0 </a:t>
            </a:r>
            <a:r>
              <a:rPr lang="pt-BR" dirty="0"/>
              <a:t>) e não está vindo para um sistema de distribuição (</a:t>
            </a:r>
            <a:r>
              <a:rPr lang="pt-BR" i="1" dirty="0"/>
              <a:t>Do DS = 0</a:t>
            </a:r>
            <a:r>
              <a:rPr lang="pt-BR" dirty="0"/>
              <a:t>).</a:t>
            </a:r>
            <a:endParaRPr lang="pt-BR" b="1" dirty="0"/>
          </a:p>
        </p:txBody>
      </p:sp>
      <p:pic>
        <p:nvPicPr>
          <p:cNvPr id="6" name="Picture 190093">
            <a:extLst>
              <a:ext uri="{FF2B5EF4-FFF2-40B4-BE49-F238E27FC236}">
                <a16:creationId xmlns:a16="http://schemas.microsoft.com/office/drawing/2014/main" id="{CCEB02E8-DE10-3C73-A234-B012AB249A78}"/>
              </a:ext>
            </a:extLst>
          </p:cNvPr>
          <p:cNvPicPr/>
          <p:nvPr/>
        </p:nvPicPr>
        <p:blipFill rotWithShape="1">
          <a:blip r:embed="rId2"/>
          <a:srcRect r="52844" b="37674"/>
          <a:stretch/>
        </p:blipFill>
        <p:spPr>
          <a:xfrm>
            <a:off x="3213744" y="2500604"/>
            <a:ext cx="5764511" cy="33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78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MECANISMO DE ENDEREÇAMENTO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99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Caso 2</a:t>
            </a:r>
            <a:r>
              <a:rPr lang="pt-BR" dirty="0"/>
              <a:t>: 01 tem-se </a:t>
            </a:r>
            <a:r>
              <a:rPr lang="pt-BR" i="1" dirty="0"/>
              <a:t>Para o DS = 0 </a:t>
            </a:r>
            <a:r>
              <a:rPr lang="pt-BR" dirty="0"/>
              <a:t>e </a:t>
            </a:r>
            <a:r>
              <a:rPr lang="pt-BR" i="1" dirty="0"/>
              <a:t> Do DS = 1.</a:t>
            </a:r>
            <a:r>
              <a:rPr lang="pt-BR" dirty="0"/>
              <a:t> Significa que o vindo de um sistema de distribuição (</a:t>
            </a:r>
            <a:r>
              <a:rPr lang="pt-BR" i="1" dirty="0"/>
              <a:t>Para o DS = 1</a:t>
            </a:r>
            <a:r>
              <a:rPr lang="pt-BR" dirty="0"/>
              <a:t>). Esta vindo de um Ponto de Acesso e indo para uma estação.</a:t>
            </a:r>
          </a:p>
        </p:txBody>
      </p:sp>
      <p:pic>
        <p:nvPicPr>
          <p:cNvPr id="3" name="Picture 190093">
            <a:extLst>
              <a:ext uri="{FF2B5EF4-FFF2-40B4-BE49-F238E27FC236}">
                <a16:creationId xmlns:a16="http://schemas.microsoft.com/office/drawing/2014/main" id="{ECC57027-86A8-5FE6-C3CC-BF5ABDBF02B6}"/>
              </a:ext>
            </a:extLst>
          </p:cNvPr>
          <p:cNvPicPr/>
          <p:nvPr/>
        </p:nvPicPr>
        <p:blipFill rotWithShape="1">
          <a:blip r:embed="rId2"/>
          <a:srcRect l="51723" t="-524" r="676" b="34323"/>
          <a:stretch/>
        </p:blipFill>
        <p:spPr>
          <a:xfrm>
            <a:off x="2882225" y="2929813"/>
            <a:ext cx="6427549" cy="28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59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MECANISMO DE ENDEREÇAMENTO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99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Caso 3</a:t>
            </a:r>
            <a:r>
              <a:rPr lang="pt-BR" dirty="0"/>
              <a:t>: 10 tem-se </a:t>
            </a:r>
            <a:r>
              <a:rPr lang="pt-BR" i="1" dirty="0"/>
              <a:t>Para o DS = 1 </a:t>
            </a:r>
            <a:r>
              <a:rPr lang="pt-BR" dirty="0"/>
              <a:t>e </a:t>
            </a:r>
            <a:r>
              <a:rPr lang="pt-BR" i="1" dirty="0"/>
              <a:t> Do DS = 0.</a:t>
            </a:r>
            <a:r>
              <a:rPr lang="pt-BR" dirty="0"/>
              <a:t> Significa que o quadro está indo para um sistema de distribuição (</a:t>
            </a:r>
            <a:r>
              <a:rPr lang="pt-BR" i="1" dirty="0"/>
              <a:t>Para o DS = 1</a:t>
            </a:r>
            <a:r>
              <a:rPr lang="pt-BR" dirty="0"/>
              <a:t>). Esta indo de uma estação para um Ponto de Acesso.</a:t>
            </a:r>
          </a:p>
        </p:txBody>
      </p:sp>
      <p:pic>
        <p:nvPicPr>
          <p:cNvPr id="4" name="Picture 190091">
            <a:extLst>
              <a:ext uri="{FF2B5EF4-FFF2-40B4-BE49-F238E27FC236}">
                <a16:creationId xmlns:a16="http://schemas.microsoft.com/office/drawing/2014/main" id="{09BE9AD4-A3F1-6469-B15A-6FD89F9E02B6}"/>
              </a:ext>
            </a:extLst>
          </p:cNvPr>
          <p:cNvPicPr/>
          <p:nvPr/>
        </p:nvPicPr>
        <p:blipFill rotWithShape="1">
          <a:blip r:embed="rId2"/>
          <a:srcRect l="8191" t="45288" r="48806" b="6131"/>
          <a:stretch/>
        </p:blipFill>
        <p:spPr>
          <a:xfrm>
            <a:off x="2904930" y="3097763"/>
            <a:ext cx="6382140" cy="29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9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PROJETO IEEE 802.11 – SUBCAMADA MAC </a:t>
            </a:r>
            <a:br>
              <a:rPr lang="pt-BR" sz="2400" dirty="0"/>
            </a:br>
            <a:r>
              <a:rPr lang="pt-BR" sz="2400" dirty="0"/>
              <a:t>MECANISMO DE ENDEREÇAMENTO</a:t>
            </a:r>
            <a:endParaRPr lang="pt-BR" sz="2400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9089A-778A-053B-2E4B-D218D7C6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99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Caso 4</a:t>
            </a:r>
            <a:r>
              <a:rPr lang="pt-BR" dirty="0"/>
              <a:t>: 11 tem-se </a:t>
            </a:r>
            <a:r>
              <a:rPr lang="pt-BR" i="1" dirty="0"/>
              <a:t>Para o DS = 1 </a:t>
            </a:r>
            <a:r>
              <a:rPr lang="pt-BR" dirty="0"/>
              <a:t>e </a:t>
            </a:r>
            <a:r>
              <a:rPr lang="pt-BR" i="1" dirty="0"/>
              <a:t> Do DS = 1.</a:t>
            </a:r>
            <a:r>
              <a:rPr lang="pt-BR" dirty="0"/>
              <a:t> O sistema de distribuição também é sem fio. O quadro está indo de um Ponto de Acesso para um sistema de distribuição sem fio.</a:t>
            </a:r>
          </a:p>
          <a:p>
            <a:pPr marL="0" indent="0">
              <a:buNone/>
            </a:pPr>
            <a:r>
              <a:rPr lang="pt-BR" dirty="0"/>
              <a:t>Aqui é necessário quatro endereços para especificar o emissor original, destino final e os dois Pontos de Acessos intermediários.</a:t>
            </a:r>
          </a:p>
        </p:txBody>
      </p:sp>
      <p:pic>
        <p:nvPicPr>
          <p:cNvPr id="3" name="Picture 190091">
            <a:extLst>
              <a:ext uri="{FF2B5EF4-FFF2-40B4-BE49-F238E27FC236}">
                <a16:creationId xmlns:a16="http://schemas.microsoft.com/office/drawing/2014/main" id="{0A092B09-2A4F-0940-556A-44C351AC2B13}"/>
              </a:ext>
            </a:extLst>
          </p:cNvPr>
          <p:cNvPicPr/>
          <p:nvPr/>
        </p:nvPicPr>
        <p:blipFill rotWithShape="1">
          <a:blip r:embed="rId2"/>
          <a:srcRect l="54942" t="44122" b="5408"/>
          <a:stretch/>
        </p:blipFill>
        <p:spPr>
          <a:xfrm>
            <a:off x="2983930" y="3228392"/>
            <a:ext cx="6551956" cy="31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8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COMPARAÇÃO ARQUITETURAL – </a:t>
            </a:r>
            <a:r>
              <a:rPr lang="pt-BR" sz="2400" i="1" dirty="0"/>
              <a:t>HOSTS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uma LAN com fio, um </a:t>
            </a:r>
            <a:r>
              <a:rPr lang="pt-BR" i="1" dirty="0"/>
              <a:t>host</a:t>
            </a:r>
            <a:r>
              <a:rPr lang="pt-BR" dirty="0"/>
              <a:t> sempre estará conectado em um ponto de acesso, e seu endereço da camada de enlace fixo é definido pela sua placa de rede.</a:t>
            </a:r>
          </a:p>
          <a:p>
            <a:r>
              <a:rPr lang="pt-BR" dirty="0"/>
              <a:t>Um </a:t>
            </a:r>
            <a:r>
              <a:rPr lang="pt-BR" i="1" dirty="0"/>
              <a:t>host</a:t>
            </a:r>
            <a:r>
              <a:rPr lang="pt-BR" dirty="0"/>
              <a:t> pode mover um ponto de internet para outro, mas existem alguns detalhes que podemos notar: o endereço na camada de rede mudará.</a:t>
            </a:r>
          </a:p>
          <a:p>
            <a:r>
              <a:rPr lang="pt-BR" dirty="0"/>
              <a:t>Antes que um </a:t>
            </a:r>
            <a:r>
              <a:rPr lang="pt-BR" i="1" dirty="0"/>
              <a:t>host</a:t>
            </a:r>
            <a:r>
              <a:rPr lang="pt-BR" dirty="0"/>
              <a:t> use os serviços da internet ele precisa estar fisicamente conectado a internet.</a:t>
            </a:r>
          </a:p>
          <a:p>
            <a:r>
              <a:rPr lang="pt-BR" dirty="0"/>
              <a:t>Quando a LAN não precisa de conexão com fios, ele não precisa estar conectado fisicamente, e pode mudar de local livremente.</a:t>
            </a:r>
          </a:p>
        </p:txBody>
      </p:sp>
    </p:spTree>
    <p:extLst>
      <p:ext uri="{BB962C8B-B14F-4D97-AF65-F5344CB8AC3E}">
        <p14:creationId xmlns:p14="http://schemas.microsoft.com/office/powerpoint/2010/main" val="257721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0065">
            <a:extLst>
              <a:ext uri="{FF2B5EF4-FFF2-40B4-BE49-F238E27FC236}">
                <a16:creationId xmlns:a16="http://schemas.microsoft.com/office/drawing/2014/main" id="{B01B5440-C787-F286-C293-47F4F5AFEC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0849" y="3491223"/>
            <a:ext cx="3582954" cy="27684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COMPARAÇÃO ARQUITETURAL – </a:t>
            </a:r>
            <a:r>
              <a:rPr lang="pt-BR" sz="2400" i="1" dirty="0"/>
              <a:t>LANS ISOLADAS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Existe diferença entre LAN com fio e sem fio: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A LAN com fio isolados é um conjunto de estações conectadas entre si por meio de um </a:t>
            </a:r>
            <a:r>
              <a:rPr lang="pt-BR" i="1" dirty="0"/>
              <a:t>switch;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A LAN sem fio é um conjunto de </a:t>
            </a:r>
            <a:r>
              <a:rPr lang="pt-BR" i="1" dirty="0"/>
              <a:t>host</a:t>
            </a:r>
            <a:r>
              <a:rPr lang="pt-BR" dirty="0"/>
              <a:t> que se comunicam livremente.</a:t>
            </a:r>
          </a:p>
        </p:txBody>
      </p:sp>
      <p:pic>
        <p:nvPicPr>
          <p:cNvPr id="4" name="Picture 190067">
            <a:extLst>
              <a:ext uri="{FF2B5EF4-FFF2-40B4-BE49-F238E27FC236}">
                <a16:creationId xmlns:a16="http://schemas.microsoft.com/office/drawing/2014/main" id="{C8D4BC34-D4EE-4B82-E595-A15AF42AEC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79165" y="3491223"/>
            <a:ext cx="3404740" cy="2768452"/>
          </a:xfrm>
          <a:prstGeom prst="rect">
            <a:avLst/>
          </a:prstGeom>
        </p:spPr>
      </p:pic>
      <p:pic>
        <p:nvPicPr>
          <p:cNvPr id="9" name="Picture 190073">
            <a:extLst>
              <a:ext uri="{FF2B5EF4-FFF2-40B4-BE49-F238E27FC236}">
                <a16:creationId xmlns:a16="http://schemas.microsoft.com/office/drawing/2014/main" id="{CFAF20CA-7B04-87BC-85F1-71FF138992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56217" y="3722837"/>
            <a:ext cx="777630" cy="790262"/>
          </a:xfrm>
          <a:prstGeom prst="rect">
            <a:avLst/>
          </a:prstGeom>
        </p:spPr>
      </p:pic>
      <p:grpSp>
        <p:nvGrpSpPr>
          <p:cNvPr id="11" name="Group 153086">
            <a:extLst>
              <a:ext uri="{FF2B5EF4-FFF2-40B4-BE49-F238E27FC236}">
                <a16:creationId xmlns:a16="http://schemas.microsoft.com/office/drawing/2014/main" id="{6BC34063-C00C-4FDB-F81E-20443D99F611}"/>
              </a:ext>
            </a:extLst>
          </p:cNvPr>
          <p:cNvGrpSpPr/>
          <p:nvPr/>
        </p:nvGrpSpPr>
        <p:grpSpPr>
          <a:xfrm>
            <a:off x="8276528" y="3327706"/>
            <a:ext cx="359378" cy="790262"/>
            <a:chOff x="0" y="0"/>
            <a:chExt cx="96660" cy="205836"/>
          </a:xfrm>
        </p:grpSpPr>
        <p:sp>
          <p:nvSpPr>
            <p:cNvPr id="12" name="Shape 1664">
              <a:extLst>
                <a:ext uri="{FF2B5EF4-FFF2-40B4-BE49-F238E27FC236}">
                  <a16:creationId xmlns:a16="http://schemas.microsoft.com/office/drawing/2014/main" id="{18CF0A08-4757-6236-DADD-58D07074FFB5}"/>
                </a:ext>
              </a:extLst>
            </p:cNvPr>
            <p:cNvSpPr/>
            <p:nvPr/>
          </p:nvSpPr>
          <p:spPr>
            <a:xfrm>
              <a:off x="0" y="0"/>
              <a:ext cx="96660" cy="54189"/>
            </a:xfrm>
            <a:custGeom>
              <a:avLst/>
              <a:gdLst/>
              <a:ahLst/>
              <a:cxnLst/>
              <a:rect l="0" t="0" r="0" b="0"/>
              <a:pathLst>
                <a:path w="96660" h="54189">
                  <a:moveTo>
                    <a:pt x="87368" y="1541"/>
                  </a:moveTo>
                  <a:cubicBezTo>
                    <a:pt x="90377" y="2054"/>
                    <a:pt x="92443" y="3198"/>
                    <a:pt x="93294" y="5014"/>
                  </a:cubicBezTo>
                  <a:cubicBezTo>
                    <a:pt x="96660" y="12266"/>
                    <a:pt x="79299" y="27544"/>
                    <a:pt x="54470" y="39126"/>
                  </a:cubicBezTo>
                  <a:cubicBezTo>
                    <a:pt x="29642" y="50696"/>
                    <a:pt x="6769" y="54189"/>
                    <a:pt x="3404" y="46924"/>
                  </a:cubicBezTo>
                  <a:cubicBezTo>
                    <a:pt x="0" y="39660"/>
                    <a:pt x="17361" y="24382"/>
                    <a:pt x="42190" y="12799"/>
                  </a:cubicBezTo>
                  <a:cubicBezTo>
                    <a:pt x="60830" y="4132"/>
                    <a:pt x="78342" y="0"/>
                    <a:pt x="87368" y="1541"/>
                  </a:cubicBez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3D2D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1665">
              <a:extLst>
                <a:ext uri="{FF2B5EF4-FFF2-40B4-BE49-F238E27FC236}">
                  <a16:creationId xmlns:a16="http://schemas.microsoft.com/office/drawing/2014/main" id="{58CAFFA5-A5FF-71F0-DDE6-1A3892D437C9}"/>
                </a:ext>
              </a:extLst>
            </p:cNvPr>
            <p:cNvSpPr/>
            <p:nvPr/>
          </p:nvSpPr>
          <p:spPr>
            <a:xfrm>
              <a:off x="46038" y="25096"/>
              <a:ext cx="26619" cy="67716"/>
            </a:xfrm>
            <a:custGeom>
              <a:avLst/>
              <a:gdLst/>
              <a:ahLst/>
              <a:cxnLst/>
              <a:rect l="0" t="0" r="0" b="0"/>
              <a:pathLst>
                <a:path w="26619" h="67716">
                  <a:moveTo>
                    <a:pt x="26619" y="67716"/>
                  </a:moveTo>
                  <a:lnTo>
                    <a:pt x="0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1819">
              <a:extLst>
                <a:ext uri="{FF2B5EF4-FFF2-40B4-BE49-F238E27FC236}">
                  <a16:creationId xmlns:a16="http://schemas.microsoft.com/office/drawing/2014/main" id="{036C771F-54E3-13F7-269B-472FCB69A2D7}"/>
                </a:ext>
              </a:extLst>
            </p:cNvPr>
            <p:cNvSpPr/>
            <p:nvPr/>
          </p:nvSpPr>
          <p:spPr>
            <a:xfrm>
              <a:off x="29641" y="98420"/>
              <a:ext cx="45542" cy="107416"/>
            </a:xfrm>
            <a:custGeom>
              <a:avLst/>
              <a:gdLst/>
              <a:ahLst/>
              <a:cxnLst/>
              <a:rect l="0" t="0" r="0" b="0"/>
              <a:pathLst>
                <a:path w="45542" h="107416">
                  <a:moveTo>
                    <a:pt x="0" y="0"/>
                  </a:moveTo>
                  <a:lnTo>
                    <a:pt x="8979" y="939"/>
                  </a:lnTo>
                  <a:lnTo>
                    <a:pt x="45542" y="107416"/>
                  </a:lnTo>
                  <a:lnTo>
                    <a:pt x="36220" y="10711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19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Shape 1832">
              <a:extLst>
                <a:ext uri="{FF2B5EF4-FFF2-40B4-BE49-F238E27FC236}">
                  <a16:creationId xmlns:a16="http://schemas.microsoft.com/office/drawing/2014/main" id="{8D02A34B-10AA-740A-E119-4E65E41A080D}"/>
                </a:ext>
              </a:extLst>
            </p:cNvPr>
            <p:cNvSpPr/>
            <p:nvPr/>
          </p:nvSpPr>
          <p:spPr>
            <a:xfrm>
              <a:off x="57950" y="92814"/>
              <a:ext cx="3937" cy="7289"/>
            </a:xfrm>
            <a:custGeom>
              <a:avLst/>
              <a:gdLst/>
              <a:ahLst/>
              <a:cxnLst/>
              <a:rect l="0" t="0" r="0" b="0"/>
              <a:pathLst>
                <a:path w="3937" h="7289">
                  <a:moveTo>
                    <a:pt x="1829" y="0"/>
                  </a:moveTo>
                  <a:lnTo>
                    <a:pt x="3937" y="6235"/>
                  </a:lnTo>
                  <a:lnTo>
                    <a:pt x="2083" y="7289"/>
                  </a:lnTo>
                  <a:lnTo>
                    <a:pt x="0" y="1067"/>
                  </a:lnTo>
                  <a:lnTo>
                    <a:pt x="1829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1833">
              <a:extLst>
                <a:ext uri="{FF2B5EF4-FFF2-40B4-BE49-F238E27FC236}">
                  <a16:creationId xmlns:a16="http://schemas.microsoft.com/office/drawing/2014/main" id="{FF1F6194-4A87-F84D-9FC1-BABCDB28AD30}"/>
                </a:ext>
              </a:extLst>
            </p:cNvPr>
            <p:cNvSpPr/>
            <p:nvPr/>
          </p:nvSpPr>
          <p:spPr>
            <a:xfrm>
              <a:off x="54799" y="94638"/>
              <a:ext cx="3937" cy="7289"/>
            </a:xfrm>
            <a:custGeom>
              <a:avLst/>
              <a:gdLst/>
              <a:ahLst/>
              <a:cxnLst/>
              <a:rect l="0" t="0" r="0" b="0"/>
              <a:pathLst>
                <a:path w="3937" h="7289">
                  <a:moveTo>
                    <a:pt x="1829" y="0"/>
                  </a:moveTo>
                  <a:lnTo>
                    <a:pt x="3937" y="6210"/>
                  </a:lnTo>
                  <a:lnTo>
                    <a:pt x="2108" y="7289"/>
                  </a:lnTo>
                  <a:lnTo>
                    <a:pt x="0" y="1079"/>
                  </a:lnTo>
                  <a:lnTo>
                    <a:pt x="1829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1834">
              <a:extLst>
                <a:ext uri="{FF2B5EF4-FFF2-40B4-BE49-F238E27FC236}">
                  <a16:creationId xmlns:a16="http://schemas.microsoft.com/office/drawing/2014/main" id="{727686AE-1239-C390-5DE7-D8BC0EA7C440}"/>
                </a:ext>
              </a:extLst>
            </p:cNvPr>
            <p:cNvSpPr/>
            <p:nvPr/>
          </p:nvSpPr>
          <p:spPr>
            <a:xfrm>
              <a:off x="51664" y="96448"/>
              <a:ext cx="3924" cy="7289"/>
            </a:xfrm>
            <a:custGeom>
              <a:avLst/>
              <a:gdLst/>
              <a:ahLst/>
              <a:cxnLst/>
              <a:rect l="0" t="0" r="0" b="0"/>
              <a:pathLst>
                <a:path w="3924" h="7289">
                  <a:moveTo>
                    <a:pt x="1841" y="0"/>
                  </a:moveTo>
                  <a:lnTo>
                    <a:pt x="3924" y="6235"/>
                  </a:lnTo>
                  <a:lnTo>
                    <a:pt x="2083" y="7289"/>
                  </a:lnTo>
                  <a:lnTo>
                    <a:pt x="0" y="1079"/>
                  </a:lnTo>
                  <a:lnTo>
                    <a:pt x="1841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1851">
              <a:extLst>
                <a:ext uri="{FF2B5EF4-FFF2-40B4-BE49-F238E27FC236}">
                  <a16:creationId xmlns:a16="http://schemas.microsoft.com/office/drawing/2014/main" id="{6DBB6671-E3D4-9968-A820-1A54A7F1509D}"/>
                </a:ext>
              </a:extLst>
            </p:cNvPr>
            <p:cNvSpPr/>
            <p:nvPr/>
          </p:nvSpPr>
          <p:spPr>
            <a:xfrm>
              <a:off x="29642" y="97139"/>
              <a:ext cx="10566" cy="3734"/>
            </a:xfrm>
            <a:custGeom>
              <a:avLst/>
              <a:gdLst/>
              <a:ahLst/>
              <a:cxnLst/>
              <a:rect l="0" t="0" r="0" b="0"/>
              <a:pathLst>
                <a:path w="10566" h="3734">
                  <a:moveTo>
                    <a:pt x="2235" y="0"/>
                  </a:moveTo>
                  <a:lnTo>
                    <a:pt x="9157" y="724"/>
                  </a:lnTo>
                  <a:cubicBezTo>
                    <a:pt x="9970" y="800"/>
                    <a:pt x="10566" y="1550"/>
                    <a:pt x="10490" y="2401"/>
                  </a:cubicBezTo>
                  <a:cubicBezTo>
                    <a:pt x="10389" y="3163"/>
                    <a:pt x="9728" y="3734"/>
                    <a:pt x="8954" y="3734"/>
                  </a:cubicBezTo>
                  <a:lnTo>
                    <a:pt x="8827" y="3734"/>
                  </a:lnTo>
                  <a:lnTo>
                    <a:pt x="546" y="2870"/>
                  </a:lnTo>
                  <a:lnTo>
                    <a:pt x="0" y="1283"/>
                  </a:lnTo>
                  <a:lnTo>
                    <a:pt x="2235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2E1E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46" name="Picture 190073">
            <a:extLst>
              <a:ext uri="{FF2B5EF4-FFF2-40B4-BE49-F238E27FC236}">
                <a16:creationId xmlns:a16="http://schemas.microsoft.com/office/drawing/2014/main" id="{2D3EBF44-C91D-B05B-C43F-95FA294252C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18780" y="3725982"/>
            <a:ext cx="777630" cy="790262"/>
          </a:xfrm>
          <a:prstGeom prst="rect">
            <a:avLst/>
          </a:prstGeom>
        </p:spPr>
      </p:pic>
      <p:grpSp>
        <p:nvGrpSpPr>
          <p:cNvPr id="47" name="Group 153086">
            <a:extLst>
              <a:ext uri="{FF2B5EF4-FFF2-40B4-BE49-F238E27FC236}">
                <a16:creationId xmlns:a16="http://schemas.microsoft.com/office/drawing/2014/main" id="{7783E37D-AC9B-79C8-3230-66729B1B4C25}"/>
              </a:ext>
            </a:extLst>
          </p:cNvPr>
          <p:cNvGrpSpPr/>
          <p:nvPr/>
        </p:nvGrpSpPr>
        <p:grpSpPr>
          <a:xfrm>
            <a:off x="10139091" y="3330851"/>
            <a:ext cx="359378" cy="790262"/>
            <a:chOff x="0" y="0"/>
            <a:chExt cx="96660" cy="205836"/>
          </a:xfrm>
        </p:grpSpPr>
        <p:sp>
          <p:nvSpPr>
            <p:cNvPr id="48" name="Shape 1664">
              <a:extLst>
                <a:ext uri="{FF2B5EF4-FFF2-40B4-BE49-F238E27FC236}">
                  <a16:creationId xmlns:a16="http://schemas.microsoft.com/office/drawing/2014/main" id="{C984453D-F9D5-813D-C34D-179DA28984CF}"/>
                </a:ext>
              </a:extLst>
            </p:cNvPr>
            <p:cNvSpPr/>
            <p:nvPr/>
          </p:nvSpPr>
          <p:spPr>
            <a:xfrm>
              <a:off x="0" y="0"/>
              <a:ext cx="96660" cy="54189"/>
            </a:xfrm>
            <a:custGeom>
              <a:avLst/>
              <a:gdLst/>
              <a:ahLst/>
              <a:cxnLst/>
              <a:rect l="0" t="0" r="0" b="0"/>
              <a:pathLst>
                <a:path w="96660" h="54189">
                  <a:moveTo>
                    <a:pt x="87368" y="1541"/>
                  </a:moveTo>
                  <a:cubicBezTo>
                    <a:pt x="90377" y="2054"/>
                    <a:pt x="92443" y="3198"/>
                    <a:pt x="93294" y="5014"/>
                  </a:cubicBezTo>
                  <a:cubicBezTo>
                    <a:pt x="96660" y="12266"/>
                    <a:pt x="79299" y="27544"/>
                    <a:pt x="54470" y="39126"/>
                  </a:cubicBezTo>
                  <a:cubicBezTo>
                    <a:pt x="29642" y="50696"/>
                    <a:pt x="6769" y="54189"/>
                    <a:pt x="3404" y="46924"/>
                  </a:cubicBezTo>
                  <a:cubicBezTo>
                    <a:pt x="0" y="39660"/>
                    <a:pt x="17361" y="24382"/>
                    <a:pt x="42190" y="12799"/>
                  </a:cubicBezTo>
                  <a:cubicBezTo>
                    <a:pt x="60830" y="4132"/>
                    <a:pt x="78342" y="0"/>
                    <a:pt x="87368" y="1541"/>
                  </a:cubicBez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3D2D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Shape 1665">
              <a:extLst>
                <a:ext uri="{FF2B5EF4-FFF2-40B4-BE49-F238E27FC236}">
                  <a16:creationId xmlns:a16="http://schemas.microsoft.com/office/drawing/2014/main" id="{D49F4C57-5A9E-F2E3-4A3A-DA18785F402E}"/>
                </a:ext>
              </a:extLst>
            </p:cNvPr>
            <p:cNvSpPr/>
            <p:nvPr/>
          </p:nvSpPr>
          <p:spPr>
            <a:xfrm>
              <a:off x="46038" y="25096"/>
              <a:ext cx="26619" cy="67716"/>
            </a:xfrm>
            <a:custGeom>
              <a:avLst/>
              <a:gdLst/>
              <a:ahLst/>
              <a:cxnLst/>
              <a:rect l="0" t="0" r="0" b="0"/>
              <a:pathLst>
                <a:path w="26619" h="67716">
                  <a:moveTo>
                    <a:pt x="26619" y="67716"/>
                  </a:moveTo>
                  <a:lnTo>
                    <a:pt x="0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0" name="Shape 1819">
              <a:extLst>
                <a:ext uri="{FF2B5EF4-FFF2-40B4-BE49-F238E27FC236}">
                  <a16:creationId xmlns:a16="http://schemas.microsoft.com/office/drawing/2014/main" id="{27346532-49B6-F13F-62A6-826EBADE1A99}"/>
                </a:ext>
              </a:extLst>
            </p:cNvPr>
            <p:cNvSpPr/>
            <p:nvPr/>
          </p:nvSpPr>
          <p:spPr>
            <a:xfrm>
              <a:off x="29641" y="98420"/>
              <a:ext cx="45542" cy="107416"/>
            </a:xfrm>
            <a:custGeom>
              <a:avLst/>
              <a:gdLst/>
              <a:ahLst/>
              <a:cxnLst/>
              <a:rect l="0" t="0" r="0" b="0"/>
              <a:pathLst>
                <a:path w="45542" h="107416">
                  <a:moveTo>
                    <a:pt x="0" y="0"/>
                  </a:moveTo>
                  <a:lnTo>
                    <a:pt x="8979" y="939"/>
                  </a:lnTo>
                  <a:lnTo>
                    <a:pt x="45542" y="107416"/>
                  </a:lnTo>
                  <a:lnTo>
                    <a:pt x="36220" y="10711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19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1" name="Shape 1832">
              <a:extLst>
                <a:ext uri="{FF2B5EF4-FFF2-40B4-BE49-F238E27FC236}">
                  <a16:creationId xmlns:a16="http://schemas.microsoft.com/office/drawing/2014/main" id="{027F988B-233E-313B-0B98-14914047D598}"/>
                </a:ext>
              </a:extLst>
            </p:cNvPr>
            <p:cNvSpPr/>
            <p:nvPr/>
          </p:nvSpPr>
          <p:spPr>
            <a:xfrm>
              <a:off x="57950" y="92814"/>
              <a:ext cx="3937" cy="7289"/>
            </a:xfrm>
            <a:custGeom>
              <a:avLst/>
              <a:gdLst/>
              <a:ahLst/>
              <a:cxnLst/>
              <a:rect l="0" t="0" r="0" b="0"/>
              <a:pathLst>
                <a:path w="3937" h="7289">
                  <a:moveTo>
                    <a:pt x="1829" y="0"/>
                  </a:moveTo>
                  <a:lnTo>
                    <a:pt x="3937" y="6235"/>
                  </a:lnTo>
                  <a:lnTo>
                    <a:pt x="2083" y="7289"/>
                  </a:lnTo>
                  <a:lnTo>
                    <a:pt x="0" y="1067"/>
                  </a:lnTo>
                  <a:lnTo>
                    <a:pt x="1829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2" name="Shape 1833">
              <a:extLst>
                <a:ext uri="{FF2B5EF4-FFF2-40B4-BE49-F238E27FC236}">
                  <a16:creationId xmlns:a16="http://schemas.microsoft.com/office/drawing/2014/main" id="{DA7CB413-F13B-3EBE-7AB6-D2EDCA984E1E}"/>
                </a:ext>
              </a:extLst>
            </p:cNvPr>
            <p:cNvSpPr/>
            <p:nvPr/>
          </p:nvSpPr>
          <p:spPr>
            <a:xfrm>
              <a:off x="54799" y="94638"/>
              <a:ext cx="3937" cy="7289"/>
            </a:xfrm>
            <a:custGeom>
              <a:avLst/>
              <a:gdLst/>
              <a:ahLst/>
              <a:cxnLst/>
              <a:rect l="0" t="0" r="0" b="0"/>
              <a:pathLst>
                <a:path w="3937" h="7289">
                  <a:moveTo>
                    <a:pt x="1829" y="0"/>
                  </a:moveTo>
                  <a:lnTo>
                    <a:pt x="3937" y="6210"/>
                  </a:lnTo>
                  <a:lnTo>
                    <a:pt x="2108" y="7289"/>
                  </a:lnTo>
                  <a:lnTo>
                    <a:pt x="0" y="1079"/>
                  </a:lnTo>
                  <a:lnTo>
                    <a:pt x="1829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3" name="Shape 1834">
              <a:extLst>
                <a:ext uri="{FF2B5EF4-FFF2-40B4-BE49-F238E27FC236}">
                  <a16:creationId xmlns:a16="http://schemas.microsoft.com/office/drawing/2014/main" id="{235FC292-2146-2203-FB22-9CD69FB3E083}"/>
                </a:ext>
              </a:extLst>
            </p:cNvPr>
            <p:cNvSpPr/>
            <p:nvPr/>
          </p:nvSpPr>
          <p:spPr>
            <a:xfrm>
              <a:off x="51664" y="96448"/>
              <a:ext cx="3924" cy="7289"/>
            </a:xfrm>
            <a:custGeom>
              <a:avLst/>
              <a:gdLst/>
              <a:ahLst/>
              <a:cxnLst/>
              <a:rect l="0" t="0" r="0" b="0"/>
              <a:pathLst>
                <a:path w="3924" h="7289">
                  <a:moveTo>
                    <a:pt x="1841" y="0"/>
                  </a:moveTo>
                  <a:lnTo>
                    <a:pt x="3924" y="6235"/>
                  </a:lnTo>
                  <a:lnTo>
                    <a:pt x="2083" y="7289"/>
                  </a:lnTo>
                  <a:lnTo>
                    <a:pt x="0" y="1079"/>
                  </a:lnTo>
                  <a:lnTo>
                    <a:pt x="1841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4" name="Shape 1851">
              <a:extLst>
                <a:ext uri="{FF2B5EF4-FFF2-40B4-BE49-F238E27FC236}">
                  <a16:creationId xmlns:a16="http://schemas.microsoft.com/office/drawing/2014/main" id="{7E7D4651-F458-F692-51A0-E5B897526077}"/>
                </a:ext>
              </a:extLst>
            </p:cNvPr>
            <p:cNvSpPr/>
            <p:nvPr/>
          </p:nvSpPr>
          <p:spPr>
            <a:xfrm>
              <a:off x="29642" y="97139"/>
              <a:ext cx="10566" cy="3734"/>
            </a:xfrm>
            <a:custGeom>
              <a:avLst/>
              <a:gdLst/>
              <a:ahLst/>
              <a:cxnLst/>
              <a:rect l="0" t="0" r="0" b="0"/>
              <a:pathLst>
                <a:path w="10566" h="3734">
                  <a:moveTo>
                    <a:pt x="2235" y="0"/>
                  </a:moveTo>
                  <a:lnTo>
                    <a:pt x="9157" y="724"/>
                  </a:lnTo>
                  <a:cubicBezTo>
                    <a:pt x="9970" y="800"/>
                    <a:pt x="10566" y="1550"/>
                    <a:pt x="10490" y="2401"/>
                  </a:cubicBezTo>
                  <a:cubicBezTo>
                    <a:pt x="10389" y="3163"/>
                    <a:pt x="9728" y="3734"/>
                    <a:pt x="8954" y="3734"/>
                  </a:cubicBezTo>
                  <a:lnTo>
                    <a:pt x="8827" y="3734"/>
                  </a:lnTo>
                  <a:lnTo>
                    <a:pt x="546" y="2870"/>
                  </a:lnTo>
                  <a:lnTo>
                    <a:pt x="0" y="1283"/>
                  </a:lnTo>
                  <a:lnTo>
                    <a:pt x="2235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2E1E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55" name="Picture 190073">
            <a:extLst>
              <a:ext uri="{FF2B5EF4-FFF2-40B4-BE49-F238E27FC236}">
                <a16:creationId xmlns:a16="http://schemas.microsoft.com/office/drawing/2014/main" id="{9FF1C71D-C41F-CB0B-6960-04D36C2E45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98335" y="5076557"/>
            <a:ext cx="777630" cy="790262"/>
          </a:xfrm>
          <a:prstGeom prst="rect">
            <a:avLst/>
          </a:prstGeom>
        </p:spPr>
      </p:pic>
      <p:grpSp>
        <p:nvGrpSpPr>
          <p:cNvPr id="56" name="Group 153086">
            <a:extLst>
              <a:ext uri="{FF2B5EF4-FFF2-40B4-BE49-F238E27FC236}">
                <a16:creationId xmlns:a16="http://schemas.microsoft.com/office/drawing/2014/main" id="{BBF29F16-A23E-47D2-BD69-D7866D902C24}"/>
              </a:ext>
            </a:extLst>
          </p:cNvPr>
          <p:cNvGrpSpPr/>
          <p:nvPr/>
        </p:nvGrpSpPr>
        <p:grpSpPr>
          <a:xfrm>
            <a:off x="8418646" y="4681426"/>
            <a:ext cx="359378" cy="790262"/>
            <a:chOff x="0" y="0"/>
            <a:chExt cx="96660" cy="205836"/>
          </a:xfrm>
        </p:grpSpPr>
        <p:sp>
          <p:nvSpPr>
            <p:cNvPr id="57" name="Shape 1664">
              <a:extLst>
                <a:ext uri="{FF2B5EF4-FFF2-40B4-BE49-F238E27FC236}">
                  <a16:creationId xmlns:a16="http://schemas.microsoft.com/office/drawing/2014/main" id="{D1526750-3683-1389-B598-25753FEB1574}"/>
                </a:ext>
              </a:extLst>
            </p:cNvPr>
            <p:cNvSpPr/>
            <p:nvPr/>
          </p:nvSpPr>
          <p:spPr>
            <a:xfrm>
              <a:off x="0" y="0"/>
              <a:ext cx="96660" cy="54189"/>
            </a:xfrm>
            <a:custGeom>
              <a:avLst/>
              <a:gdLst/>
              <a:ahLst/>
              <a:cxnLst/>
              <a:rect l="0" t="0" r="0" b="0"/>
              <a:pathLst>
                <a:path w="96660" h="54189">
                  <a:moveTo>
                    <a:pt x="87368" y="1541"/>
                  </a:moveTo>
                  <a:cubicBezTo>
                    <a:pt x="90377" y="2054"/>
                    <a:pt x="92443" y="3198"/>
                    <a:pt x="93294" y="5014"/>
                  </a:cubicBezTo>
                  <a:cubicBezTo>
                    <a:pt x="96660" y="12266"/>
                    <a:pt x="79299" y="27544"/>
                    <a:pt x="54470" y="39126"/>
                  </a:cubicBezTo>
                  <a:cubicBezTo>
                    <a:pt x="29642" y="50696"/>
                    <a:pt x="6769" y="54189"/>
                    <a:pt x="3404" y="46924"/>
                  </a:cubicBezTo>
                  <a:cubicBezTo>
                    <a:pt x="0" y="39660"/>
                    <a:pt x="17361" y="24382"/>
                    <a:pt x="42190" y="12799"/>
                  </a:cubicBezTo>
                  <a:cubicBezTo>
                    <a:pt x="60830" y="4132"/>
                    <a:pt x="78342" y="0"/>
                    <a:pt x="87368" y="1541"/>
                  </a:cubicBez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3D2D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8" name="Shape 1665">
              <a:extLst>
                <a:ext uri="{FF2B5EF4-FFF2-40B4-BE49-F238E27FC236}">
                  <a16:creationId xmlns:a16="http://schemas.microsoft.com/office/drawing/2014/main" id="{AD4C4498-41D8-9C64-2164-4C11D36367DD}"/>
                </a:ext>
              </a:extLst>
            </p:cNvPr>
            <p:cNvSpPr/>
            <p:nvPr/>
          </p:nvSpPr>
          <p:spPr>
            <a:xfrm>
              <a:off x="46038" y="25096"/>
              <a:ext cx="26619" cy="67716"/>
            </a:xfrm>
            <a:custGeom>
              <a:avLst/>
              <a:gdLst/>
              <a:ahLst/>
              <a:cxnLst/>
              <a:rect l="0" t="0" r="0" b="0"/>
              <a:pathLst>
                <a:path w="26619" h="67716">
                  <a:moveTo>
                    <a:pt x="26619" y="67716"/>
                  </a:moveTo>
                  <a:lnTo>
                    <a:pt x="0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9" name="Shape 1819">
              <a:extLst>
                <a:ext uri="{FF2B5EF4-FFF2-40B4-BE49-F238E27FC236}">
                  <a16:creationId xmlns:a16="http://schemas.microsoft.com/office/drawing/2014/main" id="{52BFF15D-7D95-84E6-A7F0-C1CFEE86A96A}"/>
                </a:ext>
              </a:extLst>
            </p:cNvPr>
            <p:cNvSpPr/>
            <p:nvPr/>
          </p:nvSpPr>
          <p:spPr>
            <a:xfrm>
              <a:off x="29641" y="98420"/>
              <a:ext cx="45542" cy="107416"/>
            </a:xfrm>
            <a:custGeom>
              <a:avLst/>
              <a:gdLst/>
              <a:ahLst/>
              <a:cxnLst/>
              <a:rect l="0" t="0" r="0" b="0"/>
              <a:pathLst>
                <a:path w="45542" h="107416">
                  <a:moveTo>
                    <a:pt x="0" y="0"/>
                  </a:moveTo>
                  <a:lnTo>
                    <a:pt x="8979" y="939"/>
                  </a:lnTo>
                  <a:lnTo>
                    <a:pt x="45542" y="107416"/>
                  </a:lnTo>
                  <a:lnTo>
                    <a:pt x="36220" y="10711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19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0" name="Shape 1832">
              <a:extLst>
                <a:ext uri="{FF2B5EF4-FFF2-40B4-BE49-F238E27FC236}">
                  <a16:creationId xmlns:a16="http://schemas.microsoft.com/office/drawing/2014/main" id="{FDEECFEF-03BD-C9DD-1AB0-5EB4EA6CBF99}"/>
                </a:ext>
              </a:extLst>
            </p:cNvPr>
            <p:cNvSpPr/>
            <p:nvPr/>
          </p:nvSpPr>
          <p:spPr>
            <a:xfrm>
              <a:off x="57950" y="92814"/>
              <a:ext cx="3937" cy="7289"/>
            </a:xfrm>
            <a:custGeom>
              <a:avLst/>
              <a:gdLst/>
              <a:ahLst/>
              <a:cxnLst/>
              <a:rect l="0" t="0" r="0" b="0"/>
              <a:pathLst>
                <a:path w="3937" h="7289">
                  <a:moveTo>
                    <a:pt x="1829" y="0"/>
                  </a:moveTo>
                  <a:lnTo>
                    <a:pt x="3937" y="6235"/>
                  </a:lnTo>
                  <a:lnTo>
                    <a:pt x="2083" y="7289"/>
                  </a:lnTo>
                  <a:lnTo>
                    <a:pt x="0" y="1067"/>
                  </a:lnTo>
                  <a:lnTo>
                    <a:pt x="1829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1" name="Shape 1833">
              <a:extLst>
                <a:ext uri="{FF2B5EF4-FFF2-40B4-BE49-F238E27FC236}">
                  <a16:creationId xmlns:a16="http://schemas.microsoft.com/office/drawing/2014/main" id="{3CBFD953-F13E-B58C-664B-3CE8D64DE6CC}"/>
                </a:ext>
              </a:extLst>
            </p:cNvPr>
            <p:cNvSpPr/>
            <p:nvPr/>
          </p:nvSpPr>
          <p:spPr>
            <a:xfrm>
              <a:off x="54799" y="94638"/>
              <a:ext cx="3937" cy="7289"/>
            </a:xfrm>
            <a:custGeom>
              <a:avLst/>
              <a:gdLst/>
              <a:ahLst/>
              <a:cxnLst/>
              <a:rect l="0" t="0" r="0" b="0"/>
              <a:pathLst>
                <a:path w="3937" h="7289">
                  <a:moveTo>
                    <a:pt x="1829" y="0"/>
                  </a:moveTo>
                  <a:lnTo>
                    <a:pt x="3937" y="6210"/>
                  </a:lnTo>
                  <a:lnTo>
                    <a:pt x="2108" y="7289"/>
                  </a:lnTo>
                  <a:lnTo>
                    <a:pt x="0" y="1079"/>
                  </a:lnTo>
                  <a:lnTo>
                    <a:pt x="1829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2" name="Shape 1834">
              <a:extLst>
                <a:ext uri="{FF2B5EF4-FFF2-40B4-BE49-F238E27FC236}">
                  <a16:creationId xmlns:a16="http://schemas.microsoft.com/office/drawing/2014/main" id="{D69180EE-CFB2-2AAE-C6B8-ADDA38BEBFCA}"/>
                </a:ext>
              </a:extLst>
            </p:cNvPr>
            <p:cNvSpPr/>
            <p:nvPr/>
          </p:nvSpPr>
          <p:spPr>
            <a:xfrm>
              <a:off x="51664" y="96448"/>
              <a:ext cx="3924" cy="7289"/>
            </a:xfrm>
            <a:custGeom>
              <a:avLst/>
              <a:gdLst/>
              <a:ahLst/>
              <a:cxnLst/>
              <a:rect l="0" t="0" r="0" b="0"/>
              <a:pathLst>
                <a:path w="3924" h="7289">
                  <a:moveTo>
                    <a:pt x="1841" y="0"/>
                  </a:moveTo>
                  <a:lnTo>
                    <a:pt x="3924" y="6235"/>
                  </a:lnTo>
                  <a:lnTo>
                    <a:pt x="2083" y="7289"/>
                  </a:lnTo>
                  <a:lnTo>
                    <a:pt x="0" y="1079"/>
                  </a:lnTo>
                  <a:lnTo>
                    <a:pt x="1841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3" name="Shape 1851">
              <a:extLst>
                <a:ext uri="{FF2B5EF4-FFF2-40B4-BE49-F238E27FC236}">
                  <a16:creationId xmlns:a16="http://schemas.microsoft.com/office/drawing/2014/main" id="{BC323FFB-6E62-1865-214A-46A8C810EFEB}"/>
                </a:ext>
              </a:extLst>
            </p:cNvPr>
            <p:cNvSpPr/>
            <p:nvPr/>
          </p:nvSpPr>
          <p:spPr>
            <a:xfrm>
              <a:off x="29642" y="97139"/>
              <a:ext cx="10566" cy="3734"/>
            </a:xfrm>
            <a:custGeom>
              <a:avLst/>
              <a:gdLst/>
              <a:ahLst/>
              <a:cxnLst/>
              <a:rect l="0" t="0" r="0" b="0"/>
              <a:pathLst>
                <a:path w="10566" h="3734">
                  <a:moveTo>
                    <a:pt x="2235" y="0"/>
                  </a:moveTo>
                  <a:lnTo>
                    <a:pt x="9157" y="724"/>
                  </a:lnTo>
                  <a:cubicBezTo>
                    <a:pt x="9970" y="800"/>
                    <a:pt x="10566" y="1550"/>
                    <a:pt x="10490" y="2401"/>
                  </a:cubicBezTo>
                  <a:cubicBezTo>
                    <a:pt x="10389" y="3163"/>
                    <a:pt x="9728" y="3734"/>
                    <a:pt x="8954" y="3734"/>
                  </a:cubicBezTo>
                  <a:lnTo>
                    <a:pt x="8827" y="3734"/>
                  </a:lnTo>
                  <a:lnTo>
                    <a:pt x="546" y="2870"/>
                  </a:lnTo>
                  <a:lnTo>
                    <a:pt x="0" y="1283"/>
                  </a:lnTo>
                  <a:lnTo>
                    <a:pt x="2235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2E1E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64" name="Picture 190073">
            <a:extLst>
              <a:ext uri="{FF2B5EF4-FFF2-40B4-BE49-F238E27FC236}">
                <a16:creationId xmlns:a16="http://schemas.microsoft.com/office/drawing/2014/main" id="{9CF4D535-377A-BACA-6D8F-69F752029E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42831" y="5069570"/>
            <a:ext cx="777630" cy="790262"/>
          </a:xfrm>
          <a:prstGeom prst="rect">
            <a:avLst/>
          </a:prstGeom>
        </p:spPr>
      </p:pic>
      <p:grpSp>
        <p:nvGrpSpPr>
          <p:cNvPr id="65" name="Group 153086">
            <a:extLst>
              <a:ext uri="{FF2B5EF4-FFF2-40B4-BE49-F238E27FC236}">
                <a16:creationId xmlns:a16="http://schemas.microsoft.com/office/drawing/2014/main" id="{C2C0F5E0-4002-6B0F-D488-174AF365E757}"/>
              </a:ext>
            </a:extLst>
          </p:cNvPr>
          <p:cNvGrpSpPr/>
          <p:nvPr/>
        </p:nvGrpSpPr>
        <p:grpSpPr>
          <a:xfrm>
            <a:off x="10163142" y="4674439"/>
            <a:ext cx="359378" cy="790262"/>
            <a:chOff x="0" y="0"/>
            <a:chExt cx="96660" cy="205836"/>
          </a:xfrm>
        </p:grpSpPr>
        <p:sp>
          <p:nvSpPr>
            <p:cNvPr id="66" name="Shape 1664">
              <a:extLst>
                <a:ext uri="{FF2B5EF4-FFF2-40B4-BE49-F238E27FC236}">
                  <a16:creationId xmlns:a16="http://schemas.microsoft.com/office/drawing/2014/main" id="{D3E1F891-E7D6-C35B-E89C-B9A03A236E5B}"/>
                </a:ext>
              </a:extLst>
            </p:cNvPr>
            <p:cNvSpPr/>
            <p:nvPr/>
          </p:nvSpPr>
          <p:spPr>
            <a:xfrm>
              <a:off x="0" y="0"/>
              <a:ext cx="96660" cy="54189"/>
            </a:xfrm>
            <a:custGeom>
              <a:avLst/>
              <a:gdLst/>
              <a:ahLst/>
              <a:cxnLst/>
              <a:rect l="0" t="0" r="0" b="0"/>
              <a:pathLst>
                <a:path w="96660" h="54189">
                  <a:moveTo>
                    <a:pt x="87368" y="1541"/>
                  </a:moveTo>
                  <a:cubicBezTo>
                    <a:pt x="90377" y="2054"/>
                    <a:pt x="92443" y="3198"/>
                    <a:pt x="93294" y="5014"/>
                  </a:cubicBezTo>
                  <a:cubicBezTo>
                    <a:pt x="96660" y="12266"/>
                    <a:pt x="79299" y="27544"/>
                    <a:pt x="54470" y="39126"/>
                  </a:cubicBezTo>
                  <a:cubicBezTo>
                    <a:pt x="29642" y="50696"/>
                    <a:pt x="6769" y="54189"/>
                    <a:pt x="3404" y="46924"/>
                  </a:cubicBezTo>
                  <a:cubicBezTo>
                    <a:pt x="0" y="39660"/>
                    <a:pt x="17361" y="24382"/>
                    <a:pt x="42190" y="12799"/>
                  </a:cubicBezTo>
                  <a:cubicBezTo>
                    <a:pt x="60830" y="4132"/>
                    <a:pt x="78342" y="0"/>
                    <a:pt x="87368" y="1541"/>
                  </a:cubicBez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3D2D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7" name="Shape 1665">
              <a:extLst>
                <a:ext uri="{FF2B5EF4-FFF2-40B4-BE49-F238E27FC236}">
                  <a16:creationId xmlns:a16="http://schemas.microsoft.com/office/drawing/2014/main" id="{9428B660-1D71-761C-BE3D-FFB411DE8F6B}"/>
                </a:ext>
              </a:extLst>
            </p:cNvPr>
            <p:cNvSpPr/>
            <p:nvPr/>
          </p:nvSpPr>
          <p:spPr>
            <a:xfrm>
              <a:off x="46038" y="25096"/>
              <a:ext cx="26619" cy="67716"/>
            </a:xfrm>
            <a:custGeom>
              <a:avLst/>
              <a:gdLst/>
              <a:ahLst/>
              <a:cxnLst/>
              <a:rect l="0" t="0" r="0" b="0"/>
              <a:pathLst>
                <a:path w="26619" h="67716">
                  <a:moveTo>
                    <a:pt x="26619" y="67716"/>
                  </a:moveTo>
                  <a:lnTo>
                    <a:pt x="0" y="0"/>
                  </a:lnTo>
                </a:path>
              </a:pathLst>
            </a:custGeom>
            <a:ln w="6350" cap="flat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8" name="Shape 1819">
              <a:extLst>
                <a:ext uri="{FF2B5EF4-FFF2-40B4-BE49-F238E27FC236}">
                  <a16:creationId xmlns:a16="http://schemas.microsoft.com/office/drawing/2014/main" id="{33195EA2-CB5E-BCBF-2913-FD681492DEEF}"/>
                </a:ext>
              </a:extLst>
            </p:cNvPr>
            <p:cNvSpPr/>
            <p:nvPr/>
          </p:nvSpPr>
          <p:spPr>
            <a:xfrm>
              <a:off x="29641" y="98420"/>
              <a:ext cx="45542" cy="107416"/>
            </a:xfrm>
            <a:custGeom>
              <a:avLst/>
              <a:gdLst/>
              <a:ahLst/>
              <a:cxnLst/>
              <a:rect l="0" t="0" r="0" b="0"/>
              <a:pathLst>
                <a:path w="45542" h="107416">
                  <a:moveTo>
                    <a:pt x="0" y="0"/>
                  </a:moveTo>
                  <a:lnTo>
                    <a:pt x="8979" y="939"/>
                  </a:lnTo>
                  <a:lnTo>
                    <a:pt x="45542" y="107416"/>
                  </a:lnTo>
                  <a:lnTo>
                    <a:pt x="36220" y="10711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19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9" name="Shape 1832">
              <a:extLst>
                <a:ext uri="{FF2B5EF4-FFF2-40B4-BE49-F238E27FC236}">
                  <a16:creationId xmlns:a16="http://schemas.microsoft.com/office/drawing/2014/main" id="{81F71881-EADD-EAAC-8A66-49B28A02FF91}"/>
                </a:ext>
              </a:extLst>
            </p:cNvPr>
            <p:cNvSpPr/>
            <p:nvPr/>
          </p:nvSpPr>
          <p:spPr>
            <a:xfrm>
              <a:off x="57950" y="92814"/>
              <a:ext cx="3937" cy="7289"/>
            </a:xfrm>
            <a:custGeom>
              <a:avLst/>
              <a:gdLst/>
              <a:ahLst/>
              <a:cxnLst/>
              <a:rect l="0" t="0" r="0" b="0"/>
              <a:pathLst>
                <a:path w="3937" h="7289">
                  <a:moveTo>
                    <a:pt x="1829" y="0"/>
                  </a:moveTo>
                  <a:lnTo>
                    <a:pt x="3937" y="6235"/>
                  </a:lnTo>
                  <a:lnTo>
                    <a:pt x="2083" y="7289"/>
                  </a:lnTo>
                  <a:lnTo>
                    <a:pt x="0" y="1067"/>
                  </a:lnTo>
                  <a:lnTo>
                    <a:pt x="1829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0" name="Shape 1833">
              <a:extLst>
                <a:ext uri="{FF2B5EF4-FFF2-40B4-BE49-F238E27FC236}">
                  <a16:creationId xmlns:a16="http://schemas.microsoft.com/office/drawing/2014/main" id="{AAFD43C5-ABB4-6884-B7FA-F13974D56796}"/>
                </a:ext>
              </a:extLst>
            </p:cNvPr>
            <p:cNvSpPr/>
            <p:nvPr/>
          </p:nvSpPr>
          <p:spPr>
            <a:xfrm>
              <a:off x="54799" y="94638"/>
              <a:ext cx="3937" cy="7289"/>
            </a:xfrm>
            <a:custGeom>
              <a:avLst/>
              <a:gdLst/>
              <a:ahLst/>
              <a:cxnLst/>
              <a:rect l="0" t="0" r="0" b="0"/>
              <a:pathLst>
                <a:path w="3937" h="7289">
                  <a:moveTo>
                    <a:pt x="1829" y="0"/>
                  </a:moveTo>
                  <a:lnTo>
                    <a:pt x="3937" y="6210"/>
                  </a:lnTo>
                  <a:lnTo>
                    <a:pt x="2108" y="7289"/>
                  </a:lnTo>
                  <a:lnTo>
                    <a:pt x="0" y="1079"/>
                  </a:lnTo>
                  <a:lnTo>
                    <a:pt x="1829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1" name="Shape 1834">
              <a:extLst>
                <a:ext uri="{FF2B5EF4-FFF2-40B4-BE49-F238E27FC236}">
                  <a16:creationId xmlns:a16="http://schemas.microsoft.com/office/drawing/2014/main" id="{DC34C7D1-2B6C-5697-D23A-49D3862072D8}"/>
                </a:ext>
              </a:extLst>
            </p:cNvPr>
            <p:cNvSpPr/>
            <p:nvPr/>
          </p:nvSpPr>
          <p:spPr>
            <a:xfrm>
              <a:off x="51664" y="96448"/>
              <a:ext cx="3924" cy="7289"/>
            </a:xfrm>
            <a:custGeom>
              <a:avLst/>
              <a:gdLst/>
              <a:ahLst/>
              <a:cxnLst/>
              <a:rect l="0" t="0" r="0" b="0"/>
              <a:pathLst>
                <a:path w="3924" h="7289">
                  <a:moveTo>
                    <a:pt x="1841" y="0"/>
                  </a:moveTo>
                  <a:lnTo>
                    <a:pt x="3924" y="6235"/>
                  </a:lnTo>
                  <a:lnTo>
                    <a:pt x="2083" y="7289"/>
                  </a:lnTo>
                  <a:lnTo>
                    <a:pt x="0" y="1079"/>
                  </a:lnTo>
                  <a:lnTo>
                    <a:pt x="1841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2" name="Shape 1851">
              <a:extLst>
                <a:ext uri="{FF2B5EF4-FFF2-40B4-BE49-F238E27FC236}">
                  <a16:creationId xmlns:a16="http://schemas.microsoft.com/office/drawing/2014/main" id="{9864C589-202C-EC29-0383-9A0C5E0025CD}"/>
                </a:ext>
              </a:extLst>
            </p:cNvPr>
            <p:cNvSpPr/>
            <p:nvPr/>
          </p:nvSpPr>
          <p:spPr>
            <a:xfrm>
              <a:off x="29642" y="97139"/>
              <a:ext cx="10566" cy="3734"/>
            </a:xfrm>
            <a:custGeom>
              <a:avLst/>
              <a:gdLst/>
              <a:ahLst/>
              <a:cxnLst/>
              <a:rect l="0" t="0" r="0" b="0"/>
              <a:pathLst>
                <a:path w="10566" h="3734">
                  <a:moveTo>
                    <a:pt x="2235" y="0"/>
                  </a:moveTo>
                  <a:lnTo>
                    <a:pt x="9157" y="724"/>
                  </a:lnTo>
                  <a:cubicBezTo>
                    <a:pt x="9970" y="800"/>
                    <a:pt x="10566" y="1550"/>
                    <a:pt x="10490" y="2401"/>
                  </a:cubicBezTo>
                  <a:cubicBezTo>
                    <a:pt x="10389" y="3163"/>
                    <a:pt x="9728" y="3734"/>
                    <a:pt x="8954" y="3734"/>
                  </a:cubicBezTo>
                  <a:lnTo>
                    <a:pt x="8827" y="3734"/>
                  </a:lnTo>
                  <a:lnTo>
                    <a:pt x="546" y="2870"/>
                  </a:lnTo>
                  <a:lnTo>
                    <a:pt x="0" y="1283"/>
                  </a:lnTo>
                  <a:lnTo>
                    <a:pt x="2235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2E1E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9F58794-DE46-A7DF-6E71-44746890CB38}"/>
              </a:ext>
            </a:extLst>
          </p:cNvPr>
          <p:cNvSpPr txBox="1"/>
          <p:nvPr/>
        </p:nvSpPr>
        <p:spPr>
          <a:xfrm>
            <a:off x="8902043" y="4349956"/>
            <a:ext cx="14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Rede AD HOC</a:t>
            </a:r>
          </a:p>
        </p:txBody>
      </p:sp>
    </p:spTree>
    <p:extLst>
      <p:ext uri="{BB962C8B-B14F-4D97-AF65-F5344CB8AC3E}">
        <p14:creationId xmlns:p14="http://schemas.microsoft.com/office/powerpoint/2010/main" val="304118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COMPARAÇÃO ARQUITETURAL – </a:t>
            </a:r>
            <a:r>
              <a:rPr lang="pt-BR" sz="2400" i="1" dirty="0"/>
              <a:t>CONEXÃO COM OUTRAS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LAN com fios podem ser conectar com outras redes ou conjuntos de redes usando um roteador.</a:t>
            </a:r>
          </a:p>
          <a:p>
            <a:pPr marL="0" indent="0">
              <a:buNone/>
            </a:pPr>
            <a:r>
              <a:rPr lang="pt-BR" dirty="0"/>
              <a:t>A LAN sem fios pode se conectar a uma infraestrutura sem fios e a outras </a:t>
            </a:r>
            <a:r>
              <a:rPr lang="pt-BR" dirty="0" err="1"/>
              <a:t>LANs</a:t>
            </a:r>
            <a:r>
              <a:rPr lang="pt-BR" dirty="0"/>
              <a:t> sem fio.</a:t>
            </a:r>
          </a:p>
          <a:p>
            <a:pPr marL="0" indent="0">
              <a:buNone/>
            </a:pPr>
            <a:r>
              <a:rPr lang="pt-BR" dirty="0"/>
              <a:t>A rede sem fio é chamada de </a:t>
            </a:r>
            <a:r>
              <a:rPr lang="pt-BR" i="1" dirty="0"/>
              <a:t>rede infra estruturada</a:t>
            </a:r>
            <a:r>
              <a:rPr lang="pt-BR" dirty="0"/>
              <a:t> onde a conexão é feita por meio de dispositivos chamados de </a:t>
            </a:r>
            <a:r>
              <a:rPr lang="pt-BR" b="1" dirty="0"/>
              <a:t>Ponto de Acesso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Um ponto de acesso não é um </a:t>
            </a:r>
            <a:r>
              <a:rPr lang="pt-BR" i="1" dirty="0"/>
              <a:t>switch, </a:t>
            </a:r>
            <a:r>
              <a:rPr lang="pt-BR" dirty="0"/>
              <a:t>porque ele é responsável por interligar ambientes diferentes: ambientes com fios e sem fios.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Picture 190075">
            <a:extLst>
              <a:ext uri="{FF2B5EF4-FFF2-40B4-BE49-F238E27FC236}">
                <a16:creationId xmlns:a16="http://schemas.microsoft.com/office/drawing/2014/main" id="{F1CB9316-8A17-E4DF-DBF6-1EA9A7B871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4945" y="4520682"/>
            <a:ext cx="7763069" cy="18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COMPARAÇÃO ARQUITETURAL – </a:t>
            </a:r>
            <a:r>
              <a:rPr lang="pt-BR" sz="2400" i="1" dirty="0"/>
              <a:t>MIGRANDO ENTRE AMBIENTES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74993"/>
            <a:ext cx="10058400" cy="130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possível alterar no ambiente as conexões com fios e fios. </a:t>
            </a:r>
          </a:p>
          <a:p>
            <a:pPr marL="0" indent="0">
              <a:buNone/>
            </a:pPr>
            <a:r>
              <a:rPr lang="pt-BR" dirty="0"/>
              <a:t>Para isso é preciso substituir as placas de rede projetadas para ambientes com fios por uma projetada para ambientes sem fio; E substituir os </a:t>
            </a:r>
            <a:r>
              <a:rPr lang="pt-BR" i="1" dirty="0" err="1"/>
              <a:t>switchs</a:t>
            </a:r>
            <a:r>
              <a:rPr lang="pt-BR" dirty="0"/>
              <a:t> por um ponto de acesso.</a:t>
            </a:r>
          </a:p>
        </p:txBody>
      </p:sp>
    </p:spTree>
    <p:extLst>
      <p:ext uri="{BB962C8B-B14F-4D97-AF65-F5344CB8AC3E}">
        <p14:creationId xmlns:p14="http://schemas.microsoft.com/office/powerpoint/2010/main" val="122019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CONTROLE DE ACESSO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das questões mais importantes a se tratar de conexões LAN sem fio é o Controle de Acesso.</a:t>
            </a:r>
          </a:p>
          <a:p>
            <a:pPr marL="0" indent="0">
              <a:buNone/>
            </a:pPr>
            <a:r>
              <a:rPr lang="pt-BR" dirty="0"/>
              <a:t> A Internet utiliza o protocolo de acesso chamado CSMA/CD, que permite que vários algoritmos percorram pelo mesmo meio de transmissão sem se colidirem.</a:t>
            </a:r>
          </a:p>
          <a:p>
            <a:pPr marL="0" indent="0">
              <a:buNone/>
            </a:pPr>
            <a:r>
              <a:rPr lang="pt-BR" dirty="0"/>
              <a:t>Caso ocorra uma colisão, ela é detectada e notificada. Essa detecção serve para dois propósitos: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Se detectada, significa que as informações não foram recebidas e precisam ser reenviadas;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Se não for detectada, indica que as informações foram recebidas.</a:t>
            </a:r>
          </a:p>
        </p:txBody>
      </p:sp>
    </p:spTree>
    <p:extLst>
      <p:ext uri="{BB962C8B-B14F-4D97-AF65-F5344CB8AC3E}">
        <p14:creationId xmlns:p14="http://schemas.microsoft.com/office/powerpoint/2010/main" val="381886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59A9-AEF7-7470-E95A-294C86E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LANs</a:t>
            </a:r>
            <a:r>
              <a:rPr lang="pt-BR" dirty="0"/>
              <a:t> SEM FIO</a:t>
            </a:r>
            <a:br>
              <a:rPr lang="pt-BR" dirty="0"/>
            </a:br>
            <a:r>
              <a:rPr lang="pt-BR" sz="2400" dirty="0"/>
              <a:t>CONTROLE DE ACESSO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3980E-F137-77E1-F8EC-1097D32C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algoritmo CSMA/CD não funciona em </a:t>
            </a:r>
            <a:r>
              <a:rPr lang="pt-BR" dirty="0" err="1"/>
              <a:t>LANs</a:t>
            </a:r>
            <a:r>
              <a:rPr lang="pt-BR" dirty="0"/>
              <a:t> sem fio por três motivos: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Para detectar uma colisão, a estação operar em modo duplex (recebendo e enviando a informação ao mesmo tempo). Muitas estações sem fio não tem potência para fazer isso. Elas só conseguem enviar e receber em tempos distintos.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Em algumas situações os problemas podem estar escondidos, onde há problemas em uma estação e outra desconhece esse problema. Assim, as colisões podem não ser detectadas.</a:t>
            </a:r>
          </a:p>
        </p:txBody>
      </p:sp>
      <p:pic>
        <p:nvPicPr>
          <p:cNvPr id="4" name="Picture 190077">
            <a:extLst>
              <a:ext uri="{FF2B5EF4-FFF2-40B4-BE49-F238E27FC236}">
                <a16:creationId xmlns:a16="http://schemas.microsoft.com/office/drawing/2014/main" id="{5C48CBCD-45E8-391D-A455-FD4D9B7160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5940" y="3938954"/>
            <a:ext cx="7000119" cy="22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38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994</TotalTime>
  <Words>3225</Words>
  <Application>Microsoft Office PowerPoint</Application>
  <PresentationFormat>Widescreen</PresentationFormat>
  <Paragraphs>257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Söhne</vt:lpstr>
      <vt:lpstr>Times New Roman</vt:lpstr>
      <vt:lpstr>Wingdings</vt:lpstr>
      <vt:lpstr>Retrospectiva</vt:lpstr>
      <vt:lpstr>Tipos de redes sem fio</vt:lpstr>
      <vt:lpstr>LANs SEM FIO INTRODUÇÃO</vt:lpstr>
      <vt:lpstr>LANs SEM FIO COMPARAÇÃO ARQUITETURAL – MEIO FÍSICO</vt:lpstr>
      <vt:lpstr>LANs SEM FIO COMPARAÇÃO ARQUITETURAL – HOSTS</vt:lpstr>
      <vt:lpstr>LANs SEM FIO COMPARAÇÃO ARQUITETURAL – LANS ISOLADAS</vt:lpstr>
      <vt:lpstr>LANs SEM FIO COMPARAÇÃO ARQUITETURAL – CONEXÃO COM OUTRAS REDES</vt:lpstr>
      <vt:lpstr>LANs SEM FIO COMPARAÇÃO ARQUITETURAL – MIGRANDO ENTRE AMBIENTES</vt:lpstr>
      <vt:lpstr>LANs SEM FIO CONTROLE DE ACESSO</vt:lpstr>
      <vt:lpstr>LANs SEM FIO CONTROLE DE ACESSO</vt:lpstr>
      <vt:lpstr>LANs SEM FIO CONTROLE DE ACESSO</vt:lpstr>
      <vt:lpstr>LANs SEM FIO PROJETO IEEE 802.11</vt:lpstr>
      <vt:lpstr>LANs SEM FIO PROJETO IEEE 802.11</vt:lpstr>
      <vt:lpstr>LANs SEM FIO PROJETO IEEE 802.11 – ARQUITETURA </vt:lpstr>
      <vt:lpstr>LANs SEM FIO PROJETO IEEE 802.11 – ARQUITETURA – CONJUNTO BÁSICO DE SERVIÇOS </vt:lpstr>
      <vt:lpstr>LANs SEM FIO PROJETO IEEE 802.11 – ARQUITETURA – CONJUNTO BÁSICO DE SERVIÇOS </vt:lpstr>
      <vt:lpstr>LANs SEM FIO PROJETO IEEE 802.11 – ARQUITETURA – CONJUNTO ESTENDIDO DE SERVIÇOS</vt:lpstr>
      <vt:lpstr>LANs SEM FIO PROJETO IEEE 802.11 – ARQUITETURA – TIPOS DE ESTAÇÃO</vt:lpstr>
      <vt:lpstr>LANs SEM FIO PROJETO IEEE 802.11 – SUBCAMADA MAC</vt:lpstr>
      <vt:lpstr>LANs SEM FIO PROJETO IEEE 802.11 – SUBCAMADA MAC</vt:lpstr>
      <vt:lpstr>LANs SEM FIO PROJETO IEEE 802.11 – SUBCAMADA MAC  FUNÇÃO DE COORDENAÇÃO DISTRIBUÍDA (DCF)</vt:lpstr>
      <vt:lpstr>LANs SEM FIO PROJETO IEEE 802.11 – SUBCAMADA MAC  FUNÇÃO DE COORDENAÇÃO DISTRIBUÍDA (DCF)</vt:lpstr>
      <vt:lpstr>LANs SEM FIO PROJETO IEEE 802.11 – SUBCAMADA MAC  FUNÇÃO DE COORDENAÇÃO DISTRIBUÍDA (DCF)</vt:lpstr>
      <vt:lpstr>LANs SEM FIO PROJETO IEEE 802.11 – SUBCAMADA MAC  FUNÇÃO DE COORDENAÇÃO DISTRIBUÍDA (DCF)</vt:lpstr>
      <vt:lpstr>LANs SEM FIO PROJETO IEEE 802.11 – SUBCAMADA MAC  FUNÇÃO DE COORDENAÇÃO DISTRIBUÍDA (DCF)</vt:lpstr>
      <vt:lpstr>LANs SEM FIO PROJETO IEEE 802.11 – SUBCAMADA MAC  FUNÇÃO DE COORDENAÇÃO PONTUAL</vt:lpstr>
      <vt:lpstr>LANs SEM FIO PROJETO IEEE 802.11 – SUBCAMADA MAC  FUNÇÃO DE COORDENAÇÃO PONTUAL</vt:lpstr>
      <vt:lpstr>LANs SEM FIO PROJETO IEEE 802.11 – SUBCAMADA MAC  FUNÇÃO DE COORDENAÇÃO PONTUAL</vt:lpstr>
      <vt:lpstr>LANs SEM FIO PROJETO IEEE 802.11 – SUBCAMADA MAC  FRAGMENTAÇÃO</vt:lpstr>
      <vt:lpstr>LANs SEM FIO PROJETO IEEE 802.11 – SUBCAMADA MAC  FORMATO DOS QUADROS</vt:lpstr>
      <vt:lpstr>LANs SEM FIO PROJETO IEEE 802.11 – SUBCAMADA MAC  FORMATO DOS QUADROS</vt:lpstr>
      <vt:lpstr>LANs SEM FIO PROJETO IEEE 802.11 – SUBCAMADA MAC  TIPOS DE QUADROS</vt:lpstr>
      <vt:lpstr>LANs SEM FIO PROJETO IEEE 802.11 – SUBCAMADA MAC  TIPOS DE QUADROS</vt:lpstr>
      <vt:lpstr>LANs SEM FIO PROJETO IEEE 802.11 – SUBCAMADA MAC  MECANISMO DE ENDEREÇAMENTO</vt:lpstr>
      <vt:lpstr>LANs SEM FIO PROJETO IEEE 802.11 – SUBCAMADA MAC  MECANISMO DE ENDEREÇAMENTO</vt:lpstr>
      <vt:lpstr>LANs SEM FIO PROJETO IEEE 802.11 – SUBCAMADA MAC  MECANISMO DE ENDEREÇAMENTO</vt:lpstr>
      <vt:lpstr>LANs SEM FIO PROJETO IEEE 802.11 – SUBCAMADA MAC  MECANISMO DE ENDEREÇAMENTO</vt:lpstr>
      <vt:lpstr>LANs SEM FIO PROJETO IEEE 802.11 – SUBCAMADA MAC  MECANISMO DE ENDEREÇAMENTO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redes sem fio</dc:title>
  <dc:creator>Lucas Amaro</dc:creator>
  <cp:lastModifiedBy>Lucas Amaro</cp:lastModifiedBy>
  <cp:revision>4</cp:revision>
  <dcterms:created xsi:type="dcterms:W3CDTF">2024-03-27T12:03:44Z</dcterms:created>
  <dcterms:modified xsi:type="dcterms:W3CDTF">2024-04-03T12:25:58Z</dcterms:modified>
</cp:coreProperties>
</file>