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8" r:id="rId42"/>
    <p:sldId id="299" r:id="rId43"/>
    <p:sldId id="300" r:id="rId44"/>
    <p:sldId id="302" r:id="rId45"/>
    <p:sldId id="303" r:id="rId46"/>
    <p:sldId id="304" r:id="rId47"/>
    <p:sldId id="305" r:id="rId48"/>
    <p:sldId id="306" r:id="rId49"/>
    <p:sldId id="307" r:id="rId50"/>
    <p:sldId id="308" r:id="rId51"/>
    <p:sldId id="309" r:id="rId52"/>
    <p:sldId id="310" r:id="rId53"/>
    <p:sldId id="312" r:id="rId54"/>
    <p:sldId id="313" r:id="rId55"/>
    <p:sldId id="314" r:id="rId56"/>
    <p:sldId id="315"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2" autoAdjust="0"/>
    <p:restoredTop sz="94660"/>
  </p:normalViewPr>
  <p:slideViewPr>
    <p:cSldViewPr snapToGrid="0">
      <p:cViewPr varScale="1">
        <p:scale>
          <a:sx n="68" d="100"/>
          <a:sy n="68" d="100"/>
        </p:scale>
        <p:origin x="6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03/04/2024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123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03/04/2024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385197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03/04/2024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128281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8B9BE19-35B1-49B2-9769-AE2A591CF592}" type="datetimeFigureOut">
              <a:rPr lang="pt-BR" smtClean="0"/>
              <a:t>03/04/2024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2823215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8B9BE19-35B1-49B2-9769-AE2A591CF592}" type="datetimeFigureOut">
              <a:rPr lang="pt-BR" smtClean="0"/>
              <a:t>03/04/2024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A6C6D2-7CF9-46EF-A08F-C1209BF805D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87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8B9BE19-35B1-49B2-9769-AE2A591CF592}" type="datetimeFigureOut">
              <a:rPr lang="pt-BR" smtClean="0"/>
              <a:t>03/04/2024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263056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8B9BE19-35B1-49B2-9769-AE2A591CF592}" type="datetimeFigureOut">
              <a:rPr lang="pt-BR" smtClean="0"/>
              <a:t>03/04/2024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1473173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8B9BE19-35B1-49B2-9769-AE2A591CF592}" type="datetimeFigureOut">
              <a:rPr lang="pt-BR" smtClean="0"/>
              <a:t>03/04/2024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313791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B9BE19-35B1-49B2-9769-AE2A591CF592}" type="datetimeFigureOut">
              <a:rPr lang="pt-BR" smtClean="0"/>
              <a:t>03/04/2024</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427451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B9BE19-35B1-49B2-9769-AE2A591CF592}" type="datetimeFigureOut">
              <a:rPr lang="pt-BR" smtClean="0"/>
              <a:t>03/04/2024</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A6C6D2-7CF9-46EF-A08F-C1209BF805D9}" type="slidenum">
              <a:rPr lang="pt-BR" smtClean="0"/>
              <a:t>‹nº›</a:t>
            </a:fld>
            <a:endParaRPr lang="pt-BR"/>
          </a:p>
        </p:txBody>
      </p:sp>
    </p:spTree>
    <p:extLst>
      <p:ext uri="{BB962C8B-B14F-4D97-AF65-F5344CB8AC3E}">
        <p14:creationId xmlns:p14="http://schemas.microsoft.com/office/powerpoint/2010/main" val="336643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8B9BE19-35B1-49B2-9769-AE2A591CF592}" type="datetimeFigureOut">
              <a:rPr lang="pt-BR" smtClean="0"/>
              <a:t>03/04/2024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A6C6D2-7CF9-46EF-A08F-C1209BF805D9}" type="slidenum">
              <a:rPr lang="pt-BR" smtClean="0"/>
              <a:t>‹nº›</a:t>
            </a:fld>
            <a:endParaRPr lang="pt-BR"/>
          </a:p>
        </p:txBody>
      </p:sp>
    </p:spTree>
    <p:extLst>
      <p:ext uri="{BB962C8B-B14F-4D97-AF65-F5344CB8AC3E}">
        <p14:creationId xmlns:p14="http://schemas.microsoft.com/office/powerpoint/2010/main" val="402613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B9BE19-35B1-49B2-9769-AE2A591CF592}" type="datetimeFigureOut">
              <a:rPr lang="pt-BR" smtClean="0"/>
              <a:t>03/04/2024</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A6C6D2-7CF9-46EF-A08F-C1209BF805D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0466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158719-ECDA-B6FE-014D-E8EC77A5330C}"/>
              </a:ext>
            </a:extLst>
          </p:cNvPr>
          <p:cNvSpPr>
            <a:spLocks noGrp="1"/>
          </p:cNvSpPr>
          <p:nvPr>
            <p:ph type="ctrTitle"/>
          </p:nvPr>
        </p:nvSpPr>
        <p:spPr/>
        <p:txBody>
          <a:bodyPr>
            <a:normAutofit/>
          </a:bodyPr>
          <a:lstStyle/>
          <a:p>
            <a:r>
              <a:rPr lang="pt-BR" sz="4800" dirty="0"/>
              <a:t>Projeto de banco de dados: </a:t>
            </a:r>
            <a:br>
              <a:rPr lang="pt-BR" sz="4800" dirty="0"/>
            </a:br>
            <a:r>
              <a:rPr lang="pt-BR" sz="4800" dirty="0"/>
              <a:t>modelos conceituais, lógicos e físicos</a:t>
            </a:r>
          </a:p>
        </p:txBody>
      </p:sp>
      <p:sp>
        <p:nvSpPr>
          <p:cNvPr id="3" name="Subtítulo 2">
            <a:extLst>
              <a:ext uri="{FF2B5EF4-FFF2-40B4-BE49-F238E27FC236}">
                <a16:creationId xmlns:a16="http://schemas.microsoft.com/office/drawing/2014/main" id="{B730161E-4D99-736D-B219-4CC4AD21019A}"/>
              </a:ext>
            </a:extLst>
          </p:cNvPr>
          <p:cNvSpPr>
            <a:spLocks noGrp="1"/>
          </p:cNvSpPr>
          <p:nvPr>
            <p:ph type="subTitle" idx="1"/>
          </p:nvPr>
        </p:nvSpPr>
        <p:spPr/>
        <p:txBody>
          <a:bodyPr>
            <a:normAutofit fontScale="85000" lnSpcReduction="20000"/>
          </a:bodyPr>
          <a:lstStyle/>
          <a:p>
            <a:r>
              <a:rPr lang="pt-BR" dirty="0"/>
              <a:t>DEFINIR O modelo conceitual, físico e lógico.</a:t>
            </a:r>
          </a:p>
          <a:p>
            <a:r>
              <a:rPr lang="pt-BR" dirty="0"/>
              <a:t>Converter esses modelos de banco de dados.</a:t>
            </a:r>
          </a:p>
          <a:p>
            <a:r>
              <a:rPr lang="pt-BR" dirty="0"/>
              <a:t>Ilustrar a modelagem de banco de dados relacional com </a:t>
            </a:r>
            <a:r>
              <a:rPr lang="pt-BR" dirty="0" err="1"/>
              <a:t>sql</a:t>
            </a:r>
            <a:r>
              <a:rPr lang="pt-BR" dirty="0"/>
              <a:t>.</a:t>
            </a:r>
          </a:p>
        </p:txBody>
      </p:sp>
    </p:spTree>
    <p:extLst>
      <p:ext uri="{BB962C8B-B14F-4D97-AF65-F5344CB8AC3E}">
        <p14:creationId xmlns:p14="http://schemas.microsoft.com/office/powerpoint/2010/main" val="636213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LÓGICA (REPRESENTATIVA OU DE IMPLEMENTAÇÃO)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O modelo lógico descreve e as estruturas que estão presentes no banco de dados, de acordo com as características da abordagem:</a:t>
            </a:r>
          </a:p>
          <a:p>
            <a:r>
              <a:rPr lang="pt-BR" sz="2400" dirty="0"/>
              <a:t>O que devem ser evitados:</a:t>
            </a:r>
          </a:p>
          <a:p>
            <a:pPr lvl="1">
              <a:buFont typeface="Wingdings" panose="05000000000000000000" pitchFamily="2" charset="2"/>
              <a:buChar char="Ø"/>
            </a:pPr>
            <a:r>
              <a:rPr lang="pt-BR" sz="2400" dirty="0"/>
              <a:t> Muitas tabelas;</a:t>
            </a:r>
          </a:p>
          <a:p>
            <a:pPr lvl="1">
              <a:buFont typeface="Wingdings" panose="05000000000000000000" pitchFamily="2" charset="2"/>
              <a:buChar char="Ø"/>
            </a:pPr>
            <a:r>
              <a:rPr lang="pt-BR" sz="2400" dirty="0"/>
              <a:t> Tempo longo de resposta nas consultas e atualizações de dados;</a:t>
            </a:r>
          </a:p>
          <a:p>
            <a:pPr lvl="1">
              <a:buFont typeface="Wingdings" panose="05000000000000000000" pitchFamily="2" charset="2"/>
              <a:buChar char="Ø"/>
            </a:pPr>
            <a:r>
              <a:rPr lang="pt-BR" sz="2400" dirty="0"/>
              <a:t> Desperdício de espaço;</a:t>
            </a:r>
          </a:p>
          <a:p>
            <a:pPr lvl="1">
              <a:buFont typeface="Wingdings" panose="05000000000000000000" pitchFamily="2" charset="2"/>
              <a:buChar char="Ø"/>
            </a:pPr>
            <a:r>
              <a:rPr lang="pt-BR" sz="2400" dirty="0"/>
              <a:t> Muitos controles de integridade no banco de dados;</a:t>
            </a:r>
          </a:p>
          <a:p>
            <a:pPr lvl="1">
              <a:buFont typeface="Wingdings" panose="05000000000000000000" pitchFamily="2" charset="2"/>
              <a:buChar char="Ø"/>
            </a:pPr>
            <a:r>
              <a:rPr lang="pt-BR" sz="2400" dirty="0"/>
              <a:t> Muitas dependências entre dados.</a:t>
            </a:r>
          </a:p>
        </p:txBody>
      </p:sp>
    </p:spTree>
    <p:extLst>
      <p:ext uri="{BB962C8B-B14F-4D97-AF65-F5344CB8AC3E}">
        <p14:creationId xmlns:p14="http://schemas.microsoft.com/office/powerpoint/2010/main" val="343793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FÍSICA (BAIXO NÍVEL)</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fontScale="92500" lnSpcReduction="10000"/>
          </a:bodyPr>
          <a:lstStyle/>
          <a:p>
            <a:r>
              <a:rPr lang="pt-BR" sz="2400" dirty="0"/>
              <a:t>A modelagem física vem do modelo lógico, e nele serão definidos: </a:t>
            </a:r>
          </a:p>
          <a:p>
            <a:pPr lvl="1"/>
            <a:r>
              <a:rPr lang="pt-BR" sz="2400" dirty="0"/>
              <a:t>Os tipos de dados que serão armazenados;</a:t>
            </a:r>
          </a:p>
          <a:p>
            <a:pPr lvl="1"/>
            <a:r>
              <a:rPr lang="pt-BR" sz="2400" dirty="0"/>
              <a:t> Ocorre a implantação de estrutura lógica em um </a:t>
            </a:r>
            <a:r>
              <a:rPr lang="pt-BR" sz="2400" b="1" dirty="0"/>
              <a:t>SGBD</a:t>
            </a:r>
            <a:r>
              <a:rPr lang="pt-BR" sz="2400" dirty="0"/>
              <a:t>.</a:t>
            </a:r>
          </a:p>
          <a:p>
            <a:r>
              <a:rPr lang="pt-BR" sz="2400" dirty="0"/>
              <a:t>Neste modelo usamos a linguagem de programação SQL para gerenciar um banco de dados relacional.</a:t>
            </a:r>
          </a:p>
          <a:p>
            <a:r>
              <a:rPr lang="pt-BR" sz="2400" dirty="0"/>
              <a:t>Neste modelo serão detalhados os componentes da estrutura física:</a:t>
            </a:r>
          </a:p>
          <a:p>
            <a:pPr lvl="1"/>
            <a:r>
              <a:rPr lang="pt-BR" sz="2400" dirty="0"/>
              <a:t> Tabelas;</a:t>
            </a:r>
          </a:p>
          <a:p>
            <a:pPr lvl="1"/>
            <a:r>
              <a:rPr lang="pt-BR" sz="2400" dirty="0"/>
              <a:t> Campos;</a:t>
            </a:r>
          </a:p>
          <a:p>
            <a:pPr lvl="1"/>
            <a:r>
              <a:rPr lang="pt-BR" sz="2400" dirty="0"/>
              <a:t> Tipos de valores;</a:t>
            </a:r>
          </a:p>
          <a:p>
            <a:pPr lvl="1"/>
            <a:r>
              <a:rPr lang="pt-BR" sz="2400" dirty="0"/>
              <a:t> índices.</a:t>
            </a:r>
          </a:p>
          <a:p>
            <a:r>
              <a:rPr lang="pt-BR" sz="2400" dirty="0"/>
              <a:t>Após a modelagem de negócios ser definida, será necessário realizar a construção em código SQL para criar a base de dados do sistema.</a:t>
            </a:r>
          </a:p>
          <a:p>
            <a:endParaRPr lang="pt-BR" sz="2400" dirty="0"/>
          </a:p>
        </p:txBody>
      </p:sp>
    </p:spTree>
    <p:extLst>
      <p:ext uri="{BB962C8B-B14F-4D97-AF65-F5344CB8AC3E}">
        <p14:creationId xmlns:p14="http://schemas.microsoft.com/office/powerpoint/2010/main" val="289327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fontScale="92500" lnSpcReduction="10000"/>
          </a:bodyPr>
          <a:lstStyle/>
          <a:p>
            <a:r>
              <a:rPr lang="pt-BR" sz="2400" dirty="0"/>
              <a:t>O modelo conceitual tem como objetivo:</a:t>
            </a:r>
          </a:p>
          <a:p>
            <a:pPr lvl="1"/>
            <a:r>
              <a:rPr lang="pt-BR" sz="2200" dirty="0"/>
              <a:t> Solucionar problemas do mundo real;</a:t>
            </a:r>
          </a:p>
          <a:p>
            <a:pPr lvl="1"/>
            <a:r>
              <a:rPr lang="pt-BR" sz="2200" dirty="0"/>
              <a:t> Interligá-los por meio de estruturas de informação.</a:t>
            </a:r>
          </a:p>
          <a:p>
            <a:r>
              <a:rPr lang="pt-BR" sz="2400" dirty="0"/>
              <a:t>Para criar um banco de dados, é necessário criar primeiro o modelo conceitual. Mas porque?</a:t>
            </a:r>
          </a:p>
          <a:p>
            <a:r>
              <a:rPr lang="pt-BR" sz="2400" dirty="0"/>
              <a:t>Para demonstrar ao usuário final quais são as estruturas e as regras de negócio a serem implementadas.</a:t>
            </a:r>
          </a:p>
          <a:p>
            <a:r>
              <a:rPr lang="pt-BR" sz="2400" dirty="0"/>
              <a:t>Lembre-se: </a:t>
            </a:r>
          </a:p>
          <a:p>
            <a:pPr lvl="1"/>
            <a:r>
              <a:rPr lang="pt-BR" sz="2200" dirty="0"/>
              <a:t> O modelo conceitual deve atender aos processos cotidianos, para que esses dados sejam representados fisicamente.</a:t>
            </a:r>
          </a:p>
          <a:p>
            <a:pPr lvl="1"/>
            <a:r>
              <a:rPr lang="pt-BR" sz="2200" dirty="0"/>
              <a:t> O modelo conceitual não faz parte do SGBD.</a:t>
            </a:r>
          </a:p>
          <a:p>
            <a:pPr lvl="1"/>
            <a:r>
              <a:rPr lang="pt-BR" sz="2200" dirty="0"/>
              <a:t> Identifica e analisa as regras de negócios estão definidas para não haver erros.</a:t>
            </a:r>
            <a:endParaRPr lang="pt-BR" sz="2400" dirty="0"/>
          </a:p>
          <a:p>
            <a:endParaRPr lang="pt-BR" sz="2400" dirty="0"/>
          </a:p>
        </p:txBody>
      </p:sp>
    </p:spTree>
    <p:extLst>
      <p:ext uri="{BB962C8B-B14F-4D97-AF65-F5344CB8AC3E}">
        <p14:creationId xmlns:p14="http://schemas.microsoft.com/office/powerpoint/2010/main" val="3265514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O modelo entidade-relacionamento e o diagrama entidade-relacionamento são os modelos mais conhecidos.</a:t>
            </a:r>
          </a:p>
          <a:p>
            <a:r>
              <a:rPr lang="pt-BR" sz="2400" dirty="0"/>
              <a:t>Mas para usar esse modelo e diagrama é necessário conhecer alguns conceitos:</a:t>
            </a:r>
          </a:p>
          <a:p>
            <a:pPr lvl="1"/>
            <a:r>
              <a:rPr lang="pt-BR" sz="2200" dirty="0"/>
              <a:t> O que é entidade?</a:t>
            </a:r>
          </a:p>
          <a:p>
            <a:pPr lvl="1"/>
            <a:r>
              <a:rPr lang="pt-BR" sz="2200" dirty="0"/>
              <a:t> O que são atributos?</a:t>
            </a:r>
          </a:p>
          <a:p>
            <a:pPr lvl="1"/>
            <a:r>
              <a:rPr lang="pt-BR" sz="2200" dirty="0"/>
              <a:t> Quais são seus relacionamentos?</a:t>
            </a:r>
          </a:p>
          <a:p>
            <a:pPr lvl="1"/>
            <a:r>
              <a:rPr lang="pt-BR" sz="2200" dirty="0"/>
              <a:t> O que significa cardinalidade?</a:t>
            </a:r>
          </a:p>
          <a:p>
            <a:pPr marL="0" indent="0">
              <a:buNone/>
            </a:pPr>
            <a:endParaRPr lang="pt-BR" sz="2400" dirty="0"/>
          </a:p>
        </p:txBody>
      </p:sp>
    </p:spTree>
    <p:extLst>
      <p:ext uri="{BB962C8B-B14F-4D97-AF65-F5344CB8AC3E}">
        <p14:creationId xmlns:p14="http://schemas.microsoft.com/office/powerpoint/2010/main" val="413284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Aqui há um exemplo de forma gráfica de um modelo conceitual utilizando DER.</a:t>
            </a:r>
          </a:p>
          <a:p>
            <a:endParaRPr lang="pt-BR" sz="2400" dirty="0"/>
          </a:p>
          <a:p>
            <a:endParaRPr lang="pt-BR" sz="2400" dirty="0"/>
          </a:p>
          <a:p>
            <a:endParaRPr lang="pt-BR" sz="2400" dirty="0"/>
          </a:p>
          <a:p>
            <a:pPr marL="0" indent="0">
              <a:buNone/>
            </a:pPr>
            <a:endParaRPr lang="pt-BR" sz="2400" dirty="0"/>
          </a:p>
          <a:p>
            <a:pPr marL="0" indent="0">
              <a:buNone/>
            </a:pPr>
            <a:r>
              <a:rPr lang="pt-BR" sz="2400" dirty="0"/>
              <a:t>Temos duas entidades: </a:t>
            </a:r>
            <a:r>
              <a:rPr lang="pt-BR" sz="2400" b="1" dirty="0"/>
              <a:t>Produto </a:t>
            </a:r>
            <a:r>
              <a:rPr lang="pt-BR" sz="2400" dirty="0"/>
              <a:t>e </a:t>
            </a:r>
            <a:r>
              <a:rPr lang="pt-BR" sz="2400" b="1" dirty="0"/>
              <a:t>Tipo de Produto</a:t>
            </a:r>
            <a:r>
              <a:rPr lang="pt-BR" sz="2400" dirty="0"/>
              <a:t>.</a:t>
            </a:r>
          </a:p>
          <a:p>
            <a:pPr marL="0" indent="0">
              <a:buNone/>
            </a:pPr>
            <a:r>
              <a:rPr lang="pt-BR" sz="2400" dirty="0"/>
              <a:t>A entidade </a:t>
            </a:r>
            <a:r>
              <a:rPr lang="pt-BR" sz="2400" b="1" dirty="0"/>
              <a:t>Produto</a:t>
            </a:r>
            <a:r>
              <a:rPr lang="pt-BR" sz="2400" dirty="0"/>
              <a:t> tem os seguintes atributos: Preço, Descrição e Código.</a:t>
            </a:r>
          </a:p>
          <a:p>
            <a:pPr marL="0" indent="0">
              <a:buNone/>
            </a:pPr>
            <a:r>
              <a:rPr lang="pt-BR" sz="2400" dirty="0"/>
              <a:t>A entidade </a:t>
            </a:r>
            <a:r>
              <a:rPr lang="pt-BR" sz="2400" b="1" dirty="0"/>
              <a:t>Tipo de Produto</a:t>
            </a:r>
            <a:r>
              <a:rPr lang="pt-BR" sz="2400" dirty="0"/>
              <a:t> tem os seguintes atributos: Descrição e Código.</a:t>
            </a:r>
          </a:p>
          <a:p>
            <a:pPr marL="0" indent="0">
              <a:buNone/>
            </a:pPr>
            <a:endParaRPr lang="pt-BR" sz="2400" b="1" dirty="0"/>
          </a:p>
          <a:p>
            <a:pPr marL="0" indent="0">
              <a:buNone/>
            </a:pPr>
            <a:endParaRPr lang="pt-BR" sz="2200" dirty="0"/>
          </a:p>
          <a:p>
            <a:pPr marL="0" indent="0">
              <a:buNone/>
            </a:pPr>
            <a:endParaRPr lang="pt-BR" sz="2400" dirty="0"/>
          </a:p>
        </p:txBody>
      </p:sp>
      <p:pic>
        <p:nvPicPr>
          <p:cNvPr id="10" name="Picture 278">
            <a:extLst>
              <a:ext uri="{FF2B5EF4-FFF2-40B4-BE49-F238E27FC236}">
                <a16:creationId xmlns:a16="http://schemas.microsoft.com/office/drawing/2014/main" id="{8B1AEC02-107A-6C24-4838-3817F158F3DB}"/>
              </a:ext>
            </a:extLst>
          </p:cNvPr>
          <p:cNvPicPr/>
          <p:nvPr/>
        </p:nvPicPr>
        <p:blipFill>
          <a:blip r:embed="rId2"/>
          <a:stretch>
            <a:fillRect/>
          </a:stretch>
        </p:blipFill>
        <p:spPr>
          <a:xfrm>
            <a:off x="3651750" y="2421670"/>
            <a:ext cx="5429671" cy="1709322"/>
          </a:xfrm>
          <a:prstGeom prst="rect">
            <a:avLst/>
          </a:prstGeom>
        </p:spPr>
      </p:pic>
    </p:spTree>
    <p:extLst>
      <p:ext uri="{BB962C8B-B14F-4D97-AF65-F5344CB8AC3E}">
        <p14:creationId xmlns:p14="http://schemas.microsoft.com/office/powerpoint/2010/main" val="303139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Aqui há um exemplo de forma gráfica de um modelo conceitual utilizando DER.</a:t>
            </a:r>
          </a:p>
          <a:p>
            <a:endParaRPr lang="pt-BR" sz="2400" dirty="0"/>
          </a:p>
          <a:p>
            <a:endParaRPr lang="pt-BR" sz="2400" dirty="0"/>
          </a:p>
          <a:p>
            <a:endParaRPr lang="pt-BR" sz="2400" dirty="0"/>
          </a:p>
          <a:p>
            <a:pPr marL="0" indent="0">
              <a:buNone/>
            </a:pPr>
            <a:endParaRPr lang="pt-BR" sz="2400" dirty="0"/>
          </a:p>
          <a:p>
            <a:pPr marL="0" indent="0">
              <a:buNone/>
            </a:pPr>
            <a:r>
              <a:rPr lang="pt-BR" sz="2400" dirty="0"/>
              <a:t>Para a entidade Produto, a </a:t>
            </a:r>
            <a:r>
              <a:rPr lang="pt-BR" sz="2400" b="1" dirty="0"/>
              <a:t>cardinalidade</a:t>
            </a:r>
            <a:r>
              <a:rPr lang="pt-BR" sz="2400" dirty="0"/>
              <a:t> é N: Pode existir vários produtos.</a:t>
            </a:r>
          </a:p>
          <a:p>
            <a:pPr marL="0" indent="0">
              <a:buNone/>
            </a:pPr>
            <a:r>
              <a:rPr lang="pt-BR" sz="2400" dirty="0"/>
              <a:t>Para a entidade Tipo de Produto, a </a:t>
            </a:r>
            <a:r>
              <a:rPr lang="pt-BR" sz="2400" b="1" dirty="0"/>
              <a:t>cardinalidade</a:t>
            </a:r>
            <a:r>
              <a:rPr lang="pt-BR" sz="2400" dirty="0"/>
              <a:t> é 1: Pode existir diversos produtos para um tipo de produto.</a:t>
            </a:r>
          </a:p>
          <a:p>
            <a:pPr marL="0" indent="0">
              <a:buNone/>
            </a:pPr>
            <a:endParaRPr lang="pt-BR" sz="2400" b="1" dirty="0"/>
          </a:p>
          <a:p>
            <a:pPr marL="0" indent="0">
              <a:buNone/>
            </a:pPr>
            <a:endParaRPr lang="pt-BR" sz="2200" dirty="0"/>
          </a:p>
          <a:p>
            <a:pPr marL="0" indent="0">
              <a:buNone/>
            </a:pPr>
            <a:endParaRPr lang="pt-BR" sz="2400" dirty="0"/>
          </a:p>
        </p:txBody>
      </p:sp>
      <p:pic>
        <p:nvPicPr>
          <p:cNvPr id="10" name="Picture 278">
            <a:extLst>
              <a:ext uri="{FF2B5EF4-FFF2-40B4-BE49-F238E27FC236}">
                <a16:creationId xmlns:a16="http://schemas.microsoft.com/office/drawing/2014/main" id="{8B1AEC02-107A-6C24-4838-3817F158F3DB}"/>
              </a:ext>
            </a:extLst>
          </p:cNvPr>
          <p:cNvPicPr/>
          <p:nvPr/>
        </p:nvPicPr>
        <p:blipFill>
          <a:blip r:embed="rId2"/>
          <a:stretch>
            <a:fillRect/>
          </a:stretch>
        </p:blipFill>
        <p:spPr>
          <a:xfrm>
            <a:off x="3651750" y="2421670"/>
            <a:ext cx="5429671" cy="1709322"/>
          </a:xfrm>
          <a:prstGeom prst="rect">
            <a:avLst/>
          </a:prstGeom>
        </p:spPr>
      </p:pic>
    </p:spTree>
    <p:extLst>
      <p:ext uri="{BB962C8B-B14F-4D97-AF65-F5344CB8AC3E}">
        <p14:creationId xmlns:p14="http://schemas.microsoft.com/office/powerpoint/2010/main" val="240633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É conhecida como </a:t>
            </a:r>
            <a:r>
              <a:rPr lang="pt-BR" sz="2400" b="1" dirty="0"/>
              <a:t>tabela</a:t>
            </a:r>
            <a:r>
              <a:rPr lang="pt-BR" sz="2400" dirty="0"/>
              <a:t>.</a:t>
            </a:r>
          </a:p>
          <a:p>
            <a:r>
              <a:rPr lang="pt-BR" sz="2400" dirty="0"/>
              <a:t>É uma representação gráfica de um conjunto ou objeto de informações.</a:t>
            </a:r>
          </a:p>
          <a:p>
            <a:r>
              <a:rPr lang="pt-BR" sz="2400" dirty="0" err="1"/>
              <a:t>Heuser</a:t>
            </a:r>
            <a:r>
              <a:rPr lang="pt-BR" sz="2400" dirty="0"/>
              <a:t> definiu que a entidade é um conjunto modelado de objetos da realidade em que se deseja manter as informações no banco de dados.</a:t>
            </a:r>
          </a:p>
          <a:p>
            <a:r>
              <a:rPr lang="pt-BR" sz="2400" dirty="0"/>
              <a:t>No modelo conceitual, uma entidade é representada por um </a:t>
            </a:r>
            <a:r>
              <a:rPr lang="pt-BR" sz="2400" b="1" dirty="0"/>
              <a:t>retângulo</a:t>
            </a:r>
            <a:r>
              <a:rPr lang="pt-BR" sz="2400" dirty="0"/>
              <a:t>, com o nome da tabela no centro.</a:t>
            </a:r>
          </a:p>
          <a:p>
            <a:r>
              <a:rPr lang="pt-BR" sz="2400" dirty="0"/>
              <a:t>A tabela receberá várias informações, que serão armazenadas em tuplas (linhas). Cada ocorrência que essas tuplas atenderem é chamada de </a:t>
            </a:r>
            <a:r>
              <a:rPr lang="pt-BR" sz="2400" b="1" dirty="0"/>
              <a:t>instância.</a:t>
            </a:r>
          </a:p>
          <a:p>
            <a:r>
              <a:rPr lang="pt-BR" sz="2400" b="1" dirty="0"/>
              <a:t>Instância</a:t>
            </a:r>
            <a:r>
              <a:rPr lang="pt-BR" sz="2400" dirty="0"/>
              <a:t> é um conjunto de dados armazenados em uma linha.</a:t>
            </a:r>
            <a:r>
              <a:rPr lang="pt-BR" sz="2400" b="1" dirty="0"/>
              <a:t> </a:t>
            </a:r>
            <a:endParaRPr lang="pt-BR" sz="2400" dirty="0"/>
          </a:p>
          <a:p>
            <a:pPr marL="0" indent="0">
              <a:buNone/>
            </a:pPr>
            <a:endParaRPr lang="pt-BR" sz="2400" b="1" dirty="0"/>
          </a:p>
          <a:p>
            <a:pPr marL="0" indent="0">
              <a:buNone/>
            </a:pPr>
            <a:endParaRPr lang="pt-BR" sz="2200" dirty="0"/>
          </a:p>
          <a:p>
            <a:pPr marL="0" indent="0">
              <a:buNone/>
            </a:pPr>
            <a:endParaRPr lang="pt-BR" sz="2400" dirty="0"/>
          </a:p>
        </p:txBody>
      </p:sp>
    </p:spTree>
    <p:extLst>
      <p:ext uri="{BB962C8B-B14F-4D97-AF65-F5344CB8AC3E}">
        <p14:creationId xmlns:p14="http://schemas.microsoft.com/office/powerpoint/2010/main" val="8651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Cada entidade tem uma força, vamos conhece-la.</a:t>
            </a:r>
          </a:p>
          <a:p>
            <a:r>
              <a:rPr lang="pt-BR" sz="2400" b="1" dirty="0"/>
              <a:t>Entidade forte</a:t>
            </a:r>
            <a:r>
              <a:rPr lang="pt-BR" sz="2400" dirty="0"/>
              <a:t>: São entidades que não dependem de outras. Já possuem um sentido para existirem.</a:t>
            </a:r>
          </a:p>
          <a:p>
            <a:endParaRPr lang="pt-BR" sz="2400" b="1" dirty="0"/>
          </a:p>
          <a:p>
            <a:endParaRPr lang="pt-BR" sz="2400" b="1" dirty="0"/>
          </a:p>
          <a:p>
            <a:r>
              <a:rPr lang="pt-BR" sz="2400" b="1" dirty="0"/>
              <a:t>Entidade fraca</a:t>
            </a:r>
            <a:r>
              <a:rPr lang="pt-BR" sz="2400" dirty="0"/>
              <a:t>: São aquelas que dependem de outras para existira para fazerem sentido.</a:t>
            </a:r>
          </a:p>
          <a:p>
            <a:r>
              <a:rPr lang="pt-BR" sz="2400" dirty="0"/>
              <a:t>No exemplo acima, não é possível saber onde o Diogo trabalha, ou onde ele mora. Para saber, precisamos de uma outra tabela.</a:t>
            </a:r>
          </a:p>
          <a:p>
            <a:pPr marL="0" indent="0">
              <a:buNone/>
            </a:pPr>
            <a:endParaRPr lang="pt-BR" sz="2400" b="1" dirty="0"/>
          </a:p>
          <a:p>
            <a:pPr marL="0" indent="0">
              <a:buNone/>
            </a:pPr>
            <a:endParaRPr lang="pt-BR" sz="2200" dirty="0"/>
          </a:p>
          <a:p>
            <a:pPr marL="0" indent="0">
              <a:buNone/>
            </a:pPr>
            <a:endParaRPr lang="pt-BR" sz="2400" dirty="0"/>
          </a:p>
        </p:txBody>
      </p:sp>
      <p:graphicFrame>
        <p:nvGraphicFramePr>
          <p:cNvPr id="4" name="Tabela 3">
            <a:extLst>
              <a:ext uri="{FF2B5EF4-FFF2-40B4-BE49-F238E27FC236}">
                <a16:creationId xmlns:a16="http://schemas.microsoft.com/office/drawing/2014/main" id="{8480C37B-8E41-971A-D01C-2FBF3212F5AA}"/>
              </a:ext>
            </a:extLst>
          </p:cNvPr>
          <p:cNvGraphicFramePr>
            <a:graphicFrameLocks noGrp="1"/>
          </p:cNvGraphicFramePr>
          <p:nvPr>
            <p:extLst>
              <p:ext uri="{D42A27DB-BD31-4B8C-83A1-F6EECF244321}">
                <p14:modId xmlns:p14="http://schemas.microsoft.com/office/powerpoint/2010/main" val="745303106"/>
              </p:ext>
            </p:extLst>
          </p:nvPr>
        </p:nvGraphicFramePr>
        <p:xfrm>
          <a:off x="3869343" y="3389312"/>
          <a:ext cx="4692766" cy="741680"/>
        </p:xfrm>
        <a:graphic>
          <a:graphicData uri="http://schemas.openxmlformats.org/drawingml/2006/table">
            <a:tbl>
              <a:tblPr firstRow="1" bandRow="1">
                <a:tableStyleId>{2D5ABB26-0587-4C30-8999-92F81FD0307C}</a:tableStyleId>
              </a:tblPr>
              <a:tblGrid>
                <a:gridCol w="1365823">
                  <a:extLst>
                    <a:ext uri="{9D8B030D-6E8A-4147-A177-3AD203B41FA5}">
                      <a16:colId xmlns:a16="http://schemas.microsoft.com/office/drawing/2014/main" val="1408420465"/>
                    </a:ext>
                  </a:extLst>
                </a:gridCol>
                <a:gridCol w="1641868">
                  <a:extLst>
                    <a:ext uri="{9D8B030D-6E8A-4147-A177-3AD203B41FA5}">
                      <a16:colId xmlns:a16="http://schemas.microsoft.com/office/drawing/2014/main" val="615094147"/>
                    </a:ext>
                  </a:extLst>
                </a:gridCol>
                <a:gridCol w="1685075">
                  <a:extLst>
                    <a:ext uri="{9D8B030D-6E8A-4147-A177-3AD203B41FA5}">
                      <a16:colId xmlns:a16="http://schemas.microsoft.com/office/drawing/2014/main" val="1700325555"/>
                    </a:ext>
                  </a:extLst>
                </a:gridCol>
              </a:tblGrid>
              <a:tr h="370840">
                <a:tc>
                  <a:txBody>
                    <a:bodyPr/>
                    <a:lstStyle/>
                    <a:p>
                      <a:r>
                        <a:rPr lang="pt-BR" b="1" dirty="0"/>
                        <a:t>RA_ALUNO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b="1" dirty="0"/>
                        <a:t>NOME_ALUNO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b="1" dirty="0"/>
                        <a:t>MEDIA_ALUNO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64523"/>
                  </a:ext>
                </a:extLst>
              </a:tr>
              <a:tr h="370840">
                <a:tc>
                  <a:txBody>
                    <a:bodyPr/>
                    <a:lstStyle/>
                    <a:p>
                      <a:pPr algn="ctr"/>
                      <a:r>
                        <a:rPr lang="pt-BR" dirty="0"/>
                        <a:t>12345678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Diogo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1113408"/>
                  </a:ext>
                </a:extLst>
              </a:tr>
            </a:tbl>
          </a:graphicData>
        </a:graphic>
      </p:graphicFrame>
    </p:spTree>
    <p:extLst>
      <p:ext uri="{BB962C8B-B14F-4D97-AF65-F5344CB8AC3E}">
        <p14:creationId xmlns:p14="http://schemas.microsoft.com/office/powerpoint/2010/main" val="410466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379994"/>
          </a:xfrm>
        </p:spPr>
        <p:txBody>
          <a:bodyPr>
            <a:normAutofit/>
          </a:bodyPr>
          <a:lstStyle/>
          <a:p>
            <a:pPr marL="0" indent="0">
              <a:buNone/>
            </a:pPr>
            <a:r>
              <a:rPr lang="pt-BR" sz="2400" dirty="0"/>
              <a:t>Podemos definir os atributos como informações ou descrições das entidades, e estes são as colunas da tabela. </a:t>
            </a:r>
          </a:p>
          <a:p>
            <a:pPr marL="0" indent="0">
              <a:buNone/>
            </a:pPr>
            <a:r>
              <a:rPr lang="pt-BR" sz="2400" dirty="0"/>
              <a:t>No Diagrama Entidade-Relacionamento usamos os atributos:</a:t>
            </a:r>
          </a:p>
          <a:p>
            <a:pPr>
              <a:buFont typeface="Wingdings" panose="05000000000000000000" pitchFamily="2" charset="2"/>
              <a:buChar char="Ø"/>
            </a:pPr>
            <a:r>
              <a:rPr lang="pt-BR" sz="2400" b="1" dirty="0"/>
              <a:t> Atributos simples</a:t>
            </a:r>
            <a:r>
              <a:rPr lang="pt-BR" sz="2400" dirty="0"/>
              <a:t> – para aqueles que contêm apenas um valor por elemento da entidade.</a:t>
            </a:r>
          </a:p>
          <a:p>
            <a:pPr marL="0" indent="0">
              <a:buNone/>
            </a:pPr>
            <a:endParaRPr lang="pt-BR" sz="2200" dirty="0"/>
          </a:p>
          <a:p>
            <a:pPr marL="0" indent="0">
              <a:buNone/>
            </a:pPr>
            <a:endParaRPr lang="pt-BR" sz="2400" dirty="0"/>
          </a:p>
        </p:txBody>
      </p:sp>
      <p:grpSp>
        <p:nvGrpSpPr>
          <p:cNvPr id="4" name="Group 18995">
            <a:extLst>
              <a:ext uri="{FF2B5EF4-FFF2-40B4-BE49-F238E27FC236}">
                <a16:creationId xmlns:a16="http://schemas.microsoft.com/office/drawing/2014/main" id="{77298285-4009-F48A-62E0-F67DE59087F2}"/>
              </a:ext>
            </a:extLst>
          </p:cNvPr>
          <p:cNvGrpSpPr/>
          <p:nvPr/>
        </p:nvGrpSpPr>
        <p:grpSpPr>
          <a:xfrm>
            <a:off x="7879403" y="2654182"/>
            <a:ext cx="5935825" cy="2918687"/>
            <a:chOff x="-2112842" y="672915"/>
            <a:chExt cx="4106687" cy="2121460"/>
          </a:xfrm>
        </p:grpSpPr>
        <p:sp>
          <p:nvSpPr>
            <p:cNvPr id="8" name="Shape 366">
              <a:extLst>
                <a:ext uri="{FF2B5EF4-FFF2-40B4-BE49-F238E27FC236}">
                  <a16:creationId xmlns:a16="http://schemas.microsoft.com/office/drawing/2014/main" id="{ED5C0FDF-7F32-337A-3051-CB6EE7C1ABAB}"/>
                </a:ext>
              </a:extLst>
            </p:cNvPr>
            <p:cNvSpPr/>
            <p:nvPr/>
          </p:nvSpPr>
          <p:spPr>
            <a:xfrm>
              <a:off x="-2112842" y="1838493"/>
              <a:ext cx="1695976" cy="955879"/>
            </a:xfrm>
            <a:custGeom>
              <a:avLst/>
              <a:gdLst/>
              <a:ahLst/>
              <a:cxnLst/>
              <a:rect l="0" t="0" r="0" b="0"/>
              <a:pathLst>
                <a:path w="1190943" h="474726">
                  <a:moveTo>
                    <a:pt x="595465" y="0"/>
                  </a:moveTo>
                  <a:cubicBezTo>
                    <a:pt x="924344" y="0"/>
                    <a:pt x="1190943" y="106274"/>
                    <a:pt x="1190943" y="237363"/>
                  </a:cubicBezTo>
                  <a:cubicBezTo>
                    <a:pt x="1190943" y="368453"/>
                    <a:pt x="924344" y="474726"/>
                    <a:pt x="595465" y="474726"/>
                  </a:cubicBezTo>
                  <a:cubicBezTo>
                    <a:pt x="266598" y="474726"/>
                    <a:pt x="0" y="368453"/>
                    <a:pt x="0" y="237363"/>
                  </a:cubicBezTo>
                  <a:cubicBezTo>
                    <a:pt x="0" y="106274"/>
                    <a:pt x="266598" y="0"/>
                    <a:pt x="595465"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9" name="Shape 367">
              <a:extLst>
                <a:ext uri="{FF2B5EF4-FFF2-40B4-BE49-F238E27FC236}">
                  <a16:creationId xmlns:a16="http://schemas.microsoft.com/office/drawing/2014/main" id="{6795331C-1553-F7E2-0C4B-29A18E6AF1F4}"/>
                </a:ext>
              </a:extLst>
            </p:cNvPr>
            <p:cNvSpPr/>
            <p:nvPr/>
          </p:nvSpPr>
          <p:spPr>
            <a:xfrm>
              <a:off x="-2112842" y="1838494"/>
              <a:ext cx="1695975" cy="955879"/>
            </a:xfrm>
            <a:custGeom>
              <a:avLst/>
              <a:gdLst/>
              <a:ahLst/>
              <a:cxnLst/>
              <a:rect l="0" t="0" r="0" b="0"/>
              <a:pathLst>
                <a:path w="1190943" h="474726">
                  <a:moveTo>
                    <a:pt x="1190943" y="237363"/>
                  </a:moveTo>
                  <a:cubicBezTo>
                    <a:pt x="1190943" y="368453"/>
                    <a:pt x="924344" y="474726"/>
                    <a:pt x="595465" y="474726"/>
                  </a:cubicBezTo>
                  <a:cubicBezTo>
                    <a:pt x="266598" y="474726"/>
                    <a:pt x="0" y="368453"/>
                    <a:pt x="0" y="237363"/>
                  </a:cubicBezTo>
                  <a:cubicBezTo>
                    <a:pt x="0" y="106274"/>
                    <a:pt x="266598" y="0"/>
                    <a:pt x="595465" y="0"/>
                  </a:cubicBezTo>
                  <a:cubicBezTo>
                    <a:pt x="924344" y="0"/>
                    <a:pt x="1190943" y="106274"/>
                    <a:pt x="1190943" y="237363"/>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7" name="Rectangle 18942">
              <a:extLst>
                <a:ext uri="{FF2B5EF4-FFF2-40B4-BE49-F238E27FC236}">
                  <a16:creationId xmlns:a16="http://schemas.microsoft.com/office/drawing/2014/main" id="{1F32C1DA-D02E-F91E-B6B5-EA966047547C}"/>
                </a:ext>
              </a:extLst>
            </p:cNvPr>
            <p:cNvSpPr/>
            <p:nvPr/>
          </p:nvSpPr>
          <p:spPr>
            <a:xfrm>
              <a:off x="1954823" y="672915"/>
              <a:ext cx="39022" cy="146200"/>
            </a:xfrm>
            <a:prstGeom prst="rect">
              <a:avLst/>
            </a:prstGeom>
            <a:ln>
              <a:noFill/>
            </a:ln>
          </p:spPr>
          <p:txBody>
            <a:bodyPr vert="horz" lIns="0" tIns="0" rIns="0" bIns="0" rtlCol="0">
              <a:noAutofit/>
            </a:bodyPr>
            <a:lstStyle/>
            <a:p>
              <a:pPr marR="127000" indent="163830" algn="l">
                <a:lnSpc>
                  <a:spcPct val="107000"/>
                </a:lnSpc>
                <a:spcAft>
                  <a:spcPts val="800"/>
                </a:spcAft>
              </a:pPr>
              <a:r>
                <a:rPr lang="pt-BR" sz="7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29" name="Rectangle 18944">
              <a:extLst>
                <a:ext uri="{FF2B5EF4-FFF2-40B4-BE49-F238E27FC236}">
                  <a16:creationId xmlns:a16="http://schemas.microsoft.com/office/drawing/2014/main" id="{9736514F-0814-604B-63DE-C310A7E9914B}"/>
                </a:ext>
              </a:extLst>
            </p:cNvPr>
            <p:cNvSpPr/>
            <p:nvPr/>
          </p:nvSpPr>
          <p:spPr>
            <a:xfrm>
              <a:off x="981453" y="2648175"/>
              <a:ext cx="39022" cy="146200"/>
            </a:xfrm>
            <a:prstGeom prst="rect">
              <a:avLst/>
            </a:prstGeom>
            <a:ln>
              <a:noFill/>
            </a:ln>
          </p:spPr>
          <p:txBody>
            <a:bodyPr vert="horz" lIns="0" tIns="0" rIns="0" bIns="0" rtlCol="0">
              <a:noAutofit/>
            </a:bodyPr>
            <a:lstStyle/>
            <a:p>
              <a:pPr marR="127000" indent="163830" algn="l">
                <a:lnSpc>
                  <a:spcPct val="107000"/>
                </a:lnSpc>
                <a:spcAft>
                  <a:spcPts val="800"/>
                </a:spcAft>
              </a:pPr>
              <a:r>
                <a:rPr lang="pt-BR" sz="7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37" name="Rectangle 392">
              <a:extLst>
                <a:ext uri="{FF2B5EF4-FFF2-40B4-BE49-F238E27FC236}">
                  <a16:creationId xmlns:a16="http://schemas.microsoft.com/office/drawing/2014/main" id="{25FEED57-EC4E-6062-F0A0-1DD5630B25AC}"/>
                </a:ext>
              </a:extLst>
            </p:cNvPr>
            <p:cNvSpPr/>
            <p:nvPr/>
          </p:nvSpPr>
          <p:spPr>
            <a:xfrm>
              <a:off x="-1629397" y="2163661"/>
              <a:ext cx="729085" cy="305545"/>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Nome</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48" name="Rectangle 18939">
              <a:extLst>
                <a:ext uri="{FF2B5EF4-FFF2-40B4-BE49-F238E27FC236}">
                  <a16:creationId xmlns:a16="http://schemas.microsoft.com/office/drawing/2014/main" id="{C0301843-BFB2-D552-0638-33D13DA33BC2}"/>
                </a:ext>
              </a:extLst>
            </p:cNvPr>
            <p:cNvSpPr/>
            <p:nvPr/>
          </p:nvSpPr>
          <p:spPr>
            <a:xfrm>
              <a:off x="357177" y="682129"/>
              <a:ext cx="39022" cy="146200"/>
            </a:xfrm>
            <a:prstGeom prst="rect">
              <a:avLst/>
            </a:prstGeom>
            <a:ln>
              <a:noFill/>
            </a:ln>
          </p:spPr>
          <p:txBody>
            <a:bodyPr vert="horz" lIns="0" tIns="0" rIns="0" bIns="0" rtlCol="0">
              <a:noAutofit/>
            </a:bodyPr>
            <a:lstStyle/>
            <a:p>
              <a:pPr marR="127000" indent="163830" algn="l">
                <a:lnSpc>
                  <a:spcPct val="107000"/>
                </a:lnSpc>
                <a:spcAft>
                  <a:spcPts val="800"/>
                </a:spcAft>
              </a:pPr>
              <a:r>
                <a:rPr lang="pt-BR" sz="7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grpSp>
      <p:sp>
        <p:nvSpPr>
          <p:cNvPr id="50" name="CaixaDeTexto 49">
            <a:extLst>
              <a:ext uri="{FF2B5EF4-FFF2-40B4-BE49-F238E27FC236}">
                <a16:creationId xmlns:a16="http://schemas.microsoft.com/office/drawing/2014/main" id="{BFA1C8EA-3B28-13DA-9E34-0B41447DC354}"/>
              </a:ext>
            </a:extLst>
          </p:cNvPr>
          <p:cNvSpPr txBox="1"/>
          <p:nvPr/>
        </p:nvSpPr>
        <p:spPr>
          <a:xfrm>
            <a:off x="1036321" y="4315155"/>
            <a:ext cx="6103782" cy="1200329"/>
          </a:xfrm>
          <a:prstGeom prst="rect">
            <a:avLst/>
          </a:prstGeom>
          <a:noFill/>
        </p:spPr>
        <p:txBody>
          <a:bodyPr wrap="square" rtlCol="0">
            <a:spAutoFit/>
          </a:bodyPr>
          <a:lstStyle/>
          <a:p>
            <a:r>
              <a:rPr lang="pt-BR" sz="2400" dirty="0">
                <a:solidFill>
                  <a:schemeClr val="tx1">
                    <a:lumMod val="75000"/>
                    <a:lumOff val="25000"/>
                  </a:schemeClr>
                </a:solidFill>
              </a:rPr>
              <a:t>Nesta imagem conseguimos ver no modelo DER como é definido um atributo simples.</a:t>
            </a:r>
          </a:p>
          <a:p>
            <a:endParaRPr lang="pt-BR" sz="2400" dirty="0">
              <a:solidFill>
                <a:schemeClr val="tx1">
                  <a:lumMod val="75000"/>
                  <a:lumOff val="25000"/>
                </a:schemeClr>
              </a:solidFill>
            </a:endParaRPr>
          </a:p>
        </p:txBody>
      </p:sp>
    </p:spTree>
    <p:extLst>
      <p:ext uri="{BB962C8B-B14F-4D97-AF65-F5344CB8AC3E}">
        <p14:creationId xmlns:p14="http://schemas.microsoft.com/office/powerpoint/2010/main" val="1499120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2142633"/>
          </a:xfrm>
        </p:spPr>
        <p:txBody>
          <a:bodyPr>
            <a:normAutofit/>
          </a:bodyPr>
          <a:lstStyle/>
          <a:p>
            <a:pPr marL="0" indent="0">
              <a:buNone/>
            </a:pPr>
            <a:r>
              <a:rPr lang="pt-BR" sz="2400" dirty="0"/>
              <a:t>Os </a:t>
            </a:r>
            <a:r>
              <a:rPr lang="pt-BR" sz="2400" b="1" dirty="0"/>
              <a:t>atributos multivalorados</a:t>
            </a:r>
            <a:r>
              <a:rPr lang="pt-BR" sz="2400" dirty="0"/>
              <a:t> suportam vários registros.</a:t>
            </a:r>
          </a:p>
          <a:p>
            <a:pPr marL="0" indent="0">
              <a:buNone/>
            </a:pPr>
            <a:r>
              <a:rPr lang="pt-BR" sz="2400" dirty="0"/>
              <a:t>Por exemplo: Usando quando uma pessoa tem mais de 1 telefone.</a:t>
            </a:r>
          </a:p>
          <a:p>
            <a:pPr marL="0" indent="0">
              <a:buNone/>
            </a:pPr>
            <a:r>
              <a:rPr lang="pt-BR" sz="2400" dirty="0"/>
              <a:t>Podemos ver na imagem abaixo como é registrado no DER os atributos multivalorados:</a:t>
            </a:r>
          </a:p>
          <a:p>
            <a:pPr marL="0" indent="0">
              <a:buNone/>
            </a:pPr>
            <a:endParaRPr lang="pt-BR" sz="2400" dirty="0"/>
          </a:p>
        </p:txBody>
      </p:sp>
      <p:sp>
        <p:nvSpPr>
          <p:cNvPr id="5" name="Shape 368">
            <a:extLst>
              <a:ext uri="{FF2B5EF4-FFF2-40B4-BE49-F238E27FC236}">
                <a16:creationId xmlns:a16="http://schemas.microsoft.com/office/drawing/2014/main" id="{2EC22FB8-4BFE-538A-09CF-1313F97C6A42}"/>
              </a:ext>
            </a:extLst>
          </p:cNvPr>
          <p:cNvSpPr/>
          <p:nvPr/>
        </p:nvSpPr>
        <p:spPr>
          <a:xfrm>
            <a:off x="4130672" y="4165502"/>
            <a:ext cx="3991615" cy="1556691"/>
          </a:xfrm>
          <a:custGeom>
            <a:avLst/>
            <a:gdLst/>
            <a:ahLst/>
            <a:cxnLst/>
            <a:rect l="0" t="0" r="0" b="0"/>
            <a:pathLst>
              <a:path w="1190942" h="493573">
                <a:moveTo>
                  <a:pt x="595478" y="0"/>
                </a:moveTo>
                <a:cubicBezTo>
                  <a:pt x="924344" y="0"/>
                  <a:pt x="1190942" y="110490"/>
                  <a:pt x="1190942" y="246786"/>
                </a:cubicBezTo>
                <a:cubicBezTo>
                  <a:pt x="1190942" y="383083"/>
                  <a:pt x="924344" y="493573"/>
                  <a:pt x="595478" y="493573"/>
                </a:cubicBezTo>
                <a:cubicBezTo>
                  <a:pt x="266598" y="493573"/>
                  <a:pt x="0" y="383083"/>
                  <a:pt x="0" y="246786"/>
                </a:cubicBezTo>
                <a:cubicBezTo>
                  <a:pt x="0" y="110490"/>
                  <a:pt x="266598" y="0"/>
                  <a:pt x="595478"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6" name="Shape 369">
            <a:extLst>
              <a:ext uri="{FF2B5EF4-FFF2-40B4-BE49-F238E27FC236}">
                <a16:creationId xmlns:a16="http://schemas.microsoft.com/office/drawing/2014/main" id="{D14C6C56-7C13-8AB8-2DEF-077AA0746C60}"/>
              </a:ext>
            </a:extLst>
          </p:cNvPr>
          <p:cNvSpPr/>
          <p:nvPr/>
        </p:nvSpPr>
        <p:spPr>
          <a:xfrm>
            <a:off x="4100192" y="4165502"/>
            <a:ext cx="3991615" cy="1556691"/>
          </a:xfrm>
          <a:custGeom>
            <a:avLst/>
            <a:gdLst/>
            <a:ahLst/>
            <a:cxnLst/>
            <a:rect l="0" t="0" r="0" b="0"/>
            <a:pathLst>
              <a:path w="1190942" h="493573">
                <a:moveTo>
                  <a:pt x="1190942" y="246786"/>
                </a:moveTo>
                <a:cubicBezTo>
                  <a:pt x="1190942" y="383083"/>
                  <a:pt x="924344" y="493573"/>
                  <a:pt x="595478" y="493573"/>
                </a:cubicBezTo>
                <a:cubicBezTo>
                  <a:pt x="266598" y="493573"/>
                  <a:pt x="0" y="383083"/>
                  <a:pt x="0" y="246786"/>
                </a:cubicBezTo>
                <a:cubicBezTo>
                  <a:pt x="0" y="110490"/>
                  <a:pt x="266598" y="0"/>
                  <a:pt x="595478" y="0"/>
                </a:cubicBezTo>
                <a:cubicBezTo>
                  <a:pt x="924344" y="0"/>
                  <a:pt x="1190942" y="110490"/>
                  <a:pt x="1190942" y="246786"/>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7" name="Shape 393">
            <a:extLst>
              <a:ext uri="{FF2B5EF4-FFF2-40B4-BE49-F238E27FC236}">
                <a16:creationId xmlns:a16="http://schemas.microsoft.com/office/drawing/2014/main" id="{2A77B22A-04ED-EFA6-DD78-4E3C08431685}"/>
              </a:ext>
            </a:extLst>
          </p:cNvPr>
          <p:cNvSpPr/>
          <p:nvPr/>
        </p:nvSpPr>
        <p:spPr>
          <a:xfrm>
            <a:off x="4458904" y="4249647"/>
            <a:ext cx="3274189" cy="1388400"/>
          </a:xfrm>
          <a:custGeom>
            <a:avLst/>
            <a:gdLst/>
            <a:ahLst/>
            <a:cxnLst/>
            <a:rect l="0" t="0" r="0" b="0"/>
            <a:pathLst>
              <a:path w="977265" h="440207">
                <a:moveTo>
                  <a:pt x="488632" y="0"/>
                </a:moveTo>
                <a:cubicBezTo>
                  <a:pt x="758495" y="0"/>
                  <a:pt x="977265" y="98539"/>
                  <a:pt x="977265" y="220104"/>
                </a:cubicBezTo>
                <a:cubicBezTo>
                  <a:pt x="977265" y="341668"/>
                  <a:pt x="758495" y="440207"/>
                  <a:pt x="488632" y="440207"/>
                </a:cubicBezTo>
                <a:cubicBezTo>
                  <a:pt x="218770" y="440207"/>
                  <a:pt x="0" y="341668"/>
                  <a:pt x="0" y="220104"/>
                </a:cubicBezTo>
                <a:cubicBezTo>
                  <a:pt x="0" y="98539"/>
                  <a:pt x="218770" y="0"/>
                  <a:pt x="488632" y="0"/>
                </a:cubicBezTo>
                <a:close/>
              </a:path>
            </a:pathLst>
          </a:custGeom>
          <a:ln w="0" cap="flat">
            <a:miter lim="127000"/>
          </a:ln>
        </p:spPr>
        <p:style>
          <a:lnRef idx="0">
            <a:srgbClr val="000000">
              <a:alpha val="0"/>
            </a:srgbClr>
          </a:lnRef>
          <a:fillRef idx="1">
            <a:srgbClr val="FEFEFE"/>
          </a:fillRef>
          <a:effectRef idx="0">
            <a:scrgbClr r="0" g="0" b="0"/>
          </a:effectRef>
          <a:fontRef idx="none"/>
        </p:style>
        <p:txBody>
          <a:bodyPr/>
          <a:lstStyle/>
          <a:p>
            <a:endParaRPr lang="pt-BR"/>
          </a:p>
        </p:txBody>
      </p:sp>
      <p:sp>
        <p:nvSpPr>
          <p:cNvPr id="10" name="Rectangle 395">
            <a:extLst>
              <a:ext uri="{FF2B5EF4-FFF2-40B4-BE49-F238E27FC236}">
                <a16:creationId xmlns:a16="http://schemas.microsoft.com/office/drawing/2014/main" id="{4DAFEBD5-C01A-137A-4FBD-B02B254663FC}"/>
              </a:ext>
            </a:extLst>
          </p:cNvPr>
          <p:cNvSpPr/>
          <p:nvPr/>
        </p:nvSpPr>
        <p:spPr>
          <a:xfrm>
            <a:off x="5565912" y="4754124"/>
            <a:ext cx="1121134" cy="379446"/>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a:solidFill>
                  <a:srgbClr val="2F2115"/>
                </a:solidFill>
                <a:effectLst/>
                <a:latin typeface="Calibri" panose="020F0502020204030204" pitchFamily="34" charset="0"/>
                <a:ea typeface="Calibri" panose="020F0502020204030204" pitchFamily="34" charset="0"/>
              </a:rPr>
              <a:t>Nome</a:t>
            </a:r>
            <a:endParaRPr lang="pt-BR" sz="2400" kern="100">
              <a:solidFill>
                <a:srgbClr val="2F2115"/>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570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b="1" dirty="0"/>
              <a:t>Projeto de banco de dados:</a:t>
            </a:r>
            <a:br>
              <a:rPr lang="pt-BR" b="1" dirty="0"/>
            </a:br>
            <a:r>
              <a:rPr lang="pt-BR" b="1" dirty="0"/>
              <a:t>modelo conceitual, lógico e físico</a:t>
            </a:r>
            <a:br>
              <a:rPr lang="pt-BR" dirty="0"/>
            </a:br>
            <a:r>
              <a:rPr lang="pt-BR" sz="2700" dirty="0"/>
              <a:t>INTRODUÇÃO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p:txBody>
          <a:bodyPr>
            <a:normAutofit/>
          </a:bodyPr>
          <a:lstStyle/>
          <a:p>
            <a:r>
              <a:rPr lang="pt-BR" sz="2400" dirty="0"/>
              <a:t>Conhecer o modelo entidade-relacionamento possibilita a criação de pequenos e grandes projetos de Banco de dados, e proporciona a modelagem de alta qualidade.</a:t>
            </a:r>
          </a:p>
          <a:p>
            <a:r>
              <a:rPr lang="pt-BR" sz="2400" dirty="0"/>
              <a:t>Neste capitulo estudaremos:</a:t>
            </a:r>
          </a:p>
          <a:p>
            <a:pPr lvl="1">
              <a:buFont typeface="Wingdings" panose="05000000000000000000" pitchFamily="2" charset="2"/>
              <a:buChar char="Ø"/>
            </a:pPr>
            <a:r>
              <a:rPr lang="pt-BR" sz="2400" dirty="0"/>
              <a:t> Os tipos de modelos de banco de dados;</a:t>
            </a:r>
          </a:p>
          <a:p>
            <a:pPr lvl="1">
              <a:buFont typeface="Wingdings" panose="05000000000000000000" pitchFamily="2" charset="2"/>
              <a:buChar char="Ø"/>
            </a:pPr>
            <a:r>
              <a:rPr lang="pt-BR" sz="2400" dirty="0"/>
              <a:t> Aprender sobre o projeto desses banco de dados;</a:t>
            </a:r>
          </a:p>
          <a:p>
            <a:pPr lvl="1">
              <a:buFont typeface="Wingdings" panose="05000000000000000000" pitchFamily="2" charset="2"/>
              <a:buChar char="Ø"/>
            </a:pPr>
            <a:r>
              <a:rPr lang="pt-BR" sz="2400" dirty="0"/>
              <a:t> Compreender o processo de transformação de MER para modelo relacional;</a:t>
            </a:r>
          </a:p>
          <a:p>
            <a:pPr lvl="1">
              <a:buFont typeface="Wingdings" panose="05000000000000000000" pitchFamily="2" charset="2"/>
              <a:buChar char="Ø"/>
            </a:pPr>
            <a:r>
              <a:rPr lang="pt-BR" sz="2400" dirty="0"/>
              <a:t> Verificar o processo de conversão entre esses os modelos: </a:t>
            </a:r>
            <a:r>
              <a:rPr lang="pt-BR" sz="2000" dirty="0"/>
              <a:t>conceitual, físico e lógico;</a:t>
            </a:r>
          </a:p>
          <a:p>
            <a:pPr lvl="1">
              <a:buFont typeface="Wingdings" panose="05000000000000000000" pitchFamily="2" charset="2"/>
              <a:buChar char="Ø"/>
            </a:pPr>
            <a:r>
              <a:rPr lang="pt-BR" sz="2400" dirty="0"/>
              <a:t> Estudar a modelagem de dados de banco de dados utilizando a SQL.</a:t>
            </a:r>
          </a:p>
        </p:txBody>
      </p:sp>
    </p:spTree>
    <p:extLst>
      <p:ext uri="{BB962C8B-B14F-4D97-AF65-F5344CB8AC3E}">
        <p14:creationId xmlns:p14="http://schemas.microsoft.com/office/powerpoint/2010/main" val="983704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3727639" cy="4341085"/>
          </a:xfrm>
        </p:spPr>
        <p:txBody>
          <a:bodyPr>
            <a:normAutofit/>
          </a:bodyPr>
          <a:lstStyle/>
          <a:p>
            <a:pPr marL="0" indent="0">
              <a:buNone/>
            </a:pPr>
            <a:r>
              <a:rPr lang="pt-BR" sz="2400" dirty="0"/>
              <a:t>Os </a:t>
            </a:r>
            <a:r>
              <a:rPr lang="pt-BR" sz="2400" b="1" dirty="0"/>
              <a:t>atributos compostos</a:t>
            </a:r>
            <a:r>
              <a:rPr lang="pt-BR" sz="2400" dirty="0"/>
              <a:t> permitem indicar um atributo que podem ser divididos em outros.</a:t>
            </a:r>
          </a:p>
          <a:p>
            <a:pPr marL="0" indent="0">
              <a:buNone/>
            </a:pPr>
            <a:r>
              <a:rPr lang="pt-BR" sz="2400" dirty="0"/>
              <a:t>Conseguimos ver na imagem que um atributo pode ser dividido em várias partes.</a:t>
            </a:r>
          </a:p>
          <a:p>
            <a:pPr marL="0" indent="0">
              <a:buNone/>
            </a:pPr>
            <a:endParaRPr lang="pt-BR" sz="2400" dirty="0"/>
          </a:p>
        </p:txBody>
      </p:sp>
      <p:sp>
        <p:nvSpPr>
          <p:cNvPr id="17" name="Shape 370">
            <a:extLst>
              <a:ext uri="{FF2B5EF4-FFF2-40B4-BE49-F238E27FC236}">
                <a16:creationId xmlns:a16="http://schemas.microsoft.com/office/drawing/2014/main" id="{612E5618-9ECA-4E90-6F43-AE0E6113398F}"/>
              </a:ext>
            </a:extLst>
          </p:cNvPr>
          <p:cNvSpPr/>
          <p:nvPr/>
        </p:nvSpPr>
        <p:spPr>
          <a:xfrm>
            <a:off x="6910702" y="3522084"/>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18" name="Shape 371">
            <a:extLst>
              <a:ext uri="{FF2B5EF4-FFF2-40B4-BE49-F238E27FC236}">
                <a16:creationId xmlns:a16="http://schemas.microsoft.com/office/drawing/2014/main" id="{73E20734-8F66-3CAE-5701-285AEFFEAFCE}"/>
              </a:ext>
            </a:extLst>
          </p:cNvPr>
          <p:cNvSpPr/>
          <p:nvPr/>
        </p:nvSpPr>
        <p:spPr>
          <a:xfrm>
            <a:off x="6910702" y="3498906"/>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2" name="Shape 370">
            <a:extLst>
              <a:ext uri="{FF2B5EF4-FFF2-40B4-BE49-F238E27FC236}">
                <a16:creationId xmlns:a16="http://schemas.microsoft.com/office/drawing/2014/main" id="{6267A0B7-5E35-C831-DF7B-A0581E71A1C3}"/>
              </a:ext>
            </a:extLst>
          </p:cNvPr>
          <p:cNvSpPr/>
          <p:nvPr/>
        </p:nvSpPr>
        <p:spPr>
          <a:xfrm>
            <a:off x="9069766" y="1923528"/>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3" name="Shape 370">
            <a:extLst>
              <a:ext uri="{FF2B5EF4-FFF2-40B4-BE49-F238E27FC236}">
                <a16:creationId xmlns:a16="http://schemas.microsoft.com/office/drawing/2014/main" id="{7B3BFE68-A05F-C446-DA4F-184EB119FAB6}"/>
              </a:ext>
            </a:extLst>
          </p:cNvPr>
          <p:cNvSpPr/>
          <p:nvPr/>
        </p:nvSpPr>
        <p:spPr>
          <a:xfrm>
            <a:off x="8961758" y="5074284"/>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4" name="Shape 370">
            <a:extLst>
              <a:ext uri="{FF2B5EF4-FFF2-40B4-BE49-F238E27FC236}">
                <a16:creationId xmlns:a16="http://schemas.microsoft.com/office/drawing/2014/main" id="{ACF92D96-2828-1FC4-BAA0-6ECA7BF5EFAA}"/>
              </a:ext>
            </a:extLst>
          </p:cNvPr>
          <p:cNvSpPr/>
          <p:nvPr/>
        </p:nvSpPr>
        <p:spPr>
          <a:xfrm>
            <a:off x="4885748" y="5120640"/>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5" name="Shape 370">
            <a:extLst>
              <a:ext uri="{FF2B5EF4-FFF2-40B4-BE49-F238E27FC236}">
                <a16:creationId xmlns:a16="http://schemas.microsoft.com/office/drawing/2014/main" id="{0C4B0A34-D4C9-7186-FA5F-A195DAF63756}"/>
              </a:ext>
            </a:extLst>
          </p:cNvPr>
          <p:cNvSpPr/>
          <p:nvPr/>
        </p:nvSpPr>
        <p:spPr>
          <a:xfrm>
            <a:off x="4885748" y="1923528"/>
            <a:ext cx="2024954" cy="1190328"/>
          </a:xfrm>
          <a:custGeom>
            <a:avLst/>
            <a:gdLst/>
            <a:ahLst/>
            <a:cxnLst/>
            <a:rect l="0" t="0" r="0" b="0"/>
            <a:pathLst>
              <a:path w="794537" h="367361">
                <a:moveTo>
                  <a:pt x="397269" y="0"/>
                </a:moveTo>
                <a:cubicBezTo>
                  <a:pt x="616674" y="0"/>
                  <a:pt x="794537" y="82233"/>
                  <a:pt x="794537" y="183680"/>
                </a:cubicBezTo>
                <a:cubicBezTo>
                  <a:pt x="794537" y="285128"/>
                  <a:pt x="616674" y="367361"/>
                  <a:pt x="397269" y="367361"/>
                </a:cubicBezTo>
                <a:cubicBezTo>
                  <a:pt x="177863" y="367361"/>
                  <a:pt x="0" y="285128"/>
                  <a:pt x="0" y="183680"/>
                </a:cubicBezTo>
                <a:cubicBezTo>
                  <a:pt x="0" y="82233"/>
                  <a:pt x="177863" y="0"/>
                  <a:pt x="397269"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26" name="Shape 371">
            <a:extLst>
              <a:ext uri="{FF2B5EF4-FFF2-40B4-BE49-F238E27FC236}">
                <a16:creationId xmlns:a16="http://schemas.microsoft.com/office/drawing/2014/main" id="{8A9F829F-3FED-5377-6C4C-317D35719D6E}"/>
              </a:ext>
            </a:extLst>
          </p:cNvPr>
          <p:cNvSpPr/>
          <p:nvPr/>
        </p:nvSpPr>
        <p:spPr>
          <a:xfrm>
            <a:off x="9069766" y="1923528"/>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7" name="Shape 371">
            <a:extLst>
              <a:ext uri="{FF2B5EF4-FFF2-40B4-BE49-F238E27FC236}">
                <a16:creationId xmlns:a16="http://schemas.microsoft.com/office/drawing/2014/main" id="{C8E02792-29C5-01DF-8FD3-500F0D52973A}"/>
              </a:ext>
            </a:extLst>
          </p:cNvPr>
          <p:cNvSpPr/>
          <p:nvPr/>
        </p:nvSpPr>
        <p:spPr>
          <a:xfrm>
            <a:off x="4855333" y="1945819"/>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8" name="Shape 371">
            <a:extLst>
              <a:ext uri="{FF2B5EF4-FFF2-40B4-BE49-F238E27FC236}">
                <a16:creationId xmlns:a16="http://schemas.microsoft.com/office/drawing/2014/main" id="{2A5CE42A-D323-8467-DE73-97BC6464B947}"/>
              </a:ext>
            </a:extLst>
          </p:cNvPr>
          <p:cNvSpPr/>
          <p:nvPr/>
        </p:nvSpPr>
        <p:spPr>
          <a:xfrm>
            <a:off x="8987860" y="5074284"/>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29" name="Shape 371">
            <a:extLst>
              <a:ext uri="{FF2B5EF4-FFF2-40B4-BE49-F238E27FC236}">
                <a16:creationId xmlns:a16="http://schemas.microsoft.com/office/drawing/2014/main" id="{C35A7FC2-19B3-92AC-EA44-065ED683A4BA}"/>
              </a:ext>
            </a:extLst>
          </p:cNvPr>
          <p:cNvSpPr/>
          <p:nvPr/>
        </p:nvSpPr>
        <p:spPr>
          <a:xfrm>
            <a:off x="4885748" y="5074284"/>
            <a:ext cx="2024954" cy="1190328"/>
          </a:xfrm>
          <a:custGeom>
            <a:avLst/>
            <a:gdLst/>
            <a:ahLst/>
            <a:cxnLst/>
            <a:rect l="0" t="0" r="0" b="0"/>
            <a:pathLst>
              <a:path w="794537" h="367361">
                <a:moveTo>
                  <a:pt x="794537" y="183680"/>
                </a:moveTo>
                <a:cubicBezTo>
                  <a:pt x="794537" y="285128"/>
                  <a:pt x="616674" y="367361"/>
                  <a:pt x="397269" y="367361"/>
                </a:cubicBezTo>
                <a:cubicBezTo>
                  <a:pt x="177863" y="367361"/>
                  <a:pt x="0" y="285128"/>
                  <a:pt x="0" y="183680"/>
                </a:cubicBezTo>
                <a:cubicBezTo>
                  <a:pt x="0" y="82233"/>
                  <a:pt x="177863" y="0"/>
                  <a:pt x="397269" y="0"/>
                </a:cubicBezTo>
                <a:cubicBezTo>
                  <a:pt x="616674" y="0"/>
                  <a:pt x="794537" y="82233"/>
                  <a:pt x="794537" y="183680"/>
                </a:cubicBezTo>
                <a:close/>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0" name="Shape 399">
            <a:extLst>
              <a:ext uri="{FF2B5EF4-FFF2-40B4-BE49-F238E27FC236}">
                <a16:creationId xmlns:a16="http://schemas.microsoft.com/office/drawing/2014/main" id="{A1940444-3679-F2C6-31B1-D9397F4ABA05}"/>
              </a:ext>
            </a:extLst>
          </p:cNvPr>
          <p:cNvSpPr/>
          <p:nvPr/>
        </p:nvSpPr>
        <p:spPr>
          <a:xfrm>
            <a:off x="8756549" y="3113856"/>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1" name="Shape 399">
            <a:extLst>
              <a:ext uri="{FF2B5EF4-FFF2-40B4-BE49-F238E27FC236}">
                <a16:creationId xmlns:a16="http://schemas.microsoft.com/office/drawing/2014/main" id="{E85557FA-5494-AF76-B489-0E75CB2BDF13}"/>
              </a:ext>
            </a:extLst>
          </p:cNvPr>
          <p:cNvSpPr/>
          <p:nvPr/>
        </p:nvSpPr>
        <p:spPr>
          <a:xfrm rot="20090525">
            <a:off x="6737323" y="4885745"/>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2" name="Shape 399">
            <a:extLst>
              <a:ext uri="{FF2B5EF4-FFF2-40B4-BE49-F238E27FC236}">
                <a16:creationId xmlns:a16="http://schemas.microsoft.com/office/drawing/2014/main" id="{B0CE30DA-C9D7-937E-9F93-A839D5406C38}"/>
              </a:ext>
            </a:extLst>
          </p:cNvPr>
          <p:cNvSpPr/>
          <p:nvPr/>
        </p:nvSpPr>
        <p:spPr>
          <a:xfrm rot="4908826">
            <a:off x="8058810" y="4862926"/>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3" name="Shape 399">
            <a:extLst>
              <a:ext uri="{FF2B5EF4-FFF2-40B4-BE49-F238E27FC236}">
                <a16:creationId xmlns:a16="http://schemas.microsoft.com/office/drawing/2014/main" id="{73C731E9-F9D2-A985-2B21-425C8014EA2F}"/>
              </a:ext>
            </a:extLst>
          </p:cNvPr>
          <p:cNvSpPr/>
          <p:nvPr/>
        </p:nvSpPr>
        <p:spPr>
          <a:xfrm flipH="1">
            <a:off x="5952963" y="3129035"/>
            <a:ext cx="1107298" cy="616666"/>
          </a:xfrm>
          <a:custGeom>
            <a:avLst/>
            <a:gdLst/>
            <a:ahLst/>
            <a:cxnLst/>
            <a:rect l="0" t="0" r="0" b="0"/>
            <a:pathLst>
              <a:path w="793966" h="487058">
                <a:moveTo>
                  <a:pt x="0" y="487058"/>
                </a:moveTo>
                <a:lnTo>
                  <a:pt x="793966" y="0"/>
                </a:lnTo>
              </a:path>
            </a:pathLst>
          </a:custGeom>
          <a:ln w="8103"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34" name="Rectangle 372">
            <a:extLst>
              <a:ext uri="{FF2B5EF4-FFF2-40B4-BE49-F238E27FC236}">
                <a16:creationId xmlns:a16="http://schemas.microsoft.com/office/drawing/2014/main" id="{4553B4CA-E4B8-9654-D711-1FC2DE71C50A}"/>
              </a:ext>
            </a:extLst>
          </p:cNvPr>
          <p:cNvSpPr/>
          <p:nvPr/>
        </p:nvSpPr>
        <p:spPr>
          <a:xfrm>
            <a:off x="7175925" y="3953609"/>
            <a:ext cx="1580624" cy="364148"/>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Endereço</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5" name="Rectangle 372">
            <a:extLst>
              <a:ext uri="{FF2B5EF4-FFF2-40B4-BE49-F238E27FC236}">
                <a16:creationId xmlns:a16="http://schemas.microsoft.com/office/drawing/2014/main" id="{E7B2A1FD-7B54-A8F5-1C8A-02748304F4A6}"/>
              </a:ext>
            </a:extLst>
          </p:cNvPr>
          <p:cNvSpPr/>
          <p:nvPr/>
        </p:nvSpPr>
        <p:spPr>
          <a:xfrm>
            <a:off x="5458451" y="2337692"/>
            <a:ext cx="814827" cy="406582"/>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Rua</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6" name="Rectangle 372">
            <a:extLst>
              <a:ext uri="{FF2B5EF4-FFF2-40B4-BE49-F238E27FC236}">
                <a16:creationId xmlns:a16="http://schemas.microsoft.com/office/drawing/2014/main" id="{EABA041A-D045-0F2D-03E5-87709C2D32E3}"/>
              </a:ext>
            </a:extLst>
          </p:cNvPr>
          <p:cNvSpPr/>
          <p:nvPr/>
        </p:nvSpPr>
        <p:spPr>
          <a:xfrm>
            <a:off x="9496530" y="2337692"/>
            <a:ext cx="1171426" cy="462871"/>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Cidade</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7" name="Rectangle 372">
            <a:extLst>
              <a:ext uri="{FF2B5EF4-FFF2-40B4-BE49-F238E27FC236}">
                <a16:creationId xmlns:a16="http://schemas.microsoft.com/office/drawing/2014/main" id="{957B6D9D-9097-BDAE-74F5-E51DD666EFDF}"/>
              </a:ext>
            </a:extLst>
          </p:cNvPr>
          <p:cNvSpPr/>
          <p:nvPr/>
        </p:nvSpPr>
        <p:spPr>
          <a:xfrm>
            <a:off x="5326263" y="5549649"/>
            <a:ext cx="1143923" cy="427044"/>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Estado</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38" name="Rectangle 372">
            <a:extLst>
              <a:ext uri="{FF2B5EF4-FFF2-40B4-BE49-F238E27FC236}">
                <a16:creationId xmlns:a16="http://schemas.microsoft.com/office/drawing/2014/main" id="{915DF8CD-B2B8-961E-EE1B-45194E30DEA1}"/>
              </a:ext>
            </a:extLst>
          </p:cNvPr>
          <p:cNvSpPr/>
          <p:nvPr/>
        </p:nvSpPr>
        <p:spPr>
          <a:xfrm>
            <a:off x="9590209" y="5465830"/>
            <a:ext cx="768052" cy="450240"/>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CEP</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3824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1085"/>
          </a:xfrm>
        </p:spPr>
        <p:txBody>
          <a:bodyPr>
            <a:normAutofit/>
          </a:bodyPr>
          <a:lstStyle/>
          <a:p>
            <a:pPr marL="0" indent="0">
              <a:buNone/>
            </a:pPr>
            <a:r>
              <a:rPr lang="pt-BR" sz="2400" dirty="0"/>
              <a:t>Os </a:t>
            </a:r>
            <a:r>
              <a:rPr lang="pt-BR" sz="2400" b="1" dirty="0"/>
              <a:t>atributos-chave</a:t>
            </a:r>
            <a:r>
              <a:rPr lang="pt-BR" sz="2400" dirty="0"/>
              <a:t> informa qual é o atributo de identificação na entidade:</a:t>
            </a:r>
          </a:p>
          <a:p>
            <a:pPr>
              <a:buFont typeface="Wingdings" panose="05000000000000000000" pitchFamily="2" charset="2"/>
              <a:buChar char="Ø"/>
            </a:pPr>
            <a:r>
              <a:rPr lang="pt-BR" sz="2400" dirty="0"/>
              <a:t> Esta identificação é única;</a:t>
            </a:r>
          </a:p>
          <a:p>
            <a:pPr>
              <a:buFont typeface="Wingdings" panose="05000000000000000000" pitchFamily="2" charset="2"/>
              <a:buChar char="Ø"/>
            </a:pPr>
            <a:r>
              <a:rPr lang="pt-BR" sz="2400" dirty="0"/>
              <a:t> Esta identificação não pode ser nula.</a:t>
            </a:r>
          </a:p>
          <a:p>
            <a:pPr marL="0" indent="0">
              <a:buNone/>
            </a:pPr>
            <a:r>
              <a:rPr lang="pt-BR" sz="2400" dirty="0"/>
              <a:t>Na figura observamos que o DER sugere este atributo com o seguinte desenho:</a:t>
            </a:r>
          </a:p>
          <a:p>
            <a:pPr marL="0" indent="0">
              <a:buNone/>
            </a:pPr>
            <a:endParaRPr lang="pt-BR" sz="2400" dirty="0"/>
          </a:p>
          <a:p>
            <a:pPr marL="0" indent="0">
              <a:buNone/>
            </a:pPr>
            <a:endParaRPr lang="pt-BR" sz="2400" dirty="0"/>
          </a:p>
          <a:p>
            <a:pPr marL="0" indent="0">
              <a:buNone/>
            </a:pPr>
            <a:endParaRPr lang="pt-BR" sz="2400" dirty="0"/>
          </a:p>
          <a:p>
            <a:pPr marL="0" indent="0">
              <a:buNone/>
            </a:pPr>
            <a:r>
              <a:rPr lang="pt-BR" sz="2400" dirty="0"/>
              <a:t>OBS: As bordas são diferentes, se destacando dos outros atributos.</a:t>
            </a:r>
          </a:p>
        </p:txBody>
      </p:sp>
      <p:sp>
        <p:nvSpPr>
          <p:cNvPr id="6" name="Shape 389">
            <a:extLst>
              <a:ext uri="{FF2B5EF4-FFF2-40B4-BE49-F238E27FC236}">
                <a16:creationId xmlns:a16="http://schemas.microsoft.com/office/drawing/2014/main" id="{072B6DF5-6A1C-C9F4-D106-2251492D408A}"/>
              </a:ext>
            </a:extLst>
          </p:cNvPr>
          <p:cNvSpPr/>
          <p:nvPr/>
        </p:nvSpPr>
        <p:spPr>
          <a:xfrm>
            <a:off x="4942557" y="4391331"/>
            <a:ext cx="2367846" cy="875372"/>
          </a:xfrm>
          <a:custGeom>
            <a:avLst/>
            <a:gdLst/>
            <a:ahLst/>
            <a:cxnLst/>
            <a:rect l="0" t="0" r="0" b="0"/>
            <a:pathLst>
              <a:path w="947179" h="369913">
                <a:moveTo>
                  <a:pt x="473583" y="0"/>
                </a:moveTo>
                <a:cubicBezTo>
                  <a:pt x="735140" y="0"/>
                  <a:pt x="947179" y="82817"/>
                  <a:pt x="947179" y="184963"/>
                </a:cubicBezTo>
                <a:cubicBezTo>
                  <a:pt x="947179" y="287122"/>
                  <a:pt x="735140" y="369913"/>
                  <a:pt x="473583" y="369913"/>
                </a:cubicBezTo>
                <a:cubicBezTo>
                  <a:pt x="212026" y="369913"/>
                  <a:pt x="0" y="287122"/>
                  <a:pt x="0" y="184963"/>
                </a:cubicBezTo>
                <a:cubicBezTo>
                  <a:pt x="0" y="82817"/>
                  <a:pt x="212026" y="0"/>
                  <a:pt x="473583" y="0"/>
                </a:cubicBezTo>
                <a:close/>
              </a:path>
            </a:pathLst>
          </a:custGeom>
          <a:ln w="0" cap="flat">
            <a:miter lim="127000"/>
          </a:ln>
        </p:spPr>
        <p:style>
          <a:lnRef idx="0">
            <a:srgbClr val="000000">
              <a:alpha val="0"/>
            </a:srgbClr>
          </a:lnRef>
          <a:fillRef idx="1">
            <a:srgbClr val="E5E5E4"/>
          </a:fillRef>
          <a:effectRef idx="0">
            <a:scrgbClr r="0" g="0" b="0"/>
          </a:effectRef>
          <a:fontRef idx="none"/>
        </p:style>
        <p:txBody>
          <a:bodyPr/>
          <a:lstStyle/>
          <a:p>
            <a:endParaRPr lang="pt-BR"/>
          </a:p>
        </p:txBody>
      </p:sp>
      <p:sp>
        <p:nvSpPr>
          <p:cNvPr id="7" name="Rectangle 397">
            <a:extLst>
              <a:ext uri="{FF2B5EF4-FFF2-40B4-BE49-F238E27FC236}">
                <a16:creationId xmlns:a16="http://schemas.microsoft.com/office/drawing/2014/main" id="{187D8DC2-E659-A136-B2AD-C5A6B74897B6}"/>
              </a:ext>
            </a:extLst>
          </p:cNvPr>
          <p:cNvSpPr/>
          <p:nvPr/>
        </p:nvSpPr>
        <p:spPr>
          <a:xfrm>
            <a:off x="5387178" y="4634358"/>
            <a:ext cx="1478604" cy="389318"/>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Matrícula</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10" name="Shape 390">
            <a:extLst>
              <a:ext uri="{FF2B5EF4-FFF2-40B4-BE49-F238E27FC236}">
                <a16:creationId xmlns:a16="http://schemas.microsoft.com/office/drawing/2014/main" id="{6A70959C-F811-4AD8-470B-D43B6281A889}"/>
              </a:ext>
            </a:extLst>
          </p:cNvPr>
          <p:cNvSpPr/>
          <p:nvPr/>
        </p:nvSpPr>
        <p:spPr>
          <a:xfrm>
            <a:off x="4942557" y="4391331"/>
            <a:ext cx="2367847" cy="875372"/>
          </a:xfrm>
          <a:custGeom>
            <a:avLst/>
            <a:gdLst/>
            <a:ahLst/>
            <a:cxnLst/>
            <a:rect l="0" t="0" r="0" b="0"/>
            <a:pathLst>
              <a:path w="947179" h="369913">
                <a:moveTo>
                  <a:pt x="947179" y="184963"/>
                </a:moveTo>
                <a:cubicBezTo>
                  <a:pt x="947179" y="287122"/>
                  <a:pt x="735140" y="369913"/>
                  <a:pt x="473583" y="369913"/>
                </a:cubicBezTo>
                <a:cubicBezTo>
                  <a:pt x="212026" y="369913"/>
                  <a:pt x="0" y="287122"/>
                  <a:pt x="0" y="184963"/>
                </a:cubicBezTo>
                <a:cubicBezTo>
                  <a:pt x="0" y="82817"/>
                  <a:pt x="212026" y="0"/>
                  <a:pt x="473583" y="0"/>
                </a:cubicBezTo>
                <a:cubicBezTo>
                  <a:pt x="735140" y="0"/>
                  <a:pt x="947179" y="82817"/>
                  <a:pt x="947179" y="184963"/>
                </a:cubicBezTo>
                <a:close/>
              </a:path>
            </a:pathLst>
          </a:custGeom>
          <a:ln w="38100"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Tree>
    <p:extLst>
      <p:ext uri="{BB962C8B-B14F-4D97-AF65-F5344CB8AC3E}">
        <p14:creationId xmlns:p14="http://schemas.microsoft.com/office/powerpoint/2010/main" val="782838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647869"/>
          </a:xfrm>
        </p:spPr>
        <p:txBody>
          <a:bodyPr>
            <a:normAutofit/>
          </a:bodyPr>
          <a:lstStyle/>
          <a:p>
            <a:pPr marL="0" indent="0">
              <a:buNone/>
            </a:pPr>
            <a:r>
              <a:rPr lang="pt-BR" sz="2400" dirty="0"/>
              <a:t>Os atributos pertencem a uma entidade, e essa entidade fará relacionamentos para outra entidade. </a:t>
            </a:r>
          </a:p>
          <a:p>
            <a:pPr marL="0" indent="0">
              <a:buNone/>
            </a:pPr>
            <a:r>
              <a:rPr lang="pt-BR" sz="2400" dirty="0"/>
              <a:t>Mas existe uma maneira de você determinar quantas vezes esse relacionamento é feito, usando a </a:t>
            </a:r>
            <a:r>
              <a:rPr lang="pt-BR" sz="2400" b="1" dirty="0"/>
              <a:t>cardinalidade</a:t>
            </a:r>
            <a:r>
              <a:rPr lang="pt-BR" sz="2400" dirty="0"/>
              <a:t>.</a:t>
            </a:r>
          </a:p>
          <a:p>
            <a:pPr marL="0" indent="0">
              <a:buNone/>
            </a:pPr>
            <a:r>
              <a:rPr lang="pt-BR" sz="2400" dirty="0"/>
              <a:t>A cardinalidade é uma forma de definir quantos valores do atributo serão associados a uma ocorrência da entidade/relacionamento.</a:t>
            </a:r>
          </a:p>
          <a:p>
            <a:pPr marL="0" indent="0">
              <a:buNone/>
            </a:pPr>
            <a:r>
              <a:rPr lang="pt-BR" sz="2400" dirty="0"/>
              <a:t>Além da cardinalidade, existe outro conceito importante é referente ao domínio. As </a:t>
            </a:r>
            <a:r>
              <a:rPr lang="pt-BR" sz="2400" b="1" dirty="0"/>
              <a:t>restrições de domínio</a:t>
            </a:r>
            <a:r>
              <a:rPr lang="pt-BR" sz="2400" dirty="0"/>
              <a:t> especifica que o valor de cada atributo deve ser um valor atômico.</a:t>
            </a:r>
          </a:p>
          <a:p>
            <a:pPr marL="0" indent="0">
              <a:buNone/>
            </a:pPr>
            <a:r>
              <a:rPr lang="pt-BR" sz="2400" dirty="0"/>
              <a:t>Dados atômicos são dados que não podem ser modicados por estar na sua forma mínima.</a:t>
            </a:r>
          </a:p>
        </p:txBody>
      </p:sp>
    </p:spTree>
    <p:extLst>
      <p:ext uri="{BB962C8B-B14F-4D97-AF65-F5344CB8AC3E}">
        <p14:creationId xmlns:p14="http://schemas.microsoft.com/office/powerpoint/2010/main" val="994170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Além do atributo chave, existe o conceito relacionado aos atributos chamado de </a:t>
            </a:r>
            <a:r>
              <a:rPr lang="pt-BR" sz="2400" b="1" dirty="0"/>
              <a:t>chave estrangeira</a:t>
            </a:r>
            <a:r>
              <a:rPr lang="pt-BR" sz="2400" dirty="0"/>
              <a:t>.</a:t>
            </a:r>
          </a:p>
          <a:p>
            <a:pPr marL="0" indent="0">
              <a:buNone/>
            </a:pPr>
            <a:r>
              <a:rPr lang="pt-BR" sz="2400" dirty="0"/>
              <a:t>É um campo que aponta para a </a:t>
            </a:r>
            <a:r>
              <a:rPr lang="pt-BR" sz="2400" b="1" dirty="0"/>
              <a:t>chave primária</a:t>
            </a:r>
            <a:r>
              <a:rPr lang="pt-BR" sz="2400" dirty="0"/>
              <a:t> de outra tabela. O objetivo da chave estrangeira é garantir a integridade dos dados referenciais, relacionando as linhas de duas entidades.</a:t>
            </a:r>
          </a:p>
          <a:p>
            <a:pPr marL="0" indent="0">
              <a:buNone/>
            </a:pPr>
            <a:endParaRPr lang="pt-BR" sz="2400" dirty="0"/>
          </a:p>
        </p:txBody>
      </p:sp>
    </p:spTree>
    <p:extLst>
      <p:ext uri="{BB962C8B-B14F-4D97-AF65-F5344CB8AC3E}">
        <p14:creationId xmlns:p14="http://schemas.microsoft.com/office/powerpoint/2010/main" val="505686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ATRIBUTOS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Exemplo: veja como é aplicado o conceito de chave primária entre duas tabelas.</a:t>
            </a:r>
          </a:p>
          <a:p>
            <a:pPr marL="0" indent="0">
              <a:buNone/>
            </a:pPr>
            <a:r>
              <a:rPr lang="pt-BR" sz="2400" dirty="0"/>
              <a:t>A tabela TB_CURSO tem o campo ID_CURSO, e os valores deste campo estão presente na tabela TB_ALUNO, indicando qual será o curso que o aluno estudará.</a:t>
            </a:r>
          </a:p>
          <a:p>
            <a:pPr marL="0" indent="0">
              <a:buNone/>
            </a:pPr>
            <a:endParaRPr lang="pt-BR" sz="2400" dirty="0"/>
          </a:p>
        </p:txBody>
      </p:sp>
      <p:graphicFrame>
        <p:nvGraphicFramePr>
          <p:cNvPr id="4" name="Tabela 3">
            <a:extLst>
              <a:ext uri="{FF2B5EF4-FFF2-40B4-BE49-F238E27FC236}">
                <a16:creationId xmlns:a16="http://schemas.microsoft.com/office/drawing/2014/main" id="{3E050BEA-0727-AC4D-EC70-3C0EF13EEA40}"/>
              </a:ext>
            </a:extLst>
          </p:cNvPr>
          <p:cNvGraphicFramePr>
            <a:graphicFrameLocks noGrp="1"/>
          </p:cNvGraphicFramePr>
          <p:nvPr>
            <p:extLst>
              <p:ext uri="{D42A27DB-BD31-4B8C-83A1-F6EECF244321}">
                <p14:modId xmlns:p14="http://schemas.microsoft.com/office/powerpoint/2010/main" val="3290768290"/>
              </p:ext>
            </p:extLst>
          </p:nvPr>
        </p:nvGraphicFramePr>
        <p:xfrm>
          <a:off x="1097280" y="3355169"/>
          <a:ext cx="5936343" cy="1483360"/>
        </p:xfrm>
        <a:graphic>
          <a:graphicData uri="http://schemas.openxmlformats.org/drawingml/2006/table">
            <a:tbl>
              <a:tblPr firstRow="1" bandRow="1">
                <a:tableStyleId>{2D5ABB26-0587-4C30-8999-92F81FD0307C}</a:tableStyleId>
              </a:tblPr>
              <a:tblGrid>
                <a:gridCol w="1289698">
                  <a:extLst>
                    <a:ext uri="{9D8B030D-6E8A-4147-A177-3AD203B41FA5}">
                      <a16:colId xmlns:a16="http://schemas.microsoft.com/office/drawing/2014/main" val="3134122288"/>
                    </a:ext>
                  </a:extLst>
                </a:gridCol>
                <a:gridCol w="4646645">
                  <a:extLst>
                    <a:ext uri="{9D8B030D-6E8A-4147-A177-3AD203B41FA5}">
                      <a16:colId xmlns:a16="http://schemas.microsoft.com/office/drawing/2014/main" val="706846280"/>
                    </a:ext>
                  </a:extLst>
                </a:gridCol>
              </a:tblGrid>
              <a:tr h="370840">
                <a:tc>
                  <a:txBody>
                    <a:bodyPr/>
                    <a:lstStyle/>
                    <a:p>
                      <a:pPr algn="ctr"/>
                      <a:r>
                        <a:rPr lang="pt-BR" dirty="0"/>
                        <a:t>ID_CURSO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NOME_CURSO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1224890"/>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ANÁLISE E DESENVOLVIMENTO DE SISTEMAS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0422915"/>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CIÊNCIA DE DADOS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4244128"/>
                  </a:ext>
                </a:extLst>
              </a:tr>
              <a:tr h="370840">
                <a:tc>
                  <a:txBody>
                    <a:bodyPr/>
                    <a:lstStyle/>
                    <a:p>
                      <a:pPr algn="ctr"/>
                      <a:r>
                        <a:rPr lang="pt-BR"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ENGENHEIRO DE SEGURANÇA DA INFORMAÇÃO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150259"/>
                  </a:ext>
                </a:extLst>
              </a:tr>
            </a:tbl>
          </a:graphicData>
        </a:graphic>
      </p:graphicFrame>
      <p:graphicFrame>
        <p:nvGraphicFramePr>
          <p:cNvPr id="5" name="Tabela 4">
            <a:extLst>
              <a:ext uri="{FF2B5EF4-FFF2-40B4-BE49-F238E27FC236}">
                <a16:creationId xmlns:a16="http://schemas.microsoft.com/office/drawing/2014/main" id="{242F2DE4-3E7C-DE47-BF08-5D07F2598255}"/>
              </a:ext>
            </a:extLst>
          </p:cNvPr>
          <p:cNvGraphicFramePr>
            <a:graphicFrameLocks noGrp="1"/>
          </p:cNvGraphicFramePr>
          <p:nvPr>
            <p:extLst>
              <p:ext uri="{D42A27DB-BD31-4B8C-83A1-F6EECF244321}">
                <p14:modId xmlns:p14="http://schemas.microsoft.com/office/powerpoint/2010/main" val="1065684594"/>
              </p:ext>
            </p:extLst>
          </p:nvPr>
        </p:nvGraphicFramePr>
        <p:xfrm>
          <a:off x="5143033" y="5157650"/>
          <a:ext cx="6012647" cy="1112520"/>
        </p:xfrm>
        <a:graphic>
          <a:graphicData uri="http://schemas.openxmlformats.org/drawingml/2006/table">
            <a:tbl>
              <a:tblPr firstRow="1" bandRow="1">
                <a:tableStyleId>{2D5ABB26-0587-4C30-8999-92F81FD0307C}</a:tableStyleId>
              </a:tblPr>
              <a:tblGrid>
                <a:gridCol w="1272696">
                  <a:extLst>
                    <a:ext uri="{9D8B030D-6E8A-4147-A177-3AD203B41FA5}">
                      <a16:colId xmlns:a16="http://schemas.microsoft.com/office/drawing/2014/main" val="3396773405"/>
                    </a:ext>
                  </a:extLst>
                </a:gridCol>
                <a:gridCol w="1660848">
                  <a:extLst>
                    <a:ext uri="{9D8B030D-6E8A-4147-A177-3AD203B41FA5}">
                      <a16:colId xmlns:a16="http://schemas.microsoft.com/office/drawing/2014/main" val="1096322132"/>
                    </a:ext>
                  </a:extLst>
                </a:gridCol>
                <a:gridCol w="1212980">
                  <a:extLst>
                    <a:ext uri="{9D8B030D-6E8A-4147-A177-3AD203B41FA5}">
                      <a16:colId xmlns:a16="http://schemas.microsoft.com/office/drawing/2014/main" val="1570109201"/>
                    </a:ext>
                  </a:extLst>
                </a:gridCol>
                <a:gridCol w="1866123">
                  <a:extLst>
                    <a:ext uri="{9D8B030D-6E8A-4147-A177-3AD203B41FA5}">
                      <a16:colId xmlns:a16="http://schemas.microsoft.com/office/drawing/2014/main" val="2850158274"/>
                    </a:ext>
                  </a:extLst>
                </a:gridCol>
              </a:tblGrid>
              <a:tr h="370840">
                <a:tc>
                  <a:txBody>
                    <a:bodyPr/>
                    <a:lstStyle/>
                    <a:p>
                      <a:r>
                        <a:rPr lang="pt-BR" dirty="0"/>
                        <a:t>RA_ALUNO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ID_CURSO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ESTADO_ALUNO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1683644"/>
                  </a:ext>
                </a:extLst>
              </a:tr>
              <a:tr h="370840">
                <a:tc>
                  <a:txBody>
                    <a:bodyPr/>
                    <a:lstStyle/>
                    <a:p>
                      <a:r>
                        <a:rPr lang="pt-BR" dirty="0"/>
                        <a:t>0001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JOSÉ AFONSO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PERNAMBUCO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8687458"/>
                  </a:ext>
                </a:extLst>
              </a:tr>
              <a:tr h="370840">
                <a:tc>
                  <a:txBody>
                    <a:bodyPr/>
                    <a:lstStyle/>
                    <a:p>
                      <a:r>
                        <a:rPr lang="pt-BR" dirty="0"/>
                        <a:t>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MAYSA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ESPÍRITO SANTO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7018696"/>
                  </a:ext>
                </a:extLst>
              </a:tr>
            </a:tbl>
          </a:graphicData>
        </a:graphic>
      </p:graphicFrame>
      <p:cxnSp>
        <p:nvCxnSpPr>
          <p:cNvPr id="21" name="Conector: Angulado 20">
            <a:extLst>
              <a:ext uri="{FF2B5EF4-FFF2-40B4-BE49-F238E27FC236}">
                <a16:creationId xmlns:a16="http://schemas.microsoft.com/office/drawing/2014/main" id="{2DC7D10A-91AC-69E8-4B96-D5C97A98DEB4}"/>
              </a:ext>
            </a:extLst>
          </p:cNvPr>
          <p:cNvCxnSpPr>
            <a:cxnSpLocks/>
          </p:cNvCxnSpPr>
          <p:nvPr/>
        </p:nvCxnSpPr>
        <p:spPr>
          <a:xfrm>
            <a:off x="1036320" y="3564294"/>
            <a:ext cx="7610436" cy="1352938"/>
          </a:xfrm>
          <a:prstGeom prst="bentConnector3">
            <a:avLst>
              <a:gd name="adj1" fmla="val -2828"/>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50F2E77F-014F-174B-E4F2-B40DD00C9C44}"/>
              </a:ext>
            </a:extLst>
          </p:cNvPr>
          <p:cNvCxnSpPr>
            <a:cxnSpLocks/>
          </p:cNvCxnSpPr>
          <p:nvPr/>
        </p:nvCxnSpPr>
        <p:spPr>
          <a:xfrm>
            <a:off x="8646756" y="4917232"/>
            <a:ext cx="0" cy="240418"/>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764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No modelo relacional podemos observar que as entidades não podem ficar isoladas, porque a relação são permitidas a partir do momento que as entidades tem relações.</a:t>
            </a:r>
          </a:p>
          <a:p>
            <a:pPr marL="0" indent="0">
              <a:buNone/>
            </a:pPr>
            <a:r>
              <a:rPr lang="pt-BR" sz="2400" dirty="0"/>
              <a:t>A forma de ligação entre as entidades é por meio de </a:t>
            </a:r>
            <a:r>
              <a:rPr lang="pt-BR" sz="2400" b="1" dirty="0"/>
              <a:t>relacionamentos</a:t>
            </a:r>
            <a:r>
              <a:rPr lang="pt-BR" sz="2400" dirty="0"/>
              <a:t>. No DER, o relacionamento é representado pelo </a:t>
            </a:r>
            <a:r>
              <a:rPr lang="pt-BR" sz="2400" b="1" dirty="0"/>
              <a:t>losango</a:t>
            </a:r>
            <a:r>
              <a:rPr lang="pt-BR" sz="2400" dirty="0"/>
              <a:t>, que são ligados por linhas aos retângulos representativos.</a:t>
            </a:r>
          </a:p>
          <a:p>
            <a:pPr marL="0" indent="0">
              <a:buNone/>
            </a:pPr>
            <a:endParaRPr lang="pt-BR" sz="2400" dirty="0"/>
          </a:p>
        </p:txBody>
      </p:sp>
    </p:spTree>
    <p:extLst>
      <p:ext uri="{BB962C8B-B14F-4D97-AF65-F5344CB8AC3E}">
        <p14:creationId xmlns:p14="http://schemas.microsoft.com/office/powerpoint/2010/main" val="679240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Aprendemos em aula passadas que podemos usar o substantivo para nomear as entidades. </a:t>
            </a:r>
          </a:p>
          <a:p>
            <a:pPr marL="0" indent="0">
              <a:buNone/>
            </a:pPr>
            <a:r>
              <a:rPr lang="pt-BR" sz="2400" dirty="0"/>
              <a:t>Podemos usar outra classe de palavras para tornar claro o nome de um relacionamento entre duas entidades: o </a:t>
            </a:r>
            <a:r>
              <a:rPr lang="pt-BR" sz="2400" b="1" dirty="0"/>
              <a:t>verbo</a:t>
            </a:r>
            <a:r>
              <a:rPr lang="pt-BR" sz="2400" dirty="0"/>
              <a:t>.</a:t>
            </a:r>
          </a:p>
          <a:p>
            <a:pPr marL="0" indent="0">
              <a:buNone/>
            </a:pPr>
            <a:r>
              <a:rPr lang="pt-BR" sz="2400" dirty="0"/>
              <a:t>Usar verbos permitem correlacionar as informações de duas entidades e associá-las.</a:t>
            </a:r>
          </a:p>
          <a:p>
            <a:pPr marL="0" indent="0">
              <a:buNone/>
            </a:pPr>
            <a:endParaRPr lang="pt-BR" sz="2400" dirty="0"/>
          </a:p>
        </p:txBody>
      </p:sp>
    </p:spTree>
    <p:extLst>
      <p:ext uri="{BB962C8B-B14F-4D97-AF65-F5344CB8AC3E}">
        <p14:creationId xmlns:p14="http://schemas.microsoft.com/office/powerpoint/2010/main" val="1157312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p:spPr>
        <p:txBody>
          <a:bodyPr>
            <a:normAutofit/>
          </a:bodyPr>
          <a:lstStyle/>
          <a:p>
            <a:pPr marL="0" indent="0">
              <a:buNone/>
            </a:pPr>
            <a:r>
              <a:rPr lang="pt-BR" sz="2400" dirty="0"/>
              <a:t>O </a:t>
            </a:r>
            <a:r>
              <a:rPr lang="pt-BR" sz="2400" b="1" dirty="0"/>
              <a:t>auto relacionamento</a:t>
            </a:r>
            <a:r>
              <a:rPr lang="pt-BR" sz="2400" dirty="0"/>
              <a:t> é um relacionamento entre uma entidade apenas.</a:t>
            </a:r>
          </a:p>
          <a:p>
            <a:pPr marL="0" indent="0">
              <a:buNone/>
            </a:pPr>
            <a:r>
              <a:rPr lang="pt-BR" sz="2400" dirty="0"/>
              <a:t>No exemplo a seguir vemos a relação de um casamento, onde duas pessoas exercem papeis diferentes.</a:t>
            </a:r>
          </a:p>
        </p:txBody>
      </p:sp>
      <p:sp>
        <p:nvSpPr>
          <p:cNvPr id="6" name="Shape 614">
            <a:extLst>
              <a:ext uri="{FF2B5EF4-FFF2-40B4-BE49-F238E27FC236}">
                <a16:creationId xmlns:a16="http://schemas.microsoft.com/office/drawing/2014/main" id="{87C0FBAE-6075-56C1-2903-9A476778205D}"/>
              </a:ext>
            </a:extLst>
          </p:cNvPr>
          <p:cNvSpPr/>
          <p:nvPr/>
        </p:nvSpPr>
        <p:spPr>
          <a:xfrm>
            <a:off x="5357786" y="3429000"/>
            <a:ext cx="1537387" cy="886289"/>
          </a:xfrm>
          <a:custGeom>
            <a:avLst/>
            <a:gdLst/>
            <a:ahLst/>
            <a:cxnLst/>
            <a:rect l="0" t="0" r="0" b="0"/>
            <a:pathLst>
              <a:path w="730390" h="437528">
                <a:moveTo>
                  <a:pt x="0" y="437528"/>
                </a:moveTo>
                <a:lnTo>
                  <a:pt x="730390" y="437528"/>
                </a:lnTo>
                <a:lnTo>
                  <a:pt x="730390" y="0"/>
                </a:lnTo>
                <a:lnTo>
                  <a:pt x="0" y="0"/>
                </a:lnTo>
                <a:close/>
              </a:path>
            </a:pathLst>
          </a:custGeom>
          <a:ln/>
        </p:spPr>
        <p:style>
          <a:lnRef idx="2">
            <a:schemeClr val="dk1"/>
          </a:lnRef>
          <a:fillRef idx="1">
            <a:schemeClr val="lt1"/>
          </a:fillRef>
          <a:effectRef idx="0">
            <a:schemeClr val="dk1"/>
          </a:effectRef>
          <a:fontRef idx="minor">
            <a:schemeClr val="dk1"/>
          </a:fontRef>
        </p:style>
        <p:txBody>
          <a:bodyPr/>
          <a:lstStyle/>
          <a:p>
            <a:endParaRPr lang="pt-BR" dirty="0"/>
          </a:p>
          <a:p>
            <a:r>
              <a:rPr lang="pt-BR" dirty="0"/>
              <a:t>	PESSOA</a:t>
            </a:r>
          </a:p>
        </p:txBody>
      </p:sp>
      <p:sp>
        <p:nvSpPr>
          <p:cNvPr id="7" name="Shape 618">
            <a:extLst>
              <a:ext uri="{FF2B5EF4-FFF2-40B4-BE49-F238E27FC236}">
                <a16:creationId xmlns:a16="http://schemas.microsoft.com/office/drawing/2014/main" id="{5DFF6B55-FD67-5609-53DA-0630A212A7FC}"/>
              </a:ext>
            </a:extLst>
          </p:cNvPr>
          <p:cNvSpPr/>
          <p:nvPr/>
        </p:nvSpPr>
        <p:spPr>
          <a:xfrm>
            <a:off x="5357785" y="5254965"/>
            <a:ext cx="1537387" cy="1000647"/>
          </a:xfrm>
          <a:custGeom>
            <a:avLst/>
            <a:gdLst/>
            <a:ahLst/>
            <a:cxnLst/>
            <a:rect l="0" t="0" r="0" b="0"/>
            <a:pathLst>
              <a:path w="1016419" h="721792">
                <a:moveTo>
                  <a:pt x="0" y="360896"/>
                </a:moveTo>
                <a:lnTo>
                  <a:pt x="501917" y="0"/>
                </a:lnTo>
                <a:lnTo>
                  <a:pt x="1016419" y="360896"/>
                </a:lnTo>
                <a:lnTo>
                  <a:pt x="501917" y="721792"/>
                </a:lnTo>
                <a:lnTo>
                  <a:pt x="0" y="360896"/>
                </a:lnTo>
                <a:close/>
              </a:path>
            </a:pathLst>
          </a:custGeom>
          <a:ln/>
        </p:spPr>
        <p:style>
          <a:lnRef idx="2">
            <a:schemeClr val="dk1"/>
          </a:lnRef>
          <a:fillRef idx="1">
            <a:schemeClr val="lt1"/>
          </a:fillRef>
          <a:effectRef idx="0">
            <a:schemeClr val="dk1"/>
          </a:effectRef>
          <a:fontRef idx="minor">
            <a:schemeClr val="dk1"/>
          </a:fontRef>
        </p:style>
        <p:txBody>
          <a:bodyPr/>
          <a:lstStyle/>
          <a:p>
            <a:endParaRPr lang="pt-BR" dirty="0"/>
          </a:p>
        </p:txBody>
      </p:sp>
      <p:cxnSp>
        <p:nvCxnSpPr>
          <p:cNvPr id="9" name="Conector reto 8">
            <a:extLst>
              <a:ext uri="{FF2B5EF4-FFF2-40B4-BE49-F238E27FC236}">
                <a16:creationId xmlns:a16="http://schemas.microsoft.com/office/drawing/2014/main" id="{45CD4FE7-8844-4489-7368-79CEDA5B555F}"/>
              </a:ext>
            </a:extLst>
          </p:cNvPr>
          <p:cNvCxnSpPr>
            <a:cxnSpLocks/>
          </p:cNvCxnSpPr>
          <p:nvPr/>
        </p:nvCxnSpPr>
        <p:spPr>
          <a:xfrm>
            <a:off x="6568751" y="4315289"/>
            <a:ext cx="0" cy="1228261"/>
          </a:xfrm>
          <a:prstGeom prst="line">
            <a:avLst/>
          </a:prstGeom>
        </p:spPr>
        <p:style>
          <a:lnRef idx="1">
            <a:schemeClr val="dk1"/>
          </a:lnRef>
          <a:fillRef idx="0">
            <a:schemeClr val="dk1"/>
          </a:fillRef>
          <a:effectRef idx="0">
            <a:schemeClr val="dk1"/>
          </a:effectRef>
          <a:fontRef idx="minor">
            <a:schemeClr val="tx1"/>
          </a:fontRef>
        </p:style>
      </p:cxnSp>
      <p:cxnSp>
        <p:nvCxnSpPr>
          <p:cNvPr id="11" name="Conector reto 10">
            <a:extLst>
              <a:ext uri="{FF2B5EF4-FFF2-40B4-BE49-F238E27FC236}">
                <a16:creationId xmlns:a16="http://schemas.microsoft.com/office/drawing/2014/main" id="{5D587F7B-AAB4-C3D6-670A-84DC10B7FCA9}"/>
              </a:ext>
            </a:extLst>
          </p:cNvPr>
          <p:cNvCxnSpPr>
            <a:cxnSpLocks/>
          </p:cNvCxnSpPr>
          <p:nvPr/>
        </p:nvCxnSpPr>
        <p:spPr>
          <a:xfrm>
            <a:off x="5692451" y="4315289"/>
            <a:ext cx="0" cy="1228261"/>
          </a:xfrm>
          <a:prstGeom prst="line">
            <a:avLst/>
          </a:prstGeom>
        </p:spPr>
        <p:style>
          <a:lnRef idx="1">
            <a:schemeClr val="dk1"/>
          </a:lnRef>
          <a:fillRef idx="0">
            <a:schemeClr val="dk1"/>
          </a:fillRef>
          <a:effectRef idx="0">
            <a:schemeClr val="dk1"/>
          </a:effectRef>
          <a:fontRef idx="minor">
            <a:schemeClr val="tx1"/>
          </a:fontRef>
        </p:style>
      </p:cxnSp>
      <p:sp>
        <p:nvSpPr>
          <p:cNvPr id="12" name="CaixaDeTexto 11">
            <a:extLst>
              <a:ext uri="{FF2B5EF4-FFF2-40B4-BE49-F238E27FC236}">
                <a16:creationId xmlns:a16="http://schemas.microsoft.com/office/drawing/2014/main" id="{285EE02D-6217-ACFF-44D9-DA00A91CE6D5}"/>
              </a:ext>
            </a:extLst>
          </p:cNvPr>
          <p:cNvSpPr txBox="1"/>
          <p:nvPr/>
        </p:nvSpPr>
        <p:spPr>
          <a:xfrm>
            <a:off x="4835879" y="5070264"/>
            <a:ext cx="2520242" cy="369332"/>
          </a:xfrm>
          <a:prstGeom prst="rect">
            <a:avLst/>
          </a:prstGeom>
          <a:noFill/>
        </p:spPr>
        <p:txBody>
          <a:bodyPr wrap="none" rtlCol="0">
            <a:spAutoFit/>
          </a:bodyPr>
          <a:lstStyle/>
          <a:p>
            <a:r>
              <a:rPr lang="pt-BR" dirty="0"/>
              <a:t>Marido                   Esposa</a:t>
            </a:r>
          </a:p>
        </p:txBody>
      </p:sp>
      <p:sp>
        <p:nvSpPr>
          <p:cNvPr id="13" name="CaixaDeTexto 12">
            <a:extLst>
              <a:ext uri="{FF2B5EF4-FFF2-40B4-BE49-F238E27FC236}">
                <a16:creationId xmlns:a16="http://schemas.microsoft.com/office/drawing/2014/main" id="{CB925B6E-8943-06EF-834B-65CBA0D3042F}"/>
              </a:ext>
            </a:extLst>
          </p:cNvPr>
          <p:cNvSpPr txBox="1"/>
          <p:nvPr/>
        </p:nvSpPr>
        <p:spPr>
          <a:xfrm>
            <a:off x="5429107" y="5570605"/>
            <a:ext cx="1394741" cy="369332"/>
          </a:xfrm>
          <a:prstGeom prst="rect">
            <a:avLst/>
          </a:prstGeom>
          <a:noFill/>
        </p:spPr>
        <p:txBody>
          <a:bodyPr wrap="none" rtlCol="0">
            <a:spAutoFit/>
          </a:bodyPr>
          <a:lstStyle/>
          <a:p>
            <a:r>
              <a:rPr lang="pt-BR" dirty="0"/>
              <a:t>CASAMENTO</a:t>
            </a:r>
          </a:p>
        </p:txBody>
      </p:sp>
    </p:spTree>
    <p:extLst>
      <p:ext uri="{BB962C8B-B14F-4D97-AF65-F5344CB8AC3E}">
        <p14:creationId xmlns:p14="http://schemas.microsoft.com/office/powerpoint/2010/main" val="223999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8"/>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O </a:t>
            </a:r>
            <a:r>
              <a:rPr lang="pt-BR" sz="2400" b="1" dirty="0"/>
              <a:t>relacionamento binário</a:t>
            </a:r>
            <a:r>
              <a:rPr lang="pt-BR" sz="2400" dirty="0"/>
              <a:t>, por ter duas entidades, é um relacionamento de grau dois.</a:t>
            </a:r>
          </a:p>
          <a:p>
            <a:pPr marL="0" indent="0">
              <a:buNone/>
            </a:pPr>
            <a:endParaRPr lang="pt-BR" sz="2400" dirty="0"/>
          </a:p>
          <a:p>
            <a:pPr marL="0" indent="0">
              <a:buNone/>
            </a:pPr>
            <a:endParaRPr lang="pt-BR" sz="2400" dirty="0"/>
          </a:p>
          <a:p>
            <a:pPr marL="0" indent="0">
              <a:buNone/>
            </a:pPr>
            <a:r>
              <a:rPr lang="pt-BR" sz="2400" dirty="0"/>
              <a:t>O </a:t>
            </a:r>
            <a:r>
              <a:rPr lang="pt-BR" sz="2400" b="1" dirty="0"/>
              <a:t>relacionamento ternário</a:t>
            </a:r>
            <a:r>
              <a:rPr lang="pt-BR" sz="2400" dirty="0"/>
              <a:t> é um relacionamento de três graus por apresentar três entidades no relacionamento.</a:t>
            </a:r>
          </a:p>
        </p:txBody>
      </p:sp>
      <p:sp>
        <p:nvSpPr>
          <p:cNvPr id="8" name="Shape 22026">
            <a:extLst>
              <a:ext uri="{FF2B5EF4-FFF2-40B4-BE49-F238E27FC236}">
                <a16:creationId xmlns:a16="http://schemas.microsoft.com/office/drawing/2014/main" id="{06C910D3-FD69-3931-5412-3187316BA37C}"/>
              </a:ext>
            </a:extLst>
          </p:cNvPr>
          <p:cNvSpPr/>
          <p:nvPr/>
        </p:nvSpPr>
        <p:spPr>
          <a:xfrm>
            <a:off x="4124132" y="2829877"/>
            <a:ext cx="1114522" cy="734417"/>
          </a:xfrm>
          <a:custGeom>
            <a:avLst/>
            <a:gdLst/>
            <a:ahLst/>
            <a:cxnLst/>
            <a:rect l="0" t="0" r="0" b="0"/>
            <a:pathLst>
              <a:path w="501434" h="489318">
                <a:moveTo>
                  <a:pt x="0" y="0"/>
                </a:moveTo>
                <a:lnTo>
                  <a:pt x="501434" y="0"/>
                </a:lnTo>
                <a:lnTo>
                  <a:pt x="501434" y="489318"/>
                </a:lnTo>
                <a:lnTo>
                  <a:pt x="0" y="489318"/>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dirty="0"/>
          </a:p>
          <a:p>
            <a:r>
              <a:rPr lang="pt-BR" dirty="0"/>
              <a:t>   Professor</a:t>
            </a:r>
          </a:p>
        </p:txBody>
      </p:sp>
      <p:sp>
        <p:nvSpPr>
          <p:cNvPr id="14" name="Shape 627">
            <a:extLst>
              <a:ext uri="{FF2B5EF4-FFF2-40B4-BE49-F238E27FC236}">
                <a16:creationId xmlns:a16="http://schemas.microsoft.com/office/drawing/2014/main" id="{DC62B830-3BFF-1C3C-065D-4F4D80D9FB8B}"/>
              </a:ext>
            </a:extLst>
          </p:cNvPr>
          <p:cNvSpPr/>
          <p:nvPr/>
        </p:nvSpPr>
        <p:spPr>
          <a:xfrm>
            <a:off x="5467739" y="2829877"/>
            <a:ext cx="1485610" cy="734417"/>
          </a:xfrm>
          <a:custGeom>
            <a:avLst/>
            <a:gdLst/>
            <a:ahLst/>
            <a:cxnLst/>
            <a:rect l="0" t="0" r="0" b="0"/>
            <a:pathLst>
              <a:path w="629272" h="684251">
                <a:moveTo>
                  <a:pt x="0" y="342125"/>
                </a:moveTo>
                <a:lnTo>
                  <a:pt x="310743" y="0"/>
                </a:lnTo>
                <a:lnTo>
                  <a:pt x="629272" y="342125"/>
                </a:lnTo>
                <a:lnTo>
                  <a:pt x="310743" y="684251"/>
                </a:lnTo>
                <a:lnTo>
                  <a:pt x="0" y="342125"/>
                </a:lnTo>
                <a:close/>
              </a:path>
            </a:pathLst>
          </a:custGeom>
          <a:ln/>
        </p:spPr>
        <p:style>
          <a:lnRef idx="2">
            <a:schemeClr val="dk1"/>
          </a:lnRef>
          <a:fillRef idx="1">
            <a:schemeClr val="lt1"/>
          </a:fillRef>
          <a:effectRef idx="0">
            <a:schemeClr val="dk1"/>
          </a:effectRef>
          <a:fontRef idx="minor">
            <a:schemeClr val="dk1"/>
          </a:fontRef>
        </p:style>
        <p:txBody>
          <a:bodyPr/>
          <a:lstStyle/>
          <a:p>
            <a:endParaRPr lang="pt-BR" dirty="0"/>
          </a:p>
          <a:p>
            <a:r>
              <a:rPr lang="pt-BR" dirty="0"/>
              <a:t>       Ministrar</a:t>
            </a:r>
          </a:p>
        </p:txBody>
      </p:sp>
      <p:sp>
        <p:nvSpPr>
          <p:cNvPr id="16" name="Shape 22026">
            <a:extLst>
              <a:ext uri="{FF2B5EF4-FFF2-40B4-BE49-F238E27FC236}">
                <a16:creationId xmlns:a16="http://schemas.microsoft.com/office/drawing/2014/main" id="{A4EA1394-1B18-F8AF-8665-A3EACCBA0810}"/>
              </a:ext>
            </a:extLst>
          </p:cNvPr>
          <p:cNvSpPr/>
          <p:nvPr/>
        </p:nvSpPr>
        <p:spPr>
          <a:xfrm>
            <a:off x="7182434" y="2829877"/>
            <a:ext cx="1114522" cy="734417"/>
          </a:xfrm>
          <a:custGeom>
            <a:avLst/>
            <a:gdLst/>
            <a:ahLst/>
            <a:cxnLst/>
            <a:rect l="0" t="0" r="0" b="0"/>
            <a:pathLst>
              <a:path w="501434" h="489318">
                <a:moveTo>
                  <a:pt x="0" y="0"/>
                </a:moveTo>
                <a:lnTo>
                  <a:pt x="501434" y="0"/>
                </a:lnTo>
                <a:lnTo>
                  <a:pt x="501434" y="489318"/>
                </a:lnTo>
                <a:lnTo>
                  <a:pt x="0" y="489318"/>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dirty="0"/>
          </a:p>
          <a:p>
            <a:r>
              <a:rPr lang="pt-BR" dirty="0"/>
              <a:t>   Professor</a:t>
            </a:r>
          </a:p>
        </p:txBody>
      </p:sp>
      <p:cxnSp>
        <p:nvCxnSpPr>
          <p:cNvPr id="18" name="Conector reto 17">
            <a:extLst>
              <a:ext uri="{FF2B5EF4-FFF2-40B4-BE49-F238E27FC236}">
                <a16:creationId xmlns:a16="http://schemas.microsoft.com/office/drawing/2014/main" id="{A7AA1835-9811-706C-DD3D-6D1345CA26D7}"/>
              </a:ext>
            </a:extLst>
          </p:cNvPr>
          <p:cNvCxnSpPr>
            <a:cxnSpLocks/>
          </p:cNvCxnSpPr>
          <p:nvPr/>
        </p:nvCxnSpPr>
        <p:spPr>
          <a:xfrm>
            <a:off x="6953349" y="3197085"/>
            <a:ext cx="229085" cy="0"/>
          </a:xfrm>
          <a:prstGeom prst="line">
            <a:avLst/>
          </a:prstGeom>
        </p:spPr>
        <p:style>
          <a:lnRef idx="1">
            <a:schemeClr val="dk1"/>
          </a:lnRef>
          <a:fillRef idx="0">
            <a:schemeClr val="dk1"/>
          </a:fillRef>
          <a:effectRef idx="0">
            <a:schemeClr val="dk1"/>
          </a:effectRef>
          <a:fontRef idx="minor">
            <a:schemeClr val="tx1"/>
          </a:fontRef>
        </p:style>
      </p:cxnSp>
      <p:cxnSp>
        <p:nvCxnSpPr>
          <p:cNvPr id="21" name="Conector reto 20">
            <a:extLst>
              <a:ext uri="{FF2B5EF4-FFF2-40B4-BE49-F238E27FC236}">
                <a16:creationId xmlns:a16="http://schemas.microsoft.com/office/drawing/2014/main" id="{C5453002-9CED-D9EE-6E4E-E4B5EFDB0B02}"/>
              </a:ext>
            </a:extLst>
          </p:cNvPr>
          <p:cNvCxnSpPr>
            <a:cxnSpLocks/>
          </p:cNvCxnSpPr>
          <p:nvPr/>
        </p:nvCxnSpPr>
        <p:spPr>
          <a:xfrm>
            <a:off x="5238654" y="3197085"/>
            <a:ext cx="229085" cy="0"/>
          </a:xfrm>
          <a:prstGeom prst="line">
            <a:avLst/>
          </a:prstGeom>
        </p:spPr>
        <p:style>
          <a:lnRef idx="1">
            <a:schemeClr val="dk1"/>
          </a:lnRef>
          <a:fillRef idx="0">
            <a:schemeClr val="dk1"/>
          </a:fillRef>
          <a:effectRef idx="0">
            <a:schemeClr val="dk1"/>
          </a:effectRef>
          <a:fontRef idx="minor">
            <a:schemeClr val="tx1"/>
          </a:fontRef>
        </p:style>
      </p:cxnSp>
      <p:sp>
        <p:nvSpPr>
          <p:cNvPr id="22" name="Shape 629">
            <a:extLst>
              <a:ext uri="{FF2B5EF4-FFF2-40B4-BE49-F238E27FC236}">
                <a16:creationId xmlns:a16="http://schemas.microsoft.com/office/drawing/2014/main" id="{89EE97F9-3349-E1EF-1FDD-249A2357879B}"/>
              </a:ext>
            </a:extLst>
          </p:cNvPr>
          <p:cNvSpPr/>
          <p:nvPr/>
        </p:nvSpPr>
        <p:spPr>
          <a:xfrm rot="5400000">
            <a:off x="7443361" y="5139236"/>
            <a:ext cx="635" cy="629920"/>
          </a:xfrm>
          <a:custGeom>
            <a:avLst/>
            <a:gdLst/>
            <a:ahLst/>
            <a:cxnLst/>
            <a:rect l="0" t="0" r="0" b="0"/>
            <a:pathLst>
              <a:path w="1156" h="630250">
                <a:moveTo>
                  <a:pt x="0" y="0"/>
                </a:moveTo>
                <a:lnTo>
                  <a:pt x="1156" y="630250"/>
                </a:lnTo>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23" name="Shape 630">
            <a:extLst>
              <a:ext uri="{FF2B5EF4-FFF2-40B4-BE49-F238E27FC236}">
                <a16:creationId xmlns:a16="http://schemas.microsoft.com/office/drawing/2014/main" id="{7F7BC43B-B88B-EF5B-8C0C-38FA96F931EF}"/>
              </a:ext>
            </a:extLst>
          </p:cNvPr>
          <p:cNvSpPr/>
          <p:nvPr/>
        </p:nvSpPr>
        <p:spPr>
          <a:xfrm rot="2192669">
            <a:off x="4529499" y="5413462"/>
            <a:ext cx="330835" cy="657225"/>
          </a:xfrm>
          <a:custGeom>
            <a:avLst/>
            <a:gdLst/>
            <a:ahLst/>
            <a:cxnLst/>
            <a:rect l="0" t="0" r="0" b="0"/>
            <a:pathLst>
              <a:path w="331457" h="657403">
                <a:moveTo>
                  <a:pt x="331457" y="0"/>
                </a:moveTo>
                <a:lnTo>
                  <a:pt x="0" y="657403"/>
                </a:lnTo>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24" name="Shape 631">
            <a:extLst>
              <a:ext uri="{FF2B5EF4-FFF2-40B4-BE49-F238E27FC236}">
                <a16:creationId xmlns:a16="http://schemas.microsoft.com/office/drawing/2014/main" id="{61AC007D-549A-DF6C-2FC2-A7794620BA9C}"/>
              </a:ext>
            </a:extLst>
          </p:cNvPr>
          <p:cNvSpPr/>
          <p:nvPr/>
        </p:nvSpPr>
        <p:spPr>
          <a:xfrm rot="19633699">
            <a:off x="4496925" y="4898065"/>
            <a:ext cx="368935" cy="631825"/>
          </a:xfrm>
          <a:custGeom>
            <a:avLst/>
            <a:gdLst/>
            <a:ahLst/>
            <a:cxnLst/>
            <a:rect l="0" t="0" r="0" b="0"/>
            <a:pathLst>
              <a:path w="369443" h="632206">
                <a:moveTo>
                  <a:pt x="0" y="0"/>
                </a:moveTo>
                <a:lnTo>
                  <a:pt x="369443" y="632206"/>
                </a:lnTo>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26" name="Shape 635">
            <a:extLst>
              <a:ext uri="{FF2B5EF4-FFF2-40B4-BE49-F238E27FC236}">
                <a16:creationId xmlns:a16="http://schemas.microsoft.com/office/drawing/2014/main" id="{FAAD69A8-EF6D-AA4A-6689-B2CEA2AA4111}"/>
              </a:ext>
            </a:extLst>
          </p:cNvPr>
          <p:cNvSpPr/>
          <p:nvPr/>
        </p:nvSpPr>
        <p:spPr>
          <a:xfrm>
            <a:off x="2592531" y="5822302"/>
            <a:ext cx="1729030" cy="282276"/>
          </a:xfrm>
          <a:custGeom>
            <a:avLst/>
            <a:gdLst/>
            <a:ahLst/>
            <a:cxnLst/>
            <a:rect l="0" t="0" r="0" b="0"/>
            <a:pathLst>
              <a:path w="546684" h="252095">
                <a:moveTo>
                  <a:pt x="0" y="252095"/>
                </a:moveTo>
                <a:lnTo>
                  <a:pt x="546684" y="252095"/>
                </a:lnTo>
                <a:lnTo>
                  <a:pt x="546684" y="0"/>
                </a:lnTo>
                <a:lnTo>
                  <a:pt x="0" y="0"/>
                </a:lnTo>
                <a:close/>
              </a:path>
            </a:pathLst>
          </a:custGeom>
          <a:ln w="5956" cap="rnd">
            <a:round/>
          </a:ln>
        </p:spPr>
        <p:style>
          <a:lnRef idx="1">
            <a:srgbClr val="2F2115"/>
          </a:lnRef>
          <a:fillRef idx="0">
            <a:srgbClr val="000000">
              <a:alpha val="0"/>
            </a:srgbClr>
          </a:fillRef>
          <a:effectRef idx="0">
            <a:scrgbClr r="0" g="0" b="0"/>
          </a:effectRef>
          <a:fontRef idx="none"/>
        </p:style>
        <p:txBody>
          <a:bodyPr/>
          <a:lstStyle/>
          <a:p>
            <a:r>
              <a:rPr lang="pt-BR" dirty="0"/>
              <a:t>    DISTRIBUIDOR</a:t>
            </a:r>
          </a:p>
        </p:txBody>
      </p:sp>
      <p:sp>
        <p:nvSpPr>
          <p:cNvPr id="27" name="Shape 638">
            <a:extLst>
              <a:ext uri="{FF2B5EF4-FFF2-40B4-BE49-F238E27FC236}">
                <a16:creationId xmlns:a16="http://schemas.microsoft.com/office/drawing/2014/main" id="{60A145BB-B9FA-202E-C05E-4148DD2CC383}"/>
              </a:ext>
            </a:extLst>
          </p:cNvPr>
          <p:cNvSpPr/>
          <p:nvPr/>
        </p:nvSpPr>
        <p:spPr>
          <a:xfrm>
            <a:off x="4822871" y="4827452"/>
            <a:ext cx="2322241" cy="1252853"/>
          </a:xfrm>
          <a:custGeom>
            <a:avLst/>
            <a:gdLst/>
            <a:ahLst/>
            <a:cxnLst/>
            <a:rect l="0" t="0" r="0" b="0"/>
            <a:pathLst>
              <a:path w="757301" h="564312">
                <a:moveTo>
                  <a:pt x="0" y="285064"/>
                </a:moveTo>
                <a:lnTo>
                  <a:pt x="378650" y="0"/>
                </a:lnTo>
                <a:lnTo>
                  <a:pt x="757301" y="285064"/>
                </a:lnTo>
                <a:lnTo>
                  <a:pt x="378650" y="564312"/>
                </a:lnTo>
                <a:lnTo>
                  <a:pt x="0" y="285064"/>
                </a:lnTo>
                <a:close/>
              </a:path>
            </a:pathLst>
          </a:custGeom>
          <a:ln w="5956" cap="rnd">
            <a:round/>
          </a:ln>
        </p:spPr>
        <p:style>
          <a:lnRef idx="1">
            <a:srgbClr val="2F2115"/>
          </a:lnRef>
          <a:fillRef idx="0">
            <a:srgbClr val="000000">
              <a:alpha val="0"/>
            </a:srgbClr>
          </a:fillRef>
          <a:effectRef idx="0">
            <a:scrgbClr r="0" g="0" b="0"/>
          </a:effectRef>
          <a:fontRef idx="none"/>
        </p:style>
        <p:txBody>
          <a:bodyPr/>
          <a:lstStyle/>
          <a:p>
            <a:endParaRPr lang="pt-BR" dirty="0"/>
          </a:p>
          <a:p>
            <a:r>
              <a:rPr lang="pt-BR" dirty="0"/>
              <a:t>	</a:t>
            </a:r>
          </a:p>
          <a:p>
            <a:r>
              <a:rPr lang="pt-BR" dirty="0"/>
              <a:t>	</a:t>
            </a:r>
          </a:p>
        </p:txBody>
      </p:sp>
      <p:sp>
        <p:nvSpPr>
          <p:cNvPr id="28" name="Shape 635">
            <a:extLst>
              <a:ext uri="{FF2B5EF4-FFF2-40B4-BE49-F238E27FC236}">
                <a16:creationId xmlns:a16="http://schemas.microsoft.com/office/drawing/2014/main" id="{B9CD9502-4A17-F84E-DE9F-DA74F6FE9C8A}"/>
              </a:ext>
            </a:extLst>
          </p:cNvPr>
          <p:cNvSpPr/>
          <p:nvPr/>
        </p:nvSpPr>
        <p:spPr>
          <a:xfrm>
            <a:off x="3207037" y="4827452"/>
            <a:ext cx="1114523" cy="282276"/>
          </a:xfrm>
          <a:custGeom>
            <a:avLst/>
            <a:gdLst/>
            <a:ahLst/>
            <a:cxnLst/>
            <a:rect l="0" t="0" r="0" b="0"/>
            <a:pathLst>
              <a:path w="546684" h="252095">
                <a:moveTo>
                  <a:pt x="0" y="252095"/>
                </a:moveTo>
                <a:lnTo>
                  <a:pt x="546684" y="252095"/>
                </a:lnTo>
                <a:lnTo>
                  <a:pt x="546684" y="0"/>
                </a:lnTo>
                <a:lnTo>
                  <a:pt x="0" y="0"/>
                </a:lnTo>
                <a:close/>
              </a:path>
            </a:pathLst>
          </a:custGeom>
          <a:ln w="5956" cap="rnd">
            <a:round/>
          </a:ln>
        </p:spPr>
        <p:style>
          <a:lnRef idx="1">
            <a:srgbClr val="2F2115"/>
          </a:lnRef>
          <a:fillRef idx="0">
            <a:srgbClr val="000000">
              <a:alpha val="0"/>
            </a:srgbClr>
          </a:fillRef>
          <a:effectRef idx="0">
            <a:scrgbClr r="0" g="0" b="0"/>
          </a:effectRef>
          <a:fontRef idx="none"/>
        </p:style>
        <p:txBody>
          <a:bodyPr/>
          <a:lstStyle/>
          <a:p>
            <a:r>
              <a:rPr lang="pt-BR" dirty="0"/>
              <a:t>    CIDADE</a:t>
            </a:r>
          </a:p>
        </p:txBody>
      </p:sp>
      <p:sp>
        <p:nvSpPr>
          <p:cNvPr id="29" name="CaixaDeTexto 28">
            <a:extLst>
              <a:ext uri="{FF2B5EF4-FFF2-40B4-BE49-F238E27FC236}">
                <a16:creationId xmlns:a16="http://schemas.microsoft.com/office/drawing/2014/main" id="{9CDBAFA6-E696-762B-BF13-236549E8E904}"/>
              </a:ext>
            </a:extLst>
          </p:cNvPr>
          <p:cNvSpPr txBox="1"/>
          <p:nvPr/>
        </p:nvSpPr>
        <p:spPr>
          <a:xfrm>
            <a:off x="7767466" y="5269212"/>
            <a:ext cx="1126462" cy="369332"/>
          </a:xfrm>
          <a:prstGeom prst="rect">
            <a:avLst/>
          </a:prstGeom>
          <a:noFill/>
        </p:spPr>
        <p:txBody>
          <a:bodyPr wrap="none" rtlCol="0">
            <a:spAutoFit/>
          </a:bodyPr>
          <a:lstStyle/>
          <a:p>
            <a:r>
              <a:rPr lang="pt-BR" dirty="0"/>
              <a:t>PRODUTO</a:t>
            </a:r>
          </a:p>
        </p:txBody>
      </p:sp>
      <p:sp>
        <p:nvSpPr>
          <p:cNvPr id="30" name="CaixaDeTexto 29">
            <a:extLst>
              <a:ext uri="{FF2B5EF4-FFF2-40B4-BE49-F238E27FC236}">
                <a16:creationId xmlns:a16="http://schemas.microsoft.com/office/drawing/2014/main" id="{B33B8141-45D9-DDBC-81D3-45DEE2C3F7FF}"/>
              </a:ext>
            </a:extLst>
          </p:cNvPr>
          <p:cNvSpPr txBox="1"/>
          <p:nvPr/>
        </p:nvSpPr>
        <p:spPr>
          <a:xfrm>
            <a:off x="5223686" y="5280044"/>
            <a:ext cx="1520609" cy="369332"/>
          </a:xfrm>
          <a:prstGeom prst="rect">
            <a:avLst/>
          </a:prstGeom>
          <a:noFill/>
        </p:spPr>
        <p:txBody>
          <a:bodyPr wrap="none" rtlCol="0">
            <a:spAutoFit/>
          </a:bodyPr>
          <a:lstStyle/>
          <a:p>
            <a:r>
              <a:rPr lang="pt-BR" dirty="0"/>
              <a:t>DISTRIBUIÇÃO</a:t>
            </a:r>
          </a:p>
        </p:txBody>
      </p:sp>
    </p:spTree>
    <p:extLst>
      <p:ext uri="{BB962C8B-B14F-4D97-AF65-F5344CB8AC3E}">
        <p14:creationId xmlns:p14="http://schemas.microsoft.com/office/powerpoint/2010/main" val="4116790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RELACIONAMENTO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Um relacionamento pode conter atributos. Quando um atributo é inserido à um relacionamento, esse atributo deve ser comum para as duas entidades.</a:t>
            </a:r>
          </a:p>
          <a:p>
            <a:pPr marL="0" indent="0">
              <a:buNone/>
            </a:pPr>
            <a:r>
              <a:rPr lang="pt-BR" sz="2400" dirty="0"/>
              <a:t>A imagem que veremos a seguir mostra que o atributo horário foi associado no relacionamento e informa o horário que o professor aplica suas aulas.</a:t>
            </a:r>
          </a:p>
        </p:txBody>
      </p:sp>
      <p:sp>
        <p:nvSpPr>
          <p:cNvPr id="9" name="Shape 22044">
            <a:extLst>
              <a:ext uri="{FF2B5EF4-FFF2-40B4-BE49-F238E27FC236}">
                <a16:creationId xmlns:a16="http://schemas.microsoft.com/office/drawing/2014/main" id="{ECC27892-C43A-4BE5-1F22-2F7F56969FB5}"/>
              </a:ext>
            </a:extLst>
          </p:cNvPr>
          <p:cNvSpPr/>
          <p:nvPr/>
        </p:nvSpPr>
        <p:spPr>
          <a:xfrm>
            <a:off x="2348580" y="4104968"/>
            <a:ext cx="1540691" cy="844894"/>
          </a:xfrm>
          <a:custGeom>
            <a:avLst/>
            <a:gdLst/>
            <a:ahLst/>
            <a:cxnLst/>
            <a:rect l="0" t="0" r="0" b="0"/>
            <a:pathLst>
              <a:path w="501434" h="489331">
                <a:moveTo>
                  <a:pt x="0" y="0"/>
                </a:moveTo>
                <a:lnTo>
                  <a:pt x="501434" y="0"/>
                </a:lnTo>
                <a:lnTo>
                  <a:pt x="501434" y="489331"/>
                </a:lnTo>
                <a:lnTo>
                  <a:pt x="0" y="489331"/>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a:p>
        </p:txBody>
      </p:sp>
      <p:sp>
        <p:nvSpPr>
          <p:cNvPr id="10" name="Shape 22045">
            <a:extLst>
              <a:ext uri="{FF2B5EF4-FFF2-40B4-BE49-F238E27FC236}">
                <a16:creationId xmlns:a16="http://schemas.microsoft.com/office/drawing/2014/main" id="{112DF68A-7C4C-BAD4-CF04-486B913434FD}"/>
              </a:ext>
            </a:extLst>
          </p:cNvPr>
          <p:cNvSpPr/>
          <p:nvPr/>
        </p:nvSpPr>
        <p:spPr>
          <a:xfrm>
            <a:off x="8302729" y="4096348"/>
            <a:ext cx="1540691" cy="844894"/>
          </a:xfrm>
          <a:custGeom>
            <a:avLst/>
            <a:gdLst/>
            <a:ahLst/>
            <a:cxnLst/>
            <a:rect l="0" t="0" r="0" b="0"/>
            <a:pathLst>
              <a:path w="501434" h="489331">
                <a:moveTo>
                  <a:pt x="0" y="0"/>
                </a:moveTo>
                <a:lnTo>
                  <a:pt x="501434" y="0"/>
                </a:lnTo>
                <a:lnTo>
                  <a:pt x="501434" y="489331"/>
                </a:lnTo>
                <a:lnTo>
                  <a:pt x="0" y="489331"/>
                </a:lnTo>
                <a:lnTo>
                  <a:pt x="0" y="0"/>
                </a:lnTo>
              </a:path>
            </a:pathLst>
          </a:custGeom>
          <a:ln w="9106" cap="flat">
            <a:miter lim="127000"/>
          </a:ln>
        </p:spPr>
        <p:style>
          <a:lnRef idx="1">
            <a:srgbClr val="2F2115"/>
          </a:lnRef>
          <a:fillRef idx="1">
            <a:srgbClr val="E5E5E4"/>
          </a:fillRef>
          <a:effectRef idx="0">
            <a:scrgbClr r="0" g="0" b="0"/>
          </a:effectRef>
          <a:fontRef idx="none"/>
        </p:style>
        <p:txBody>
          <a:bodyPr/>
          <a:lstStyle/>
          <a:p>
            <a:endParaRPr lang="pt-BR"/>
          </a:p>
        </p:txBody>
      </p:sp>
      <p:sp>
        <p:nvSpPr>
          <p:cNvPr id="11" name="Shape 650">
            <a:extLst>
              <a:ext uri="{FF2B5EF4-FFF2-40B4-BE49-F238E27FC236}">
                <a16:creationId xmlns:a16="http://schemas.microsoft.com/office/drawing/2014/main" id="{15F482F2-87C3-E693-7CF0-94C29D704FC9}"/>
              </a:ext>
            </a:extLst>
          </p:cNvPr>
          <p:cNvSpPr/>
          <p:nvPr/>
        </p:nvSpPr>
        <p:spPr>
          <a:xfrm>
            <a:off x="5129407" y="3936538"/>
            <a:ext cx="1933186" cy="1181754"/>
          </a:xfrm>
          <a:custGeom>
            <a:avLst/>
            <a:gdLst/>
            <a:ahLst/>
            <a:cxnLst/>
            <a:rect l="0" t="0" r="0" b="0"/>
            <a:pathLst>
              <a:path w="629260" h="684238">
                <a:moveTo>
                  <a:pt x="0" y="342125"/>
                </a:moveTo>
                <a:lnTo>
                  <a:pt x="310731" y="0"/>
                </a:lnTo>
                <a:lnTo>
                  <a:pt x="629260" y="342125"/>
                </a:lnTo>
                <a:lnTo>
                  <a:pt x="310731" y="684238"/>
                </a:lnTo>
                <a:lnTo>
                  <a:pt x="0" y="342125"/>
                </a:lnTo>
                <a:close/>
              </a:path>
            </a:pathLst>
          </a:custGeom>
          <a:ln w="9004"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2" name="Shape 655">
            <a:extLst>
              <a:ext uri="{FF2B5EF4-FFF2-40B4-BE49-F238E27FC236}">
                <a16:creationId xmlns:a16="http://schemas.microsoft.com/office/drawing/2014/main" id="{A8DA2831-44CD-3529-5527-A3515C72FE90}"/>
              </a:ext>
            </a:extLst>
          </p:cNvPr>
          <p:cNvSpPr/>
          <p:nvPr/>
        </p:nvSpPr>
        <p:spPr>
          <a:xfrm>
            <a:off x="4733006" y="5424048"/>
            <a:ext cx="2725988" cy="673721"/>
          </a:xfrm>
          <a:custGeom>
            <a:avLst/>
            <a:gdLst/>
            <a:ahLst/>
            <a:cxnLst/>
            <a:rect l="0" t="0" r="0" b="0"/>
            <a:pathLst>
              <a:path w="886930" h="389941">
                <a:moveTo>
                  <a:pt x="886930" y="194970"/>
                </a:moveTo>
                <a:cubicBezTo>
                  <a:pt x="886930" y="302641"/>
                  <a:pt x="688378" y="389941"/>
                  <a:pt x="443459" y="389941"/>
                </a:cubicBezTo>
                <a:cubicBezTo>
                  <a:pt x="198539" y="389941"/>
                  <a:pt x="0" y="302641"/>
                  <a:pt x="0" y="194970"/>
                </a:cubicBezTo>
                <a:cubicBezTo>
                  <a:pt x="0" y="87287"/>
                  <a:pt x="198539" y="0"/>
                  <a:pt x="443459" y="0"/>
                </a:cubicBezTo>
                <a:cubicBezTo>
                  <a:pt x="688378" y="0"/>
                  <a:pt x="886930" y="87287"/>
                  <a:pt x="886930" y="194970"/>
                </a:cubicBezTo>
                <a:close/>
              </a:path>
            </a:pathLst>
          </a:custGeom>
          <a:ln w="9106" cap="flat">
            <a:miter lim="127000"/>
          </a:ln>
        </p:spPr>
        <p:style>
          <a:lnRef idx="1">
            <a:srgbClr val="2F2115"/>
          </a:lnRef>
          <a:fillRef idx="0">
            <a:srgbClr val="000000">
              <a:alpha val="0"/>
            </a:srgbClr>
          </a:fillRef>
          <a:effectRef idx="0">
            <a:scrgbClr r="0" g="0" b="0"/>
          </a:effectRef>
          <a:fontRef idx="none"/>
        </p:style>
        <p:txBody>
          <a:bodyPr/>
          <a:lstStyle/>
          <a:p>
            <a:endParaRPr lang="pt-BR"/>
          </a:p>
        </p:txBody>
      </p:sp>
      <p:sp>
        <p:nvSpPr>
          <p:cNvPr id="13" name="CaixaDeTexto 12">
            <a:extLst>
              <a:ext uri="{FF2B5EF4-FFF2-40B4-BE49-F238E27FC236}">
                <a16:creationId xmlns:a16="http://schemas.microsoft.com/office/drawing/2014/main" id="{8C5397C8-1927-C0DA-5F2E-4EFF8A12C5B6}"/>
              </a:ext>
            </a:extLst>
          </p:cNvPr>
          <p:cNvSpPr txBox="1"/>
          <p:nvPr/>
        </p:nvSpPr>
        <p:spPr>
          <a:xfrm>
            <a:off x="2581724" y="4342749"/>
            <a:ext cx="1063240" cy="369332"/>
          </a:xfrm>
          <a:prstGeom prst="rect">
            <a:avLst/>
          </a:prstGeom>
          <a:noFill/>
        </p:spPr>
        <p:txBody>
          <a:bodyPr wrap="none" rtlCol="0">
            <a:spAutoFit/>
          </a:bodyPr>
          <a:lstStyle/>
          <a:p>
            <a:r>
              <a:rPr lang="pt-BR" dirty="0"/>
              <a:t>Professor</a:t>
            </a:r>
          </a:p>
        </p:txBody>
      </p:sp>
      <p:sp>
        <p:nvSpPr>
          <p:cNvPr id="15" name="CaixaDeTexto 14">
            <a:extLst>
              <a:ext uri="{FF2B5EF4-FFF2-40B4-BE49-F238E27FC236}">
                <a16:creationId xmlns:a16="http://schemas.microsoft.com/office/drawing/2014/main" id="{09901A2D-B391-2236-0FCC-6D015022FA3D}"/>
              </a:ext>
            </a:extLst>
          </p:cNvPr>
          <p:cNvSpPr txBox="1"/>
          <p:nvPr/>
        </p:nvSpPr>
        <p:spPr>
          <a:xfrm>
            <a:off x="8529531" y="4334129"/>
            <a:ext cx="1080745" cy="369332"/>
          </a:xfrm>
          <a:prstGeom prst="rect">
            <a:avLst/>
          </a:prstGeom>
          <a:noFill/>
        </p:spPr>
        <p:txBody>
          <a:bodyPr wrap="none" rtlCol="0">
            <a:spAutoFit/>
          </a:bodyPr>
          <a:lstStyle/>
          <a:p>
            <a:r>
              <a:rPr lang="pt-BR" dirty="0"/>
              <a:t>Disciplina</a:t>
            </a:r>
          </a:p>
        </p:txBody>
      </p:sp>
      <p:sp>
        <p:nvSpPr>
          <p:cNvPr id="17" name="CaixaDeTexto 16">
            <a:extLst>
              <a:ext uri="{FF2B5EF4-FFF2-40B4-BE49-F238E27FC236}">
                <a16:creationId xmlns:a16="http://schemas.microsoft.com/office/drawing/2014/main" id="{7179E8A1-EEBC-3703-85B4-BB5BC04FA7E7}"/>
              </a:ext>
            </a:extLst>
          </p:cNvPr>
          <p:cNvSpPr txBox="1"/>
          <p:nvPr/>
        </p:nvSpPr>
        <p:spPr>
          <a:xfrm>
            <a:off x="5576114" y="4334129"/>
            <a:ext cx="1039772" cy="369332"/>
          </a:xfrm>
          <a:prstGeom prst="rect">
            <a:avLst/>
          </a:prstGeom>
          <a:noFill/>
        </p:spPr>
        <p:txBody>
          <a:bodyPr wrap="none" rtlCol="0">
            <a:spAutoFit/>
          </a:bodyPr>
          <a:lstStyle/>
          <a:p>
            <a:r>
              <a:rPr lang="pt-BR" dirty="0"/>
              <a:t>Ministrar</a:t>
            </a:r>
          </a:p>
        </p:txBody>
      </p:sp>
      <p:sp>
        <p:nvSpPr>
          <p:cNvPr id="19" name="CaixaDeTexto 18">
            <a:extLst>
              <a:ext uri="{FF2B5EF4-FFF2-40B4-BE49-F238E27FC236}">
                <a16:creationId xmlns:a16="http://schemas.microsoft.com/office/drawing/2014/main" id="{0246EB7C-45AD-BBEA-F83C-4A813A27086F}"/>
              </a:ext>
            </a:extLst>
          </p:cNvPr>
          <p:cNvSpPr txBox="1"/>
          <p:nvPr/>
        </p:nvSpPr>
        <p:spPr>
          <a:xfrm>
            <a:off x="5650173" y="5576242"/>
            <a:ext cx="891654" cy="369332"/>
          </a:xfrm>
          <a:prstGeom prst="rect">
            <a:avLst/>
          </a:prstGeom>
          <a:noFill/>
        </p:spPr>
        <p:txBody>
          <a:bodyPr wrap="none" rtlCol="0">
            <a:spAutoFit/>
          </a:bodyPr>
          <a:lstStyle/>
          <a:p>
            <a:r>
              <a:rPr lang="pt-BR" dirty="0"/>
              <a:t>Horário</a:t>
            </a:r>
          </a:p>
        </p:txBody>
      </p:sp>
      <p:cxnSp>
        <p:nvCxnSpPr>
          <p:cNvPr id="25" name="Conector reto 24">
            <a:extLst>
              <a:ext uri="{FF2B5EF4-FFF2-40B4-BE49-F238E27FC236}">
                <a16:creationId xmlns:a16="http://schemas.microsoft.com/office/drawing/2014/main" id="{7E0CA5B6-DD96-83E1-295D-61E042DA51B0}"/>
              </a:ext>
            </a:extLst>
          </p:cNvPr>
          <p:cNvCxnSpPr>
            <a:cxnSpLocks/>
          </p:cNvCxnSpPr>
          <p:nvPr/>
        </p:nvCxnSpPr>
        <p:spPr>
          <a:xfrm>
            <a:off x="3889271" y="4527415"/>
            <a:ext cx="1240136" cy="0"/>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to 32">
            <a:extLst>
              <a:ext uri="{FF2B5EF4-FFF2-40B4-BE49-F238E27FC236}">
                <a16:creationId xmlns:a16="http://schemas.microsoft.com/office/drawing/2014/main" id="{5BD6DA17-CC68-0EA1-BC07-54DC3A47C9D6}"/>
              </a:ext>
            </a:extLst>
          </p:cNvPr>
          <p:cNvCxnSpPr>
            <a:cxnSpLocks/>
          </p:cNvCxnSpPr>
          <p:nvPr/>
        </p:nvCxnSpPr>
        <p:spPr>
          <a:xfrm>
            <a:off x="7062593" y="4527415"/>
            <a:ext cx="1240136" cy="0"/>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reto 35">
            <a:extLst>
              <a:ext uri="{FF2B5EF4-FFF2-40B4-BE49-F238E27FC236}">
                <a16:creationId xmlns:a16="http://schemas.microsoft.com/office/drawing/2014/main" id="{74C7ADE5-0837-AC76-149E-9030DE1334F8}"/>
              </a:ext>
            </a:extLst>
          </p:cNvPr>
          <p:cNvCxnSpPr>
            <a:cxnSpLocks/>
          </p:cNvCxnSpPr>
          <p:nvPr/>
        </p:nvCxnSpPr>
        <p:spPr>
          <a:xfrm>
            <a:off x="6079331" y="5118292"/>
            <a:ext cx="0" cy="30575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441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000" b="1" dirty="0"/>
              <a:t>MODELAGEM E PROJETO DE BANCO DE DADOS</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p:txBody>
          <a:bodyPr>
            <a:normAutofit/>
          </a:bodyPr>
          <a:lstStyle/>
          <a:p>
            <a:r>
              <a:rPr lang="pt-BR" sz="2400" dirty="0"/>
              <a:t>A </a:t>
            </a:r>
            <a:r>
              <a:rPr lang="pt-BR" sz="2400" b="1" dirty="0"/>
              <a:t>modelagem de banco de dados </a:t>
            </a:r>
            <a:r>
              <a:rPr lang="pt-BR" sz="2400" dirty="0"/>
              <a:t>momento mais crítico no processo de desenvolvimento de </a:t>
            </a:r>
            <a:r>
              <a:rPr lang="pt-BR" sz="2400" i="1" dirty="0"/>
              <a:t>software.</a:t>
            </a:r>
          </a:p>
          <a:p>
            <a:r>
              <a:rPr lang="pt-BR" sz="2400" dirty="0"/>
              <a:t>O objetivo da modelagem é atingir o objetivo estabelecido pelo cliente.</a:t>
            </a:r>
          </a:p>
          <a:p>
            <a:r>
              <a:rPr lang="pt-BR" sz="2400" dirty="0"/>
              <a:t>Segundo </a:t>
            </a:r>
            <a:r>
              <a:rPr lang="pt-BR" sz="2400" dirty="0" err="1"/>
              <a:t>Heuser</a:t>
            </a:r>
            <a:r>
              <a:rPr lang="pt-BR" sz="2400" dirty="0"/>
              <a:t>, o banco de dados deve ter padrões propostos na abstração de dados:</a:t>
            </a:r>
          </a:p>
          <a:p>
            <a:pPr lvl="1">
              <a:buFont typeface="Wingdings" panose="05000000000000000000" pitchFamily="2" charset="2"/>
              <a:buChar char="Ø"/>
            </a:pPr>
            <a:r>
              <a:rPr lang="pt-BR" sz="2200" dirty="0"/>
              <a:t> Modelo conceitual;</a:t>
            </a:r>
          </a:p>
          <a:p>
            <a:pPr lvl="1">
              <a:buFont typeface="Wingdings" panose="05000000000000000000" pitchFamily="2" charset="2"/>
              <a:buChar char="Ø"/>
            </a:pPr>
            <a:r>
              <a:rPr lang="pt-BR" sz="2200" dirty="0"/>
              <a:t> Modelo lógico;</a:t>
            </a:r>
          </a:p>
          <a:p>
            <a:pPr lvl="1">
              <a:buFont typeface="Wingdings" panose="05000000000000000000" pitchFamily="2" charset="2"/>
              <a:buChar char="Ø"/>
            </a:pPr>
            <a:r>
              <a:rPr lang="pt-BR" sz="2200" dirty="0"/>
              <a:t> Modelo físico.</a:t>
            </a:r>
          </a:p>
          <a:p>
            <a:r>
              <a:rPr lang="pt-BR" sz="2400" dirty="0"/>
              <a:t>Como os usuários são leigos, o projeto deve ser simples em sua estrutura.</a:t>
            </a:r>
          </a:p>
        </p:txBody>
      </p:sp>
    </p:spTree>
    <p:extLst>
      <p:ext uri="{BB962C8B-B14F-4D97-AF65-F5344CB8AC3E}">
        <p14:creationId xmlns:p14="http://schemas.microsoft.com/office/powerpoint/2010/main" val="711383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 cardinalidade nos ajuda a expressar o número de ocorrências com que uma entidade ter em um relacionamento. Também pode expressar as possibilidades e as restrições de associações.</a:t>
            </a:r>
          </a:p>
          <a:p>
            <a:pPr marL="0" indent="0">
              <a:buNone/>
            </a:pPr>
            <a:r>
              <a:rPr lang="pt-BR" sz="2400" dirty="0"/>
              <a:t>A cardinalidade pode ser classificada de duas formas:</a:t>
            </a:r>
          </a:p>
          <a:p>
            <a:pPr>
              <a:buFont typeface="Wingdings" panose="05000000000000000000" pitchFamily="2" charset="2"/>
              <a:buChar char="Ø"/>
            </a:pPr>
            <a:r>
              <a:rPr lang="pt-BR" sz="2400" dirty="0"/>
              <a:t> Mínima – indica o número mínimo de ocorrências de entidade no relacionamento.</a:t>
            </a:r>
          </a:p>
          <a:p>
            <a:pPr>
              <a:buFont typeface="Wingdings" panose="05000000000000000000" pitchFamily="2" charset="2"/>
              <a:buChar char="Ø"/>
            </a:pPr>
            <a:r>
              <a:rPr lang="pt-BR" sz="2400" dirty="0"/>
              <a:t> Máxima - indica o número máximo de ocorrências de entidade no relacionamento.</a:t>
            </a:r>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3728883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No exemplo DER abaixo, repare que:</a:t>
            </a:r>
          </a:p>
          <a:p>
            <a:pPr>
              <a:buFont typeface="Wingdings" panose="05000000000000000000" pitchFamily="2" charset="2"/>
              <a:buChar char="Ø"/>
            </a:pPr>
            <a:r>
              <a:rPr lang="pt-BR" sz="2400" dirty="0"/>
              <a:t> A ocorrência de EMPREGADO pode estar associada a no máximo 1 ocorrência de DEPARTAMENTO.</a:t>
            </a:r>
          </a:p>
          <a:p>
            <a:pPr>
              <a:buFont typeface="Wingdings" panose="05000000000000000000" pitchFamily="2" charset="2"/>
              <a:buChar char="Ø"/>
            </a:pPr>
            <a:r>
              <a:rPr lang="pt-BR" sz="2400" dirty="0"/>
              <a:t> A ocorrência de DEPARTAMENTO pode estar associadas a muitas ocorrências de EMPREGADO.</a:t>
            </a:r>
          </a:p>
          <a:p>
            <a:pPr>
              <a:buFont typeface="Wingdings" panose="05000000000000000000" pitchFamily="2" charset="2"/>
              <a:buChar char="Ø"/>
            </a:pPr>
            <a:endParaRPr lang="pt-BR" sz="2400" dirty="0"/>
          </a:p>
        </p:txBody>
      </p:sp>
      <p:sp>
        <p:nvSpPr>
          <p:cNvPr id="4" name="Shape 702">
            <a:extLst>
              <a:ext uri="{FF2B5EF4-FFF2-40B4-BE49-F238E27FC236}">
                <a16:creationId xmlns:a16="http://schemas.microsoft.com/office/drawing/2014/main" id="{92D5D518-B940-D512-767E-7132CE512CA0}"/>
              </a:ext>
            </a:extLst>
          </p:cNvPr>
          <p:cNvSpPr/>
          <p:nvPr/>
        </p:nvSpPr>
        <p:spPr>
          <a:xfrm>
            <a:off x="5030172" y="4486951"/>
            <a:ext cx="1896512" cy="868781"/>
          </a:xfrm>
          <a:custGeom>
            <a:avLst/>
            <a:gdLst/>
            <a:ahLst/>
            <a:cxnLst/>
            <a:rect l="0" t="0" r="0" b="0"/>
            <a:pathLst>
              <a:path w="964070" h="457607">
                <a:moveTo>
                  <a:pt x="0" y="230264"/>
                </a:moveTo>
                <a:lnTo>
                  <a:pt x="482778" y="0"/>
                </a:lnTo>
                <a:lnTo>
                  <a:pt x="964070" y="230264"/>
                </a:lnTo>
                <a:lnTo>
                  <a:pt x="482778" y="457607"/>
                </a:lnTo>
                <a:lnTo>
                  <a:pt x="0" y="230264"/>
                </a:lnTo>
                <a:close/>
              </a:path>
            </a:pathLst>
          </a:custGeom>
          <a:ln w="5906" cap="rnd">
            <a:round/>
          </a:ln>
        </p:spPr>
        <p:style>
          <a:lnRef idx="1">
            <a:srgbClr val="2F2115"/>
          </a:lnRef>
          <a:fillRef idx="0">
            <a:srgbClr val="000000">
              <a:alpha val="0"/>
            </a:srgbClr>
          </a:fillRef>
          <a:effectRef idx="0">
            <a:scrgbClr r="0" g="0" b="0"/>
          </a:effectRef>
          <a:fontRef idx="none"/>
        </p:style>
        <p:txBody>
          <a:bodyPr/>
          <a:lstStyle/>
          <a:p>
            <a:endParaRPr lang="pt-BR" u="sng" dirty="0"/>
          </a:p>
          <a:p>
            <a:r>
              <a:rPr lang="pt-BR" dirty="0"/>
              <a:t>	</a:t>
            </a:r>
            <a:r>
              <a:rPr lang="pt-BR" u="sng" dirty="0"/>
              <a:t>LOTAÇÃO</a:t>
            </a:r>
          </a:p>
        </p:txBody>
      </p:sp>
      <p:sp>
        <p:nvSpPr>
          <p:cNvPr id="5" name="Shape 704">
            <a:extLst>
              <a:ext uri="{FF2B5EF4-FFF2-40B4-BE49-F238E27FC236}">
                <a16:creationId xmlns:a16="http://schemas.microsoft.com/office/drawing/2014/main" id="{6B45030D-1711-2112-7594-F1D8972E30B9}"/>
              </a:ext>
            </a:extLst>
          </p:cNvPr>
          <p:cNvSpPr/>
          <p:nvPr/>
        </p:nvSpPr>
        <p:spPr>
          <a:xfrm>
            <a:off x="1832366" y="4660104"/>
            <a:ext cx="2462721" cy="303784"/>
          </a:xfrm>
          <a:custGeom>
            <a:avLst/>
            <a:gdLst/>
            <a:ahLst/>
            <a:cxnLst/>
            <a:rect l="0" t="0" r="0" b="0"/>
            <a:pathLst>
              <a:path w="1083259" h="275450">
                <a:moveTo>
                  <a:pt x="0" y="275450"/>
                </a:moveTo>
                <a:lnTo>
                  <a:pt x="1083259" y="275450"/>
                </a:lnTo>
                <a:lnTo>
                  <a:pt x="1083259" y="0"/>
                </a:lnTo>
                <a:lnTo>
                  <a:pt x="0" y="0"/>
                </a:lnTo>
                <a:close/>
              </a:path>
            </a:pathLst>
          </a:custGeom>
          <a:ln w="5906" cap="rnd">
            <a:round/>
          </a:ln>
        </p:spPr>
        <p:style>
          <a:lnRef idx="1">
            <a:srgbClr val="2F2115"/>
          </a:lnRef>
          <a:fillRef idx="0">
            <a:srgbClr val="000000">
              <a:alpha val="0"/>
            </a:srgbClr>
          </a:fillRef>
          <a:effectRef idx="0">
            <a:scrgbClr r="0" g="0" b="0"/>
          </a:effectRef>
          <a:fontRef idx="none"/>
        </p:style>
        <p:txBody>
          <a:bodyPr/>
          <a:lstStyle/>
          <a:p>
            <a:r>
              <a:rPr lang="pt-BR" dirty="0"/>
              <a:t>	DEPARTAMENTO</a:t>
            </a:r>
          </a:p>
        </p:txBody>
      </p:sp>
      <p:sp>
        <p:nvSpPr>
          <p:cNvPr id="6" name="Shape 707">
            <a:extLst>
              <a:ext uri="{FF2B5EF4-FFF2-40B4-BE49-F238E27FC236}">
                <a16:creationId xmlns:a16="http://schemas.microsoft.com/office/drawing/2014/main" id="{49D41C52-7D9E-99CA-8A46-45E08FF07EDF}"/>
              </a:ext>
            </a:extLst>
          </p:cNvPr>
          <p:cNvSpPr/>
          <p:nvPr/>
        </p:nvSpPr>
        <p:spPr>
          <a:xfrm>
            <a:off x="7661769" y="4660103"/>
            <a:ext cx="2100527" cy="303784"/>
          </a:xfrm>
          <a:custGeom>
            <a:avLst/>
            <a:gdLst/>
            <a:ahLst/>
            <a:cxnLst/>
            <a:rect l="0" t="0" r="0" b="0"/>
            <a:pathLst>
              <a:path w="834327" h="275450">
                <a:moveTo>
                  <a:pt x="0" y="275450"/>
                </a:moveTo>
                <a:lnTo>
                  <a:pt x="834327" y="275450"/>
                </a:lnTo>
                <a:lnTo>
                  <a:pt x="834327" y="0"/>
                </a:lnTo>
                <a:lnTo>
                  <a:pt x="0" y="0"/>
                </a:lnTo>
                <a:close/>
              </a:path>
            </a:pathLst>
          </a:custGeom>
          <a:ln w="5906" cap="rnd">
            <a:round/>
          </a:ln>
        </p:spPr>
        <p:style>
          <a:lnRef idx="1">
            <a:srgbClr val="2F2115"/>
          </a:lnRef>
          <a:fillRef idx="0">
            <a:srgbClr val="000000">
              <a:alpha val="0"/>
            </a:srgbClr>
          </a:fillRef>
          <a:effectRef idx="0">
            <a:scrgbClr r="0" g="0" b="0"/>
          </a:effectRef>
          <a:fontRef idx="none"/>
        </p:style>
        <p:txBody>
          <a:bodyPr/>
          <a:lstStyle/>
          <a:p>
            <a:r>
              <a:rPr lang="pt-BR" dirty="0"/>
              <a:t>	EMPREGADO</a:t>
            </a:r>
          </a:p>
        </p:txBody>
      </p:sp>
      <p:sp>
        <p:nvSpPr>
          <p:cNvPr id="7" name="CaixaDeTexto 6">
            <a:extLst>
              <a:ext uri="{FF2B5EF4-FFF2-40B4-BE49-F238E27FC236}">
                <a16:creationId xmlns:a16="http://schemas.microsoft.com/office/drawing/2014/main" id="{E662E2B7-E266-3CEF-6D96-5803B85A564E}"/>
              </a:ext>
            </a:extLst>
          </p:cNvPr>
          <p:cNvSpPr txBox="1"/>
          <p:nvPr/>
        </p:nvSpPr>
        <p:spPr>
          <a:xfrm>
            <a:off x="4426560" y="4660103"/>
            <a:ext cx="3103735" cy="369332"/>
          </a:xfrm>
          <a:prstGeom prst="rect">
            <a:avLst/>
          </a:prstGeom>
          <a:noFill/>
        </p:spPr>
        <p:txBody>
          <a:bodyPr wrap="none" rtlCol="0">
            <a:spAutoFit/>
          </a:bodyPr>
          <a:lstStyle/>
          <a:p>
            <a:r>
              <a:rPr lang="pt-BR" dirty="0"/>
              <a:t>1						N</a:t>
            </a:r>
          </a:p>
        </p:txBody>
      </p:sp>
    </p:spTree>
    <p:extLst>
      <p:ext uri="{BB962C8B-B14F-4D97-AF65-F5344CB8AC3E}">
        <p14:creationId xmlns:p14="http://schemas.microsoft.com/office/powerpoint/2010/main" val="2955479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Como já abordado em aulas anteriores, o limite máximo de ocorrências de uma entidade deve ser declarado da seguinte forma:</a:t>
            </a:r>
          </a:p>
          <a:p>
            <a:pPr>
              <a:buFont typeface="Wingdings" panose="05000000000000000000" pitchFamily="2" charset="2"/>
              <a:buChar char="Ø"/>
            </a:pPr>
            <a:r>
              <a:rPr lang="pt-BR" sz="2400" dirty="0"/>
              <a:t> 1:1 – Um para UM;</a:t>
            </a:r>
          </a:p>
          <a:p>
            <a:pPr>
              <a:buFont typeface="Wingdings" panose="05000000000000000000" pitchFamily="2" charset="2"/>
              <a:buChar char="Ø"/>
            </a:pPr>
            <a:r>
              <a:rPr lang="pt-BR" sz="2400" dirty="0"/>
              <a:t> 1:N – Um para Muitos;</a:t>
            </a:r>
          </a:p>
          <a:p>
            <a:pPr>
              <a:buFont typeface="Wingdings" panose="05000000000000000000" pitchFamily="2" charset="2"/>
              <a:buChar char="Ø"/>
            </a:pPr>
            <a:r>
              <a:rPr lang="pt-BR" sz="2400" dirty="0"/>
              <a:t> N:N – Muitos para Muitos.</a:t>
            </a:r>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1941576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Cardinalidade 1:1 acontece quando a ocorrência de uma entidade se relaciona com até uma entidade.</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373113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373002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358587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172408"/>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4985656"/>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3685592"/>
            <a:ext cx="3071675" cy="369332"/>
          </a:xfrm>
          <a:prstGeom prst="rect">
            <a:avLst/>
          </a:prstGeom>
          <a:noFill/>
        </p:spPr>
        <p:txBody>
          <a:bodyPr wrap="none" rtlCol="0">
            <a:spAutoFit/>
          </a:bodyPr>
          <a:lstStyle/>
          <a:p>
            <a:r>
              <a:rPr lang="pt-BR" dirty="0"/>
              <a:t>1						1</a:t>
            </a:r>
          </a:p>
        </p:txBody>
      </p:sp>
      <p:sp>
        <p:nvSpPr>
          <p:cNvPr id="18" name="CaixaDeTexto 17">
            <a:extLst>
              <a:ext uri="{FF2B5EF4-FFF2-40B4-BE49-F238E27FC236}">
                <a16:creationId xmlns:a16="http://schemas.microsoft.com/office/drawing/2014/main" id="{414D6ED5-E271-686F-ED67-A291A23C2252}"/>
              </a:ext>
            </a:extLst>
          </p:cNvPr>
          <p:cNvSpPr txBox="1"/>
          <p:nvPr/>
        </p:nvSpPr>
        <p:spPr>
          <a:xfrm>
            <a:off x="4560161" y="4142932"/>
            <a:ext cx="3071675" cy="369332"/>
          </a:xfrm>
          <a:prstGeom prst="rect">
            <a:avLst/>
          </a:prstGeom>
          <a:noFill/>
        </p:spPr>
        <p:txBody>
          <a:bodyPr wrap="none" rtlCol="0">
            <a:spAutoFit/>
          </a:bodyPr>
          <a:lstStyle/>
          <a:p>
            <a:r>
              <a:rPr lang="pt-BR" dirty="0"/>
              <a:t>1						1</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3947642"/>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095235"/>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097101"/>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344015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Cardinalidade 1:N acontece quando a ocorrência de uma entidade se relaciona com várias entidade. Mas as ocorrências de outras entidades se relaciona com até uma ocorrência.</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373113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373002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358587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172408"/>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4985656"/>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3685592"/>
            <a:ext cx="3103735" cy="369332"/>
          </a:xfrm>
          <a:prstGeom prst="rect">
            <a:avLst/>
          </a:prstGeom>
          <a:noFill/>
        </p:spPr>
        <p:txBody>
          <a:bodyPr wrap="none" rtlCol="0">
            <a:spAutoFit/>
          </a:bodyPr>
          <a:lstStyle/>
          <a:p>
            <a:r>
              <a:rPr lang="pt-BR" dirty="0"/>
              <a:t>1						N</a:t>
            </a:r>
          </a:p>
        </p:txBody>
      </p:sp>
      <p:sp>
        <p:nvSpPr>
          <p:cNvPr id="18" name="CaixaDeTexto 17">
            <a:extLst>
              <a:ext uri="{FF2B5EF4-FFF2-40B4-BE49-F238E27FC236}">
                <a16:creationId xmlns:a16="http://schemas.microsoft.com/office/drawing/2014/main" id="{414D6ED5-E271-686F-ED67-A291A23C2252}"/>
              </a:ext>
            </a:extLst>
          </p:cNvPr>
          <p:cNvSpPr txBox="1"/>
          <p:nvPr/>
        </p:nvSpPr>
        <p:spPr>
          <a:xfrm>
            <a:off x="4560161" y="4142932"/>
            <a:ext cx="3071675" cy="369332"/>
          </a:xfrm>
          <a:prstGeom prst="rect">
            <a:avLst/>
          </a:prstGeom>
          <a:noFill/>
        </p:spPr>
        <p:txBody>
          <a:bodyPr wrap="none" rtlCol="0">
            <a:spAutoFit/>
          </a:bodyPr>
          <a:lstStyle/>
          <a:p>
            <a:r>
              <a:rPr lang="pt-BR" dirty="0"/>
              <a:t>1						1</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3947642"/>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095235"/>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097101"/>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8741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Cardinalidade N:N acontece quando a ocorrência de uma entidade se relaciona com várias entidade. </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373113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3730025"/>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358587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172408"/>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4985656"/>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3685592"/>
            <a:ext cx="3103735" cy="369332"/>
          </a:xfrm>
          <a:prstGeom prst="rect">
            <a:avLst/>
          </a:prstGeom>
          <a:noFill/>
        </p:spPr>
        <p:txBody>
          <a:bodyPr wrap="none" rtlCol="0">
            <a:spAutoFit/>
          </a:bodyPr>
          <a:lstStyle/>
          <a:p>
            <a:r>
              <a:rPr lang="pt-BR" dirty="0"/>
              <a:t>1						N</a:t>
            </a:r>
          </a:p>
        </p:txBody>
      </p:sp>
      <p:sp>
        <p:nvSpPr>
          <p:cNvPr id="18" name="CaixaDeTexto 17">
            <a:extLst>
              <a:ext uri="{FF2B5EF4-FFF2-40B4-BE49-F238E27FC236}">
                <a16:creationId xmlns:a16="http://schemas.microsoft.com/office/drawing/2014/main" id="{414D6ED5-E271-686F-ED67-A291A23C2252}"/>
              </a:ext>
            </a:extLst>
          </p:cNvPr>
          <p:cNvSpPr txBox="1"/>
          <p:nvPr/>
        </p:nvSpPr>
        <p:spPr>
          <a:xfrm>
            <a:off x="4560161" y="4142932"/>
            <a:ext cx="3071675" cy="369332"/>
          </a:xfrm>
          <a:prstGeom prst="rect">
            <a:avLst/>
          </a:prstGeom>
          <a:noFill/>
        </p:spPr>
        <p:txBody>
          <a:bodyPr wrap="none" rtlCol="0">
            <a:spAutoFit/>
          </a:bodyPr>
          <a:lstStyle/>
          <a:p>
            <a:r>
              <a:rPr lang="pt-BR" dirty="0"/>
              <a:t>N						1</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3947642"/>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095235"/>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097101"/>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8568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46643"/>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Falando um pouco sobre a </a:t>
            </a:r>
            <a:r>
              <a:rPr lang="pt-BR" sz="2400" b="1" dirty="0"/>
              <a:t>cardinalidade mínima</a:t>
            </a:r>
            <a:r>
              <a:rPr lang="pt-BR" sz="2400" dirty="0"/>
              <a:t>, é possível identificar apenas quando o mínimo de ocorrências de uma entidade em relação a outra entidade.</a:t>
            </a:r>
          </a:p>
          <a:p>
            <a:pPr marL="0" indent="0">
              <a:buNone/>
            </a:pPr>
            <a:r>
              <a:rPr lang="pt-BR" sz="2400" dirty="0"/>
              <a:t>São classificadas como:</a:t>
            </a:r>
          </a:p>
          <a:p>
            <a:pPr marL="0" indent="0">
              <a:buNone/>
            </a:pPr>
            <a:r>
              <a:rPr lang="pt-BR" sz="2400" b="1" dirty="0"/>
              <a:t>Opcional (0)</a:t>
            </a:r>
            <a:r>
              <a:rPr lang="pt-BR" sz="2400" dirty="0"/>
              <a:t> – Quando uma ocorrência se relaciona com no mínimo nenhuma outra entidade. Ela pode ser representada como:</a:t>
            </a:r>
          </a:p>
          <a:p>
            <a:pPr>
              <a:buFont typeface="Wingdings" panose="05000000000000000000" pitchFamily="2" charset="2"/>
              <a:buChar char="Ø"/>
            </a:pPr>
            <a:r>
              <a:rPr lang="pt-BR" sz="2400" dirty="0"/>
              <a:t> </a:t>
            </a:r>
            <a:r>
              <a:rPr lang="pt-BR" sz="2400" b="1" dirty="0"/>
              <a:t>0:1 </a:t>
            </a:r>
            <a:r>
              <a:rPr lang="pt-BR" sz="2400" dirty="0"/>
              <a:t>– De nenhuma ocorrência para uma ocorrência de outra entidade.</a:t>
            </a:r>
          </a:p>
          <a:p>
            <a:pPr>
              <a:buFont typeface="Wingdings" panose="05000000000000000000" pitchFamily="2" charset="2"/>
              <a:buChar char="Ø"/>
            </a:pPr>
            <a:r>
              <a:rPr lang="pt-BR" sz="2400" dirty="0"/>
              <a:t> </a:t>
            </a:r>
            <a:r>
              <a:rPr lang="pt-BR" sz="2400" b="1" dirty="0"/>
              <a:t>0:N</a:t>
            </a:r>
            <a:r>
              <a:rPr lang="pt-BR" sz="2400" dirty="0"/>
              <a:t> – De nenhuma ocorrência para muitas ocorrências de outra entidade.</a:t>
            </a:r>
          </a:p>
          <a:p>
            <a:pPr marL="0" indent="0">
              <a:buNone/>
            </a:pPr>
            <a:r>
              <a:rPr lang="pt-BR" sz="2400" b="1" dirty="0"/>
              <a:t>Obrigatória  (1)</a:t>
            </a:r>
            <a:r>
              <a:rPr lang="pt-BR" sz="2400" dirty="0"/>
              <a:t> – Quando uma ocorrência se relaciona com no mínimo uma de outra entidade.</a:t>
            </a:r>
            <a:endParaRPr lang="pt-BR" sz="2400" b="1" dirty="0"/>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1853353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10211422" cy="2063654"/>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No próximo exemplo podemos observar como é utilizado a cardinalidade mínima.</a:t>
            </a:r>
          </a:p>
          <a:p>
            <a:pPr marL="0" indent="0">
              <a:buNone/>
            </a:pPr>
            <a:r>
              <a:rPr lang="pt-BR" sz="2400" dirty="0"/>
              <a:t>Na regra de negócio, quando marcada como zero, significa que não há obrigação no momento da venda que o cliente comprar o produto.</a:t>
            </a:r>
          </a:p>
          <a:p>
            <a:pPr>
              <a:buFont typeface="Wingdings" panose="05000000000000000000" pitchFamily="2" charset="2"/>
              <a:buChar char="Ø"/>
            </a:pPr>
            <a:endParaRPr lang="pt-BR" sz="2400" dirty="0"/>
          </a:p>
        </p:txBody>
      </p:sp>
      <p:sp>
        <p:nvSpPr>
          <p:cNvPr id="4" name="Shape 22418">
            <a:extLst>
              <a:ext uri="{FF2B5EF4-FFF2-40B4-BE49-F238E27FC236}">
                <a16:creationId xmlns:a16="http://schemas.microsoft.com/office/drawing/2014/main" id="{5D42445C-BB98-A321-CA77-DC60AF305752}"/>
              </a:ext>
            </a:extLst>
          </p:cNvPr>
          <p:cNvSpPr/>
          <p:nvPr/>
        </p:nvSpPr>
        <p:spPr>
          <a:xfrm>
            <a:off x="2448987" y="4235201"/>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6565A68B-1437-76FB-D4B2-1C19DB269CBB}"/>
              </a:ext>
            </a:extLst>
          </p:cNvPr>
          <p:cNvSpPr/>
          <p:nvPr/>
        </p:nvSpPr>
        <p:spPr>
          <a:xfrm>
            <a:off x="7898465" y="4234091"/>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681F39E8-B421-81FA-0613-D523E2432E75}"/>
              </a:ext>
            </a:extLst>
          </p:cNvPr>
          <p:cNvSpPr/>
          <p:nvPr/>
        </p:nvSpPr>
        <p:spPr>
          <a:xfrm>
            <a:off x="4939716" y="4089937"/>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2" name="Conector de Seta Reta 11">
            <a:extLst>
              <a:ext uri="{FF2B5EF4-FFF2-40B4-BE49-F238E27FC236}">
                <a16:creationId xmlns:a16="http://schemas.microsoft.com/office/drawing/2014/main" id="{44FB708F-52AA-6183-CD43-0ACCD4E2C08B}"/>
              </a:ext>
            </a:extLst>
          </p:cNvPr>
          <p:cNvCxnSpPr/>
          <p:nvPr/>
        </p:nvCxnSpPr>
        <p:spPr>
          <a:xfrm>
            <a:off x="2448987" y="3676474"/>
            <a:ext cx="729402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B2BFB63D-7069-305B-26BB-CC93FAD79055}"/>
              </a:ext>
            </a:extLst>
          </p:cNvPr>
          <p:cNvCxnSpPr>
            <a:cxnSpLocks/>
          </p:cNvCxnSpPr>
          <p:nvPr/>
        </p:nvCxnSpPr>
        <p:spPr>
          <a:xfrm flipH="1">
            <a:off x="2448987" y="5489722"/>
            <a:ext cx="7324506"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B1DC2DEF-B4FC-8A50-74B9-F541F5D3F725}"/>
              </a:ext>
            </a:extLst>
          </p:cNvPr>
          <p:cNvSpPr txBox="1"/>
          <p:nvPr/>
        </p:nvSpPr>
        <p:spPr>
          <a:xfrm>
            <a:off x="4560162" y="4189658"/>
            <a:ext cx="3134191" cy="369332"/>
          </a:xfrm>
          <a:prstGeom prst="rect">
            <a:avLst/>
          </a:prstGeom>
          <a:noFill/>
        </p:spPr>
        <p:txBody>
          <a:bodyPr wrap="none" rtlCol="0">
            <a:spAutoFit/>
          </a:bodyPr>
          <a:lstStyle/>
          <a:p>
            <a:r>
              <a:rPr lang="pt-BR" dirty="0"/>
              <a:t>0, N					     1,N</a:t>
            </a:r>
          </a:p>
        </p:txBody>
      </p:sp>
      <p:sp>
        <p:nvSpPr>
          <p:cNvPr id="19" name="CaixaDeTexto 18">
            <a:extLst>
              <a:ext uri="{FF2B5EF4-FFF2-40B4-BE49-F238E27FC236}">
                <a16:creationId xmlns:a16="http://schemas.microsoft.com/office/drawing/2014/main" id="{E897664D-AB3F-6043-F8ED-DFF54D51543F}"/>
              </a:ext>
            </a:extLst>
          </p:cNvPr>
          <p:cNvSpPr txBox="1"/>
          <p:nvPr/>
        </p:nvSpPr>
        <p:spPr>
          <a:xfrm>
            <a:off x="2917859" y="4451708"/>
            <a:ext cx="6522170" cy="369332"/>
          </a:xfrm>
          <a:prstGeom prst="rect">
            <a:avLst/>
          </a:prstGeom>
          <a:noFill/>
        </p:spPr>
        <p:txBody>
          <a:bodyPr wrap="none" rtlCol="0">
            <a:spAutoFit/>
          </a:bodyPr>
          <a:lstStyle/>
          <a:p>
            <a:r>
              <a:rPr lang="pt-BR" dirty="0"/>
              <a:t>CLIENTE 				       COMPRA				      PRODUTO</a:t>
            </a:r>
          </a:p>
        </p:txBody>
      </p:sp>
      <p:cxnSp>
        <p:nvCxnSpPr>
          <p:cNvPr id="21" name="Conector reto 20">
            <a:extLst>
              <a:ext uri="{FF2B5EF4-FFF2-40B4-BE49-F238E27FC236}">
                <a16:creationId xmlns:a16="http://schemas.microsoft.com/office/drawing/2014/main" id="{69011AA6-59E8-2B32-2B1B-45632821A3BB}"/>
              </a:ext>
            </a:extLst>
          </p:cNvPr>
          <p:cNvCxnSpPr/>
          <p:nvPr/>
        </p:nvCxnSpPr>
        <p:spPr>
          <a:xfrm>
            <a:off x="7252284" y="4599301"/>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to 21">
            <a:extLst>
              <a:ext uri="{FF2B5EF4-FFF2-40B4-BE49-F238E27FC236}">
                <a16:creationId xmlns:a16="http://schemas.microsoft.com/office/drawing/2014/main" id="{66118DA0-E382-A42B-8419-E9DB438F294D}"/>
              </a:ext>
            </a:extLst>
          </p:cNvPr>
          <p:cNvCxnSpPr/>
          <p:nvPr/>
        </p:nvCxnSpPr>
        <p:spPr>
          <a:xfrm>
            <a:off x="4293535" y="4601167"/>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2432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10211422" cy="4309822"/>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Conforme visto anteriormente, além do relacionamento binário, existe o relacionamento ternário. </a:t>
            </a:r>
          </a:p>
          <a:p>
            <a:pPr marL="0" indent="0">
              <a:buNone/>
            </a:pPr>
            <a:r>
              <a:rPr lang="pt-BR" sz="2400" dirty="0"/>
              <a:t>A cardinalidade também é necessária para este relacionamento, mas existem algumas alterações.</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2978923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4165185" cy="4309822"/>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Neste exemplo, temos uma </a:t>
            </a:r>
            <a:r>
              <a:rPr lang="pt-BR" sz="2400" b="1" dirty="0"/>
              <a:t>generalização</a:t>
            </a:r>
            <a:r>
              <a:rPr lang="pt-BR" sz="2400" dirty="0"/>
              <a:t>, em que podemos encontrar todas as propriedades da ocorrência da entidade CLIENTE correspondentes as entidades PESSOA FÍSICA e PESSOA JURÍDICA.</a:t>
            </a:r>
          </a:p>
          <a:p>
            <a:pPr marL="0" indent="0">
              <a:buNone/>
            </a:pPr>
            <a:r>
              <a:rPr lang="pt-BR" sz="2400" dirty="0"/>
              <a:t>A generalização proporciona agregar todos os atributos da entidade CLIENTE aos atributos da entidade PESSOA FÍSICA ou PESSOA JURÍDICA.</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pic>
        <p:nvPicPr>
          <p:cNvPr id="4" name="Picture 917">
            <a:extLst>
              <a:ext uri="{FF2B5EF4-FFF2-40B4-BE49-F238E27FC236}">
                <a16:creationId xmlns:a16="http://schemas.microsoft.com/office/drawing/2014/main" id="{A70821C7-6A13-194D-3012-9A90D4594DEA}"/>
              </a:ext>
            </a:extLst>
          </p:cNvPr>
          <p:cNvPicPr/>
          <p:nvPr/>
        </p:nvPicPr>
        <p:blipFill>
          <a:blip r:embed="rId2"/>
          <a:stretch>
            <a:fillRect/>
          </a:stretch>
        </p:blipFill>
        <p:spPr>
          <a:xfrm>
            <a:off x="6126480" y="1923027"/>
            <a:ext cx="5029200" cy="3197614"/>
          </a:xfrm>
          <a:prstGeom prst="rect">
            <a:avLst/>
          </a:prstGeom>
        </p:spPr>
      </p:pic>
    </p:spTree>
    <p:extLst>
      <p:ext uri="{BB962C8B-B14F-4D97-AF65-F5344CB8AC3E}">
        <p14:creationId xmlns:p14="http://schemas.microsoft.com/office/powerpoint/2010/main" val="45564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000" b="1" dirty="0"/>
              <a:t>MODELAGEM E PROJETO DE BANCO DE DADOS</a:t>
            </a:r>
            <a:endParaRPr lang="pt-BR" sz="40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p:txBody>
          <a:bodyPr>
            <a:normAutofit/>
          </a:bodyPr>
          <a:lstStyle/>
          <a:p>
            <a:r>
              <a:rPr lang="pt-BR" sz="2400" dirty="0"/>
              <a:t>Os requisitos do projeto podem ser descritos por </a:t>
            </a:r>
            <a:r>
              <a:rPr lang="pt-BR" sz="2400" b="1" dirty="0"/>
              <a:t>diagramas</a:t>
            </a:r>
            <a:r>
              <a:rPr lang="pt-BR" sz="2400" dirty="0"/>
              <a:t>, com declarações que o sistema deve oferecer em alto nível.</a:t>
            </a:r>
          </a:p>
          <a:p>
            <a:r>
              <a:rPr lang="pt-BR" sz="2400" dirty="0"/>
              <a:t>Para esse processo, podemos usar a etapa de </a:t>
            </a:r>
            <a:r>
              <a:rPr lang="pt-BR" sz="2400" b="1" dirty="0"/>
              <a:t>engenharia de requisitos:</a:t>
            </a:r>
          </a:p>
          <a:p>
            <a:pPr>
              <a:buFont typeface="Wingdings" panose="05000000000000000000" pitchFamily="2" charset="2"/>
              <a:buChar char="Ø"/>
            </a:pPr>
            <a:r>
              <a:rPr lang="pt-BR" sz="2400" b="1" dirty="0"/>
              <a:t> </a:t>
            </a:r>
            <a:r>
              <a:rPr lang="pt-BR" sz="2400" dirty="0"/>
              <a:t>É um processo que engloba as atividades que contribuem para:</a:t>
            </a:r>
          </a:p>
          <a:p>
            <a:pPr lvl="1">
              <a:buFont typeface="Wingdings" panose="05000000000000000000" pitchFamily="2" charset="2"/>
              <a:buChar char="Ø"/>
            </a:pPr>
            <a:r>
              <a:rPr lang="pt-BR" sz="2200" dirty="0"/>
              <a:t> Elaboração de um documento;</a:t>
            </a:r>
          </a:p>
          <a:p>
            <a:pPr lvl="1">
              <a:buFont typeface="Wingdings" panose="05000000000000000000" pitchFamily="2" charset="2"/>
              <a:buChar char="Ø"/>
            </a:pPr>
            <a:r>
              <a:rPr lang="pt-BR" sz="2200" dirty="0"/>
              <a:t> Levantamento de requisitos para manutenção;</a:t>
            </a:r>
            <a:endParaRPr lang="pt-BR" sz="2400" dirty="0"/>
          </a:p>
          <a:p>
            <a:r>
              <a:rPr lang="pt-BR" sz="2200" dirty="0"/>
              <a:t>Essa etapa é a fase onde podemos descobrir, analisar e verificar funções e restrições.</a:t>
            </a:r>
          </a:p>
        </p:txBody>
      </p:sp>
    </p:spTree>
    <p:extLst>
      <p:ext uri="{BB962C8B-B14F-4D97-AF65-F5344CB8AC3E}">
        <p14:creationId xmlns:p14="http://schemas.microsoft.com/office/powerpoint/2010/main" val="31526986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5913520"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Utilizando a generalização, precisamos identificar se esta é </a:t>
            </a:r>
            <a:r>
              <a:rPr lang="pt-BR" sz="2400" b="1" dirty="0"/>
              <a:t>parcial</a:t>
            </a:r>
            <a:r>
              <a:rPr lang="pt-BR" sz="2400" dirty="0"/>
              <a:t> ou </a:t>
            </a:r>
            <a:r>
              <a:rPr lang="pt-BR" sz="2400" b="1" dirty="0"/>
              <a:t>total</a:t>
            </a:r>
            <a:r>
              <a:rPr lang="pt-BR" sz="2400" dirty="0"/>
              <a:t>. </a:t>
            </a:r>
          </a:p>
          <a:p>
            <a:pPr marL="0" indent="0">
              <a:buNone/>
            </a:pPr>
            <a:r>
              <a:rPr lang="pt-BR" sz="2400" dirty="0"/>
              <a:t>Para </a:t>
            </a:r>
            <a:r>
              <a:rPr lang="pt-BR" sz="2400" dirty="0" err="1"/>
              <a:t>Heuser</a:t>
            </a:r>
            <a:r>
              <a:rPr lang="pt-BR" sz="2400" dirty="0"/>
              <a:t>, “em uma generalização total para cada ocorrência da entidade genérica existe sempre uma ocorrência em uma das entidades especializadas”.</a:t>
            </a:r>
          </a:p>
          <a:p>
            <a:pPr marL="0" indent="0">
              <a:buNone/>
            </a:pPr>
            <a:r>
              <a:rPr lang="pt-BR" sz="2400" dirty="0"/>
              <a:t>Observamos na figura que toda a ocorrência da entidade CLIENTE corresponde a uma ocorrência em uma das duas especializações.</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
        <p:nvSpPr>
          <p:cNvPr id="123" name="Shape 1009">
            <a:extLst>
              <a:ext uri="{FF2B5EF4-FFF2-40B4-BE49-F238E27FC236}">
                <a16:creationId xmlns:a16="http://schemas.microsoft.com/office/drawing/2014/main" id="{090D7593-9972-5D10-F7ED-487BCF7BD081}"/>
              </a:ext>
            </a:extLst>
          </p:cNvPr>
          <p:cNvSpPr/>
          <p:nvPr/>
        </p:nvSpPr>
        <p:spPr>
          <a:xfrm>
            <a:off x="9524329" y="3854002"/>
            <a:ext cx="180587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PESSOA JURIDICA</a:t>
            </a:r>
          </a:p>
        </p:txBody>
      </p:sp>
      <p:sp>
        <p:nvSpPr>
          <p:cNvPr id="124" name="Shape 1013">
            <a:extLst>
              <a:ext uri="{FF2B5EF4-FFF2-40B4-BE49-F238E27FC236}">
                <a16:creationId xmlns:a16="http://schemas.microsoft.com/office/drawing/2014/main" id="{B52A32E5-EBAB-C084-9E57-809D7832E970}"/>
              </a:ext>
            </a:extLst>
          </p:cNvPr>
          <p:cNvSpPr/>
          <p:nvPr/>
        </p:nvSpPr>
        <p:spPr>
          <a:xfrm>
            <a:off x="8581910" y="2660160"/>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125" name="Shape 1009">
            <a:extLst>
              <a:ext uri="{FF2B5EF4-FFF2-40B4-BE49-F238E27FC236}">
                <a16:creationId xmlns:a16="http://schemas.microsoft.com/office/drawing/2014/main" id="{1EC2EAB3-2A23-A4FF-1C5A-58A600698F62}"/>
              </a:ext>
            </a:extLst>
          </p:cNvPr>
          <p:cNvSpPr/>
          <p:nvPr/>
        </p:nvSpPr>
        <p:spPr>
          <a:xfrm>
            <a:off x="8551429" y="1923027"/>
            <a:ext cx="942421"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CLIENTE</a:t>
            </a:r>
          </a:p>
        </p:txBody>
      </p:sp>
      <p:sp>
        <p:nvSpPr>
          <p:cNvPr id="126" name="Shape 1009">
            <a:extLst>
              <a:ext uri="{FF2B5EF4-FFF2-40B4-BE49-F238E27FC236}">
                <a16:creationId xmlns:a16="http://schemas.microsoft.com/office/drawing/2014/main" id="{33F7AD24-7A44-8C2A-CED6-D2E01565C0E6}"/>
              </a:ext>
            </a:extLst>
          </p:cNvPr>
          <p:cNvSpPr/>
          <p:nvPr/>
        </p:nvSpPr>
        <p:spPr>
          <a:xfrm>
            <a:off x="7010805" y="3864868"/>
            <a:ext cx="157110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PESSOA FÍSICA</a:t>
            </a:r>
          </a:p>
        </p:txBody>
      </p:sp>
      <p:cxnSp>
        <p:nvCxnSpPr>
          <p:cNvPr id="128" name="Conector reto 127">
            <a:extLst>
              <a:ext uri="{FF2B5EF4-FFF2-40B4-BE49-F238E27FC236}">
                <a16:creationId xmlns:a16="http://schemas.microsoft.com/office/drawing/2014/main" id="{A21CF327-0169-4D32-8CD4-BD26223EF5BF}"/>
              </a:ext>
            </a:extLst>
          </p:cNvPr>
          <p:cNvCxnSpPr/>
          <p:nvPr/>
        </p:nvCxnSpPr>
        <p:spPr>
          <a:xfrm flipV="1">
            <a:off x="9053120" y="2184284"/>
            <a:ext cx="0" cy="475876"/>
          </a:xfrm>
          <a:prstGeom prst="line">
            <a:avLst/>
          </a:prstGeom>
        </p:spPr>
        <p:style>
          <a:lnRef idx="1">
            <a:schemeClr val="dk1"/>
          </a:lnRef>
          <a:fillRef idx="0">
            <a:schemeClr val="dk1"/>
          </a:fillRef>
          <a:effectRef idx="0">
            <a:schemeClr val="dk1"/>
          </a:effectRef>
          <a:fontRef idx="minor">
            <a:schemeClr val="tx1"/>
          </a:fontRef>
        </p:style>
      </p:cxnSp>
      <p:cxnSp>
        <p:nvCxnSpPr>
          <p:cNvPr id="130" name="Conector reto 129">
            <a:extLst>
              <a:ext uri="{FF2B5EF4-FFF2-40B4-BE49-F238E27FC236}">
                <a16:creationId xmlns:a16="http://schemas.microsoft.com/office/drawing/2014/main" id="{AF121363-091D-6C55-24AC-03EC8C60A432}"/>
              </a:ext>
            </a:extLst>
          </p:cNvPr>
          <p:cNvCxnSpPr>
            <a:cxnSpLocks/>
          </p:cNvCxnSpPr>
          <p:nvPr/>
        </p:nvCxnSpPr>
        <p:spPr>
          <a:xfrm flipV="1">
            <a:off x="9524330" y="3414134"/>
            <a:ext cx="0" cy="451529"/>
          </a:xfrm>
          <a:prstGeom prst="line">
            <a:avLst/>
          </a:prstGeom>
        </p:spPr>
        <p:style>
          <a:lnRef idx="1">
            <a:schemeClr val="dk1"/>
          </a:lnRef>
          <a:fillRef idx="0">
            <a:schemeClr val="dk1"/>
          </a:fillRef>
          <a:effectRef idx="0">
            <a:schemeClr val="dk1"/>
          </a:effectRef>
          <a:fontRef idx="minor">
            <a:schemeClr val="tx1"/>
          </a:fontRef>
        </p:style>
      </p:cxnSp>
      <p:cxnSp>
        <p:nvCxnSpPr>
          <p:cNvPr id="133" name="Conector reto 132">
            <a:extLst>
              <a:ext uri="{FF2B5EF4-FFF2-40B4-BE49-F238E27FC236}">
                <a16:creationId xmlns:a16="http://schemas.microsoft.com/office/drawing/2014/main" id="{50BB16E3-648A-0C8E-2B13-86B3ACFEDE87}"/>
              </a:ext>
            </a:extLst>
          </p:cNvPr>
          <p:cNvCxnSpPr>
            <a:cxnSpLocks/>
          </p:cNvCxnSpPr>
          <p:nvPr/>
        </p:nvCxnSpPr>
        <p:spPr>
          <a:xfrm flipV="1">
            <a:off x="8581910" y="3414134"/>
            <a:ext cx="0" cy="45152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09542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5913520"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Nesta figura, observe que na instância FUNCIONARIO aparece uma vez somente nas entidades especializadas (MOTORISTA ou SECRETARIA), já que um funcionária pode ser um motorista ou uma secretária, mas não podem exercer os dois cargos ao mesmo tempo.</a:t>
            </a:r>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
        <p:nvSpPr>
          <p:cNvPr id="123" name="Shape 1009">
            <a:extLst>
              <a:ext uri="{FF2B5EF4-FFF2-40B4-BE49-F238E27FC236}">
                <a16:creationId xmlns:a16="http://schemas.microsoft.com/office/drawing/2014/main" id="{090D7593-9972-5D10-F7ED-487BCF7BD081}"/>
              </a:ext>
            </a:extLst>
          </p:cNvPr>
          <p:cNvSpPr/>
          <p:nvPr/>
        </p:nvSpPr>
        <p:spPr>
          <a:xfrm>
            <a:off x="9524329" y="3854002"/>
            <a:ext cx="180587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SECRETARIA</a:t>
            </a:r>
          </a:p>
        </p:txBody>
      </p:sp>
      <p:sp>
        <p:nvSpPr>
          <p:cNvPr id="124" name="Shape 1013">
            <a:extLst>
              <a:ext uri="{FF2B5EF4-FFF2-40B4-BE49-F238E27FC236}">
                <a16:creationId xmlns:a16="http://schemas.microsoft.com/office/drawing/2014/main" id="{B52A32E5-EBAB-C084-9E57-809D7832E970}"/>
              </a:ext>
            </a:extLst>
          </p:cNvPr>
          <p:cNvSpPr/>
          <p:nvPr/>
        </p:nvSpPr>
        <p:spPr>
          <a:xfrm>
            <a:off x="8581910" y="2660160"/>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125" name="Shape 1009">
            <a:extLst>
              <a:ext uri="{FF2B5EF4-FFF2-40B4-BE49-F238E27FC236}">
                <a16:creationId xmlns:a16="http://schemas.microsoft.com/office/drawing/2014/main" id="{1EC2EAB3-2A23-A4FF-1C5A-58A600698F62}"/>
              </a:ext>
            </a:extLst>
          </p:cNvPr>
          <p:cNvSpPr/>
          <p:nvPr/>
        </p:nvSpPr>
        <p:spPr>
          <a:xfrm>
            <a:off x="8267567" y="1923027"/>
            <a:ext cx="1571105" cy="254201"/>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FUNCIONÁRIO</a:t>
            </a:r>
          </a:p>
        </p:txBody>
      </p:sp>
      <p:sp>
        <p:nvSpPr>
          <p:cNvPr id="126" name="Shape 1009">
            <a:extLst>
              <a:ext uri="{FF2B5EF4-FFF2-40B4-BE49-F238E27FC236}">
                <a16:creationId xmlns:a16="http://schemas.microsoft.com/office/drawing/2014/main" id="{33F7AD24-7A44-8C2A-CED6-D2E01565C0E6}"/>
              </a:ext>
            </a:extLst>
          </p:cNvPr>
          <p:cNvSpPr/>
          <p:nvPr/>
        </p:nvSpPr>
        <p:spPr>
          <a:xfrm>
            <a:off x="7010805" y="3864868"/>
            <a:ext cx="1571105"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MOTORISTA</a:t>
            </a:r>
          </a:p>
        </p:txBody>
      </p:sp>
      <p:cxnSp>
        <p:nvCxnSpPr>
          <p:cNvPr id="128" name="Conector reto 127">
            <a:extLst>
              <a:ext uri="{FF2B5EF4-FFF2-40B4-BE49-F238E27FC236}">
                <a16:creationId xmlns:a16="http://schemas.microsoft.com/office/drawing/2014/main" id="{A21CF327-0169-4D32-8CD4-BD26223EF5BF}"/>
              </a:ext>
            </a:extLst>
          </p:cNvPr>
          <p:cNvCxnSpPr/>
          <p:nvPr/>
        </p:nvCxnSpPr>
        <p:spPr>
          <a:xfrm flipV="1">
            <a:off x="9053120" y="2184284"/>
            <a:ext cx="0" cy="475876"/>
          </a:xfrm>
          <a:prstGeom prst="line">
            <a:avLst/>
          </a:prstGeom>
        </p:spPr>
        <p:style>
          <a:lnRef idx="1">
            <a:schemeClr val="dk1"/>
          </a:lnRef>
          <a:fillRef idx="0">
            <a:schemeClr val="dk1"/>
          </a:fillRef>
          <a:effectRef idx="0">
            <a:schemeClr val="dk1"/>
          </a:effectRef>
          <a:fontRef idx="minor">
            <a:schemeClr val="tx1"/>
          </a:fontRef>
        </p:style>
      </p:cxnSp>
      <p:cxnSp>
        <p:nvCxnSpPr>
          <p:cNvPr id="130" name="Conector reto 129">
            <a:extLst>
              <a:ext uri="{FF2B5EF4-FFF2-40B4-BE49-F238E27FC236}">
                <a16:creationId xmlns:a16="http://schemas.microsoft.com/office/drawing/2014/main" id="{AF121363-091D-6C55-24AC-03EC8C60A432}"/>
              </a:ext>
            </a:extLst>
          </p:cNvPr>
          <p:cNvCxnSpPr>
            <a:cxnSpLocks/>
          </p:cNvCxnSpPr>
          <p:nvPr/>
        </p:nvCxnSpPr>
        <p:spPr>
          <a:xfrm flipV="1">
            <a:off x="9524330" y="3414134"/>
            <a:ext cx="0" cy="451529"/>
          </a:xfrm>
          <a:prstGeom prst="line">
            <a:avLst/>
          </a:prstGeom>
        </p:spPr>
        <p:style>
          <a:lnRef idx="1">
            <a:schemeClr val="dk1"/>
          </a:lnRef>
          <a:fillRef idx="0">
            <a:schemeClr val="dk1"/>
          </a:fillRef>
          <a:effectRef idx="0">
            <a:schemeClr val="dk1"/>
          </a:effectRef>
          <a:fontRef idx="minor">
            <a:schemeClr val="tx1"/>
          </a:fontRef>
        </p:style>
      </p:cxnSp>
      <p:cxnSp>
        <p:nvCxnSpPr>
          <p:cNvPr id="133" name="Conector reto 132">
            <a:extLst>
              <a:ext uri="{FF2B5EF4-FFF2-40B4-BE49-F238E27FC236}">
                <a16:creationId xmlns:a16="http://schemas.microsoft.com/office/drawing/2014/main" id="{50BB16E3-648A-0C8E-2B13-86B3ACFEDE87}"/>
              </a:ext>
            </a:extLst>
          </p:cNvPr>
          <p:cNvCxnSpPr>
            <a:cxnSpLocks/>
          </p:cNvCxnSpPr>
          <p:nvPr/>
        </p:nvCxnSpPr>
        <p:spPr>
          <a:xfrm flipV="1">
            <a:off x="8581910" y="3414134"/>
            <a:ext cx="0" cy="451529"/>
          </a:xfrm>
          <a:prstGeom prst="line">
            <a:avLst/>
          </a:prstGeom>
        </p:spPr>
        <p:style>
          <a:lnRef idx="1">
            <a:schemeClr val="dk1"/>
          </a:lnRef>
          <a:fillRef idx="0">
            <a:schemeClr val="dk1"/>
          </a:fillRef>
          <a:effectRef idx="0">
            <a:schemeClr val="dk1"/>
          </a:effectRef>
          <a:fontRef idx="minor">
            <a:schemeClr val="tx1"/>
          </a:fontRef>
        </p:style>
      </p:cxnSp>
      <p:sp>
        <p:nvSpPr>
          <p:cNvPr id="4" name="Elipse 3">
            <a:extLst>
              <a:ext uri="{FF2B5EF4-FFF2-40B4-BE49-F238E27FC236}">
                <a16:creationId xmlns:a16="http://schemas.microsoft.com/office/drawing/2014/main" id="{1A8C4EDE-E9DC-4431-55B9-0BD380227037}"/>
              </a:ext>
            </a:extLst>
          </p:cNvPr>
          <p:cNvSpPr/>
          <p:nvPr/>
        </p:nvSpPr>
        <p:spPr>
          <a:xfrm>
            <a:off x="10229656" y="2660160"/>
            <a:ext cx="489962" cy="47587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cxnSp>
        <p:nvCxnSpPr>
          <p:cNvPr id="6" name="Conector reto 5">
            <a:extLst>
              <a:ext uri="{FF2B5EF4-FFF2-40B4-BE49-F238E27FC236}">
                <a16:creationId xmlns:a16="http://schemas.microsoft.com/office/drawing/2014/main" id="{FD227CAB-29E4-27A5-C24E-52F6C1CDB909}"/>
              </a:ext>
            </a:extLst>
          </p:cNvPr>
          <p:cNvCxnSpPr>
            <a:cxnSpLocks/>
            <a:endCxn id="4" idx="1"/>
          </p:cNvCxnSpPr>
          <p:nvPr/>
        </p:nvCxnSpPr>
        <p:spPr>
          <a:xfrm>
            <a:off x="9838672" y="2184284"/>
            <a:ext cx="462737" cy="545566"/>
          </a:xfrm>
          <a:prstGeom prst="line">
            <a:avLst/>
          </a:prstGeom>
        </p:spPr>
        <p:style>
          <a:lnRef idx="1">
            <a:schemeClr val="dk1"/>
          </a:lnRef>
          <a:fillRef idx="0">
            <a:schemeClr val="dk1"/>
          </a:fillRef>
          <a:effectRef idx="0">
            <a:schemeClr val="dk1"/>
          </a:effectRef>
          <a:fontRef idx="minor">
            <a:schemeClr val="tx1"/>
          </a:fontRef>
        </p:style>
      </p:cxnSp>
      <p:sp>
        <p:nvSpPr>
          <p:cNvPr id="7" name="CaixaDeTexto 6">
            <a:extLst>
              <a:ext uri="{FF2B5EF4-FFF2-40B4-BE49-F238E27FC236}">
                <a16:creationId xmlns:a16="http://schemas.microsoft.com/office/drawing/2014/main" id="{B396C2B5-10C0-7592-DD4E-D5A25FD5EEBC}"/>
              </a:ext>
            </a:extLst>
          </p:cNvPr>
          <p:cNvSpPr txBox="1"/>
          <p:nvPr/>
        </p:nvSpPr>
        <p:spPr>
          <a:xfrm>
            <a:off x="10700865" y="2594552"/>
            <a:ext cx="1258678" cy="646331"/>
          </a:xfrm>
          <a:prstGeom prst="rect">
            <a:avLst/>
          </a:prstGeom>
          <a:noFill/>
        </p:spPr>
        <p:txBody>
          <a:bodyPr wrap="none" rtlCol="0">
            <a:spAutoFit/>
          </a:bodyPr>
          <a:lstStyle/>
          <a:p>
            <a:r>
              <a:rPr lang="pt-BR" dirty="0"/>
              <a:t>Tipo de</a:t>
            </a:r>
          </a:p>
          <a:p>
            <a:r>
              <a:rPr lang="pt-BR" dirty="0"/>
              <a:t>funcionário</a:t>
            </a:r>
          </a:p>
        </p:txBody>
      </p:sp>
    </p:spTree>
    <p:extLst>
      <p:ext uri="{BB962C8B-B14F-4D97-AF65-F5344CB8AC3E}">
        <p14:creationId xmlns:p14="http://schemas.microsoft.com/office/powerpoint/2010/main" val="14371883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CARDINALIDADE</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7"/>
            <a:ext cx="5913520"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Aqui temos a generalização </a:t>
            </a:r>
            <a:r>
              <a:rPr lang="pt-BR" sz="2400" b="1" dirty="0"/>
              <a:t>compartilhada</a:t>
            </a:r>
            <a:r>
              <a:rPr lang="pt-BR" sz="2400" dirty="0"/>
              <a:t> que indica, em uma hierarquia, uma ocorrência de entidade genérica pode aparecer em várias entidades em folhas de árvore.</a:t>
            </a:r>
          </a:p>
          <a:p>
            <a:pPr marL="0" indent="0">
              <a:buNone/>
            </a:pPr>
            <a:r>
              <a:rPr lang="pt-BR" sz="2400" dirty="0"/>
              <a:t>No exemplo que temos aqui, vemos que um veículo pode ser aquático ou terrestre. E dentre os terrestres e aquáticos, podemos encontrar outras categorias.</a:t>
            </a:r>
          </a:p>
          <a:p>
            <a:pPr marL="0" indent="0">
              <a:buNone/>
            </a:pPr>
            <a:r>
              <a:rPr lang="pt-BR" sz="2400" dirty="0"/>
              <a:t>Para os terrestres: automóvel e anfíbio.</a:t>
            </a:r>
          </a:p>
          <a:p>
            <a:pPr marL="0" indent="0">
              <a:buNone/>
            </a:pPr>
            <a:r>
              <a:rPr lang="pt-BR" sz="2400" dirty="0"/>
              <a:t>Para os aquáticos: barco e anfíbio.</a:t>
            </a:r>
          </a:p>
          <a:p>
            <a:pPr marL="0" indent="0">
              <a:buNone/>
            </a:pPr>
            <a:endParaRPr lang="pt-BR" sz="2400" b="1" dirty="0"/>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
        <p:nvSpPr>
          <p:cNvPr id="124" name="Shape 1013">
            <a:extLst>
              <a:ext uri="{FF2B5EF4-FFF2-40B4-BE49-F238E27FC236}">
                <a16:creationId xmlns:a16="http://schemas.microsoft.com/office/drawing/2014/main" id="{B52A32E5-EBAB-C084-9E57-809D7832E970}"/>
              </a:ext>
            </a:extLst>
          </p:cNvPr>
          <p:cNvSpPr/>
          <p:nvPr/>
        </p:nvSpPr>
        <p:spPr>
          <a:xfrm>
            <a:off x="8581910" y="2660160"/>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125" name="Shape 1009">
            <a:extLst>
              <a:ext uri="{FF2B5EF4-FFF2-40B4-BE49-F238E27FC236}">
                <a16:creationId xmlns:a16="http://schemas.microsoft.com/office/drawing/2014/main" id="{1EC2EAB3-2A23-A4FF-1C5A-58A600698F62}"/>
              </a:ext>
            </a:extLst>
          </p:cNvPr>
          <p:cNvSpPr/>
          <p:nvPr/>
        </p:nvSpPr>
        <p:spPr>
          <a:xfrm>
            <a:off x="8581908" y="1890829"/>
            <a:ext cx="942420" cy="297265"/>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VEÍCULO </a:t>
            </a:r>
          </a:p>
        </p:txBody>
      </p:sp>
      <p:sp>
        <p:nvSpPr>
          <p:cNvPr id="126" name="Shape 1009">
            <a:extLst>
              <a:ext uri="{FF2B5EF4-FFF2-40B4-BE49-F238E27FC236}">
                <a16:creationId xmlns:a16="http://schemas.microsoft.com/office/drawing/2014/main" id="{33F7AD24-7A44-8C2A-CED6-D2E01565C0E6}"/>
              </a:ext>
            </a:extLst>
          </p:cNvPr>
          <p:cNvSpPr/>
          <p:nvPr/>
        </p:nvSpPr>
        <p:spPr>
          <a:xfrm>
            <a:off x="7203094" y="3560817"/>
            <a:ext cx="1378814" cy="581041"/>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pPr algn="ctr"/>
            <a:r>
              <a:rPr lang="pt-BR" dirty="0"/>
              <a:t>    				VEÍCULO</a:t>
            </a:r>
          </a:p>
          <a:p>
            <a:pPr algn="ctr"/>
            <a:r>
              <a:rPr lang="pt-BR" dirty="0"/>
              <a:t>				TERRESTRE</a:t>
            </a:r>
          </a:p>
        </p:txBody>
      </p:sp>
      <p:cxnSp>
        <p:nvCxnSpPr>
          <p:cNvPr id="128" name="Conector reto 127">
            <a:extLst>
              <a:ext uri="{FF2B5EF4-FFF2-40B4-BE49-F238E27FC236}">
                <a16:creationId xmlns:a16="http://schemas.microsoft.com/office/drawing/2014/main" id="{A21CF327-0169-4D32-8CD4-BD26223EF5BF}"/>
              </a:ext>
            </a:extLst>
          </p:cNvPr>
          <p:cNvCxnSpPr/>
          <p:nvPr/>
        </p:nvCxnSpPr>
        <p:spPr>
          <a:xfrm flipV="1">
            <a:off x="9053120" y="2184284"/>
            <a:ext cx="0" cy="475876"/>
          </a:xfrm>
          <a:prstGeom prst="line">
            <a:avLst/>
          </a:prstGeom>
        </p:spPr>
        <p:style>
          <a:lnRef idx="1">
            <a:schemeClr val="dk1"/>
          </a:lnRef>
          <a:fillRef idx="0">
            <a:schemeClr val="dk1"/>
          </a:fillRef>
          <a:effectRef idx="0">
            <a:schemeClr val="dk1"/>
          </a:effectRef>
          <a:fontRef idx="minor">
            <a:schemeClr val="tx1"/>
          </a:fontRef>
        </p:style>
      </p:cxnSp>
      <p:cxnSp>
        <p:nvCxnSpPr>
          <p:cNvPr id="130" name="Conector reto 129">
            <a:extLst>
              <a:ext uri="{FF2B5EF4-FFF2-40B4-BE49-F238E27FC236}">
                <a16:creationId xmlns:a16="http://schemas.microsoft.com/office/drawing/2014/main" id="{AF121363-091D-6C55-24AC-03EC8C60A432}"/>
              </a:ext>
            </a:extLst>
          </p:cNvPr>
          <p:cNvCxnSpPr>
            <a:cxnSpLocks/>
          </p:cNvCxnSpPr>
          <p:nvPr/>
        </p:nvCxnSpPr>
        <p:spPr>
          <a:xfrm flipV="1">
            <a:off x="9524328" y="3414134"/>
            <a:ext cx="2" cy="146683"/>
          </a:xfrm>
          <a:prstGeom prst="line">
            <a:avLst/>
          </a:prstGeom>
        </p:spPr>
        <p:style>
          <a:lnRef idx="1">
            <a:schemeClr val="dk1"/>
          </a:lnRef>
          <a:fillRef idx="0">
            <a:schemeClr val="dk1"/>
          </a:fillRef>
          <a:effectRef idx="0">
            <a:schemeClr val="dk1"/>
          </a:effectRef>
          <a:fontRef idx="minor">
            <a:schemeClr val="tx1"/>
          </a:fontRef>
        </p:style>
      </p:cxnSp>
      <p:cxnSp>
        <p:nvCxnSpPr>
          <p:cNvPr id="133" name="Conector reto 132">
            <a:extLst>
              <a:ext uri="{FF2B5EF4-FFF2-40B4-BE49-F238E27FC236}">
                <a16:creationId xmlns:a16="http://schemas.microsoft.com/office/drawing/2014/main" id="{50BB16E3-648A-0C8E-2B13-86B3ACFEDE87}"/>
              </a:ext>
            </a:extLst>
          </p:cNvPr>
          <p:cNvCxnSpPr>
            <a:cxnSpLocks/>
          </p:cNvCxnSpPr>
          <p:nvPr/>
        </p:nvCxnSpPr>
        <p:spPr>
          <a:xfrm flipV="1">
            <a:off x="8581910" y="3414134"/>
            <a:ext cx="0" cy="146683"/>
          </a:xfrm>
          <a:prstGeom prst="line">
            <a:avLst/>
          </a:prstGeom>
        </p:spPr>
        <p:style>
          <a:lnRef idx="1">
            <a:schemeClr val="dk1"/>
          </a:lnRef>
          <a:fillRef idx="0">
            <a:schemeClr val="dk1"/>
          </a:fillRef>
          <a:effectRef idx="0">
            <a:schemeClr val="dk1"/>
          </a:effectRef>
          <a:fontRef idx="minor">
            <a:schemeClr val="tx1"/>
          </a:fontRef>
        </p:style>
      </p:cxnSp>
      <p:sp>
        <p:nvSpPr>
          <p:cNvPr id="5" name="Shape 1013">
            <a:extLst>
              <a:ext uri="{FF2B5EF4-FFF2-40B4-BE49-F238E27FC236}">
                <a16:creationId xmlns:a16="http://schemas.microsoft.com/office/drawing/2014/main" id="{C32D9091-0C6B-CFDC-A016-A12A0A26BD41}"/>
              </a:ext>
            </a:extLst>
          </p:cNvPr>
          <p:cNvSpPr/>
          <p:nvPr/>
        </p:nvSpPr>
        <p:spPr>
          <a:xfrm>
            <a:off x="7421291" y="4602001"/>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sp>
        <p:nvSpPr>
          <p:cNvPr id="8" name="Shape 1013">
            <a:extLst>
              <a:ext uri="{FF2B5EF4-FFF2-40B4-BE49-F238E27FC236}">
                <a16:creationId xmlns:a16="http://schemas.microsoft.com/office/drawing/2014/main" id="{01CD7563-109A-7FFF-CD47-18F8F834D616}"/>
              </a:ext>
            </a:extLst>
          </p:cNvPr>
          <p:cNvSpPr/>
          <p:nvPr/>
        </p:nvSpPr>
        <p:spPr>
          <a:xfrm>
            <a:off x="9754985" y="4593845"/>
            <a:ext cx="942420" cy="753974"/>
          </a:xfrm>
          <a:custGeom>
            <a:avLst/>
            <a:gdLst/>
            <a:ahLst/>
            <a:cxnLst/>
            <a:rect l="0" t="0" r="0" b="0"/>
            <a:pathLst>
              <a:path w="315138" h="113386">
                <a:moveTo>
                  <a:pt x="157569" y="0"/>
                </a:moveTo>
                <a:lnTo>
                  <a:pt x="315138" y="113386"/>
                </a:lnTo>
                <a:lnTo>
                  <a:pt x="0" y="113386"/>
                </a:lnTo>
                <a:lnTo>
                  <a:pt x="157569" y="0"/>
                </a:lnTo>
                <a:close/>
              </a:path>
            </a:pathLst>
          </a:custGeom>
          <a:solidFill>
            <a:schemeClr val="bg1"/>
          </a:solidFill>
          <a:ln w="0" cap="rnd">
            <a:solidFill>
              <a:schemeClr val="tx1"/>
            </a:solidFill>
            <a:round/>
          </a:ln>
        </p:spPr>
        <p:style>
          <a:lnRef idx="0">
            <a:srgbClr val="000000">
              <a:alpha val="0"/>
            </a:srgbClr>
          </a:lnRef>
          <a:fillRef idx="1">
            <a:srgbClr val="FEFEFE"/>
          </a:fillRef>
          <a:effectRef idx="0">
            <a:scrgbClr r="0" g="0" b="0"/>
          </a:effectRef>
          <a:fontRef idx="none"/>
        </p:style>
        <p:txBody>
          <a:bodyPr/>
          <a:lstStyle/>
          <a:p>
            <a:endParaRPr lang="pt-BR"/>
          </a:p>
        </p:txBody>
      </p:sp>
      <p:cxnSp>
        <p:nvCxnSpPr>
          <p:cNvPr id="9" name="Conector reto 8">
            <a:extLst>
              <a:ext uri="{FF2B5EF4-FFF2-40B4-BE49-F238E27FC236}">
                <a16:creationId xmlns:a16="http://schemas.microsoft.com/office/drawing/2014/main" id="{46C39BC1-2022-286B-AB1E-2C5FBAB2A7A5}"/>
              </a:ext>
            </a:extLst>
          </p:cNvPr>
          <p:cNvCxnSpPr>
            <a:cxnSpLocks/>
          </p:cNvCxnSpPr>
          <p:nvPr/>
        </p:nvCxnSpPr>
        <p:spPr>
          <a:xfrm flipV="1">
            <a:off x="7892501" y="4136022"/>
            <a:ext cx="0" cy="474526"/>
          </a:xfrm>
          <a:prstGeom prst="line">
            <a:avLst/>
          </a:prstGeom>
        </p:spPr>
        <p:style>
          <a:lnRef idx="1">
            <a:schemeClr val="dk1"/>
          </a:lnRef>
          <a:fillRef idx="0">
            <a:schemeClr val="dk1"/>
          </a:fillRef>
          <a:effectRef idx="0">
            <a:schemeClr val="dk1"/>
          </a:effectRef>
          <a:fontRef idx="minor">
            <a:schemeClr val="tx1"/>
          </a:fontRef>
        </p:style>
      </p:cxnSp>
      <p:cxnSp>
        <p:nvCxnSpPr>
          <p:cNvPr id="10" name="Conector reto 9">
            <a:extLst>
              <a:ext uri="{FF2B5EF4-FFF2-40B4-BE49-F238E27FC236}">
                <a16:creationId xmlns:a16="http://schemas.microsoft.com/office/drawing/2014/main" id="{B1C78243-D618-BD4C-FBF9-58B49F1EBC1E}"/>
              </a:ext>
            </a:extLst>
          </p:cNvPr>
          <p:cNvCxnSpPr>
            <a:cxnSpLocks/>
          </p:cNvCxnSpPr>
          <p:nvPr/>
        </p:nvCxnSpPr>
        <p:spPr>
          <a:xfrm flipV="1">
            <a:off x="10226195" y="4136022"/>
            <a:ext cx="0" cy="457823"/>
          </a:xfrm>
          <a:prstGeom prst="line">
            <a:avLst/>
          </a:prstGeom>
        </p:spPr>
        <p:style>
          <a:lnRef idx="1">
            <a:schemeClr val="dk1"/>
          </a:lnRef>
          <a:fillRef idx="0">
            <a:schemeClr val="dk1"/>
          </a:fillRef>
          <a:effectRef idx="0">
            <a:schemeClr val="dk1"/>
          </a:effectRef>
          <a:fontRef idx="minor">
            <a:schemeClr val="tx1"/>
          </a:fontRef>
        </p:style>
      </p:cxnSp>
      <p:sp>
        <p:nvSpPr>
          <p:cNvPr id="11" name="Shape 1009">
            <a:extLst>
              <a:ext uri="{FF2B5EF4-FFF2-40B4-BE49-F238E27FC236}">
                <a16:creationId xmlns:a16="http://schemas.microsoft.com/office/drawing/2014/main" id="{4F8ED302-31F0-0151-FBAF-7C58F703F8E0}"/>
              </a:ext>
            </a:extLst>
          </p:cNvPr>
          <p:cNvSpPr/>
          <p:nvPr/>
        </p:nvSpPr>
        <p:spPr>
          <a:xfrm>
            <a:off x="8137372" y="5685489"/>
            <a:ext cx="1862482"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VEÍCULO ANFÍBIO</a:t>
            </a:r>
          </a:p>
        </p:txBody>
      </p:sp>
      <p:sp>
        <p:nvSpPr>
          <p:cNvPr id="13" name="Shape 1009">
            <a:extLst>
              <a:ext uri="{FF2B5EF4-FFF2-40B4-BE49-F238E27FC236}">
                <a16:creationId xmlns:a16="http://schemas.microsoft.com/office/drawing/2014/main" id="{ED548976-C505-24BF-CA1A-88389F65986E}"/>
              </a:ext>
            </a:extLst>
          </p:cNvPr>
          <p:cNvSpPr/>
          <p:nvPr/>
        </p:nvSpPr>
        <p:spPr>
          <a:xfrm>
            <a:off x="9524328" y="3554981"/>
            <a:ext cx="1378814" cy="581041"/>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pPr algn="ctr"/>
            <a:r>
              <a:rPr lang="pt-BR" dirty="0"/>
              <a:t>    				VEÍCULO</a:t>
            </a:r>
          </a:p>
          <a:p>
            <a:pPr algn="ctr"/>
            <a:r>
              <a:rPr lang="pt-BR" dirty="0"/>
              <a:t>				AQUÁTICO</a:t>
            </a:r>
          </a:p>
        </p:txBody>
      </p:sp>
      <p:cxnSp>
        <p:nvCxnSpPr>
          <p:cNvPr id="22" name="Conector reto 21">
            <a:extLst>
              <a:ext uri="{FF2B5EF4-FFF2-40B4-BE49-F238E27FC236}">
                <a16:creationId xmlns:a16="http://schemas.microsoft.com/office/drawing/2014/main" id="{3F2EE1AC-BAF6-83F4-7CB4-6CBDEFB84F93}"/>
              </a:ext>
            </a:extLst>
          </p:cNvPr>
          <p:cNvCxnSpPr>
            <a:cxnSpLocks/>
          </p:cNvCxnSpPr>
          <p:nvPr/>
        </p:nvCxnSpPr>
        <p:spPr>
          <a:xfrm flipV="1">
            <a:off x="9754985" y="5347819"/>
            <a:ext cx="0" cy="327194"/>
          </a:xfrm>
          <a:prstGeom prst="line">
            <a:avLst/>
          </a:prstGeom>
        </p:spPr>
        <p:style>
          <a:lnRef idx="1">
            <a:schemeClr val="dk1"/>
          </a:lnRef>
          <a:fillRef idx="0">
            <a:schemeClr val="dk1"/>
          </a:fillRef>
          <a:effectRef idx="0">
            <a:schemeClr val="dk1"/>
          </a:effectRef>
          <a:fontRef idx="minor">
            <a:schemeClr val="tx1"/>
          </a:fontRef>
        </p:style>
      </p:cxnSp>
      <p:cxnSp>
        <p:nvCxnSpPr>
          <p:cNvPr id="32" name="Conector reto 31">
            <a:extLst>
              <a:ext uri="{FF2B5EF4-FFF2-40B4-BE49-F238E27FC236}">
                <a16:creationId xmlns:a16="http://schemas.microsoft.com/office/drawing/2014/main" id="{7FED0559-A7D7-0AB9-4C7B-EDBA844BDF62}"/>
              </a:ext>
            </a:extLst>
          </p:cNvPr>
          <p:cNvCxnSpPr>
            <a:cxnSpLocks/>
          </p:cNvCxnSpPr>
          <p:nvPr/>
        </p:nvCxnSpPr>
        <p:spPr>
          <a:xfrm flipV="1">
            <a:off x="8363711" y="5355975"/>
            <a:ext cx="0" cy="327194"/>
          </a:xfrm>
          <a:prstGeom prst="line">
            <a:avLst/>
          </a:prstGeom>
        </p:spPr>
        <p:style>
          <a:lnRef idx="1">
            <a:schemeClr val="dk1"/>
          </a:lnRef>
          <a:fillRef idx="0">
            <a:schemeClr val="dk1"/>
          </a:fillRef>
          <a:effectRef idx="0">
            <a:schemeClr val="dk1"/>
          </a:effectRef>
          <a:fontRef idx="minor">
            <a:schemeClr val="tx1"/>
          </a:fontRef>
        </p:style>
      </p:cxnSp>
      <p:cxnSp>
        <p:nvCxnSpPr>
          <p:cNvPr id="33" name="Conector reto 32">
            <a:extLst>
              <a:ext uri="{FF2B5EF4-FFF2-40B4-BE49-F238E27FC236}">
                <a16:creationId xmlns:a16="http://schemas.microsoft.com/office/drawing/2014/main" id="{D3C38ED4-5498-A9DC-AF1B-3CC24DCF259F}"/>
              </a:ext>
            </a:extLst>
          </p:cNvPr>
          <p:cNvCxnSpPr>
            <a:cxnSpLocks/>
          </p:cNvCxnSpPr>
          <p:nvPr/>
        </p:nvCxnSpPr>
        <p:spPr>
          <a:xfrm flipV="1">
            <a:off x="10709145" y="5347819"/>
            <a:ext cx="0" cy="327194"/>
          </a:xfrm>
          <a:prstGeom prst="line">
            <a:avLst/>
          </a:prstGeom>
        </p:spPr>
        <p:style>
          <a:lnRef idx="1">
            <a:schemeClr val="dk1"/>
          </a:lnRef>
          <a:fillRef idx="0">
            <a:schemeClr val="dk1"/>
          </a:fillRef>
          <a:effectRef idx="0">
            <a:schemeClr val="dk1"/>
          </a:effectRef>
          <a:fontRef idx="minor">
            <a:schemeClr val="tx1"/>
          </a:fontRef>
        </p:style>
      </p:cxnSp>
      <p:cxnSp>
        <p:nvCxnSpPr>
          <p:cNvPr id="34" name="Conector reto 33">
            <a:extLst>
              <a:ext uri="{FF2B5EF4-FFF2-40B4-BE49-F238E27FC236}">
                <a16:creationId xmlns:a16="http://schemas.microsoft.com/office/drawing/2014/main" id="{85999E18-D421-B39A-8AC5-C49AFD829E71}"/>
              </a:ext>
            </a:extLst>
          </p:cNvPr>
          <p:cNvCxnSpPr>
            <a:cxnSpLocks/>
          </p:cNvCxnSpPr>
          <p:nvPr/>
        </p:nvCxnSpPr>
        <p:spPr>
          <a:xfrm flipV="1">
            <a:off x="7432201" y="5347819"/>
            <a:ext cx="0" cy="327194"/>
          </a:xfrm>
          <a:prstGeom prst="line">
            <a:avLst/>
          </a:prstGeom>
        </p:spPr>
        <p:style>
          <a:lnRef idx="1">
            <a:schemeClr val="dk1"/>
          </a:lnRef>
          <a:fillRef idx="0">
            <a:schemeClr val="dk1"/>
          </a:fillRef>
          <a:effectRef idx="0">
            <a:schemeClr val="dk1"/>
          </a:effectRef>
          <a:fontRef idx="minor">
            <a:schemeClr val="tx1"/>
          </a:fontRef>
        </p:style>
      </p:cxnSp>
      <p:sp>
        <p:nvSpPr>
          <p:cNvPr id="35" name="Shape 1009">
            <a:extLst>
              <a:ext uri="{FF2B5EF4-FFF2-40B4-BE49-F238E27FC236}">
                <a16:creationId xmlns:a16="http://schemas.microsoft.com/office/drawing/2014/main" id="{2AF8A604-D79E-E082-D54F-5F51690CFB6F}"/>
              </a:ext>
            </a:extLst>
          </p:cNvPr>
          <p:cNvSpPr/>
          <p:nvPr/>
        </p:nvSpPr>
        <p:spPr>
          <a:xfrm>
            <a:off x="6040927" y="5675013"/>
            <a:ext cx="1391274"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AUTOMÓVEL</a:t>
            </a:r>
          </a:p>
        </p:txBody>
      </p:sp>
      <p:sp>
        <p:nvSpPr>
          <p:cNvPr id="36" name="Shape 1009">
            <a:extLst>
              <a:ext uri="{FF2B5EF4-FFF2-40B4-BE49-F238E27FC236}">
                <a16:creationId xmlns:a16="http://schemas.microsoft.com/office/drawing/2014/main" id="{67C245FD-0C10-498F-B27B-D23B0F5A2EAA}"/>
              </a:ext>
            </a:extLst>
          </p:cNvPr>
          <p:cNvSpPr/>
          <p:nvPr/>
        </p:nvSpPr>
        <p:spPr>
          <a:xfrm>
            <a:off x="10705025" y="5673126"/>
            <a:ext cx="753546" cy="261257"/>
          </a:xfrm>
          <a:custGeom>
            <a:avLst/>
            <a:gdLst/>
            <a:ahLst/>
            <a:cxnLst/>
            <a:rect l="0" t="0" r="0" b="0"/>
            <a:pathLst>
              <a:path w="343852" h="206146">
                <a:moveTo>
                  <a:pt x="0" y="206146"/>
                </a:moveTo>
                <a:lnTo>
                  <a:pt x="343852" y="206146"/>
                </a:lnTo>
                <a:lnTo>
                  <a:pt x="343852" y="0"/>
                </a:lnTo>
                <a:lnTo>
                  <a:pt x="0" y="0"/>
                </a:lnTo>
                <a:close/>
              </a:path>
            </a:pathLst>
          </a:custGeom>
          <a:ln w="3391" cap="rnd">
            <a:round/>
          </a:ln>
        </p:spPr>
        <p:style>
          <a:lnRef idx="1">
            <a:srgbClr val="453C35"/>
          </a:lnRef>
          <a:fillRef idx="0">
            <a:srgbClr val="000000">
              <a:alpha val="0"/>
            </a:srgbClr>
          </a:fillRef>
          <a:effectRef idx="0">
            <a:scrgbClr r="0" g="0" b="0"/>
          </a:effectRef>
          <a:fontRef idx="none"/>
        </p:style>
        <p:txBody>
          <a:bodyPr/>
          <a:lstStyle/>
          <a:p>
            <a:r>
              <a:rPr lang="pt-BR" dirty="0"/>
              <a:t> BARCO</a:t>
            </a:r>
          </a:p>
        </p:txBody>
      </p:sp>
    </p:spTree>
    <p:extLst>
      <p:ext uri="{BB962C8B-B14F-4D97-AF65-F5344CB8AC3E}">
        <p14:creationId xmlns:p14="http://schemas.microsoft.com/office/powerpoint/2010/main" val="1748648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7"/>
            <a:ext cx="10058399" cy="412320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É uma associação entre entidades. </a:t>
            </a:r>
          </a:p>
          <a:p>
            <a:pPr marL="0" indent="0">
              <a:buNone/>
            </a:pPr>
            <a:r>
              <a:rPr lang="pt-BR" sz="2400" dirty="0"/>
              <a:t>No modelo entidade-relacionamento, não foi prevista a possibilidade de associar uma entidade com um relacionamento ou de associar dois relacionamento entre si.</a:t>
            </a:r>
          </a:p>
          <a:p>
            <a:pPr marL="0" indent="0">
              <a:buNone/>
            </a:pPr>
            <a:r>
              <a:rPr lang="pt-BR" sz="2400" dirty="0"/>
              <a:t>Ao construir ou criar um novo MER, surgem situações em que é desejável permitir a associação de uma entidade a um relacionamento.</a:t>
            </a:r>
          </a:p>
          <a:p>
            <a:pPr marL="0" indent="0">
              <a:buNone/>
            </a:pPr>
            <a:endParaRPr lang="pt-BR" sz="2400" dirty="0"/>
          </a:p>
          <a:p>
            <a:pPr marL="0" indent="0">
              <a:buNone/>
            </a:pPr>
            <a:endParaRPr lang="pt-BR" sz="2400" b="1" dirty="0"/>
          </a:p>
          <a:p>
            <a:pPr marL="0" indent="0">
              <a:buNone/>
            </a:pPr>
            <a:endParaRPr lang="pt-BR" sz="2400" dirty="0"/>
          </a:p>
          <a:p>
            <a:pPr marL="0" indent="0">
              <a:buNone/>
            </a:pPr>
            <a:endParaRPr lang="pt-BR" sz="2400" dirty="0"/>
          </a:p>
          <a:p>
            <a:pPr>
              <a:buFont typeface="Wingdings" panose="05000000000000000000" pitchFamily="2" charset="2"/>
              <a:buChar char="Ø"/>
            </a:pPr>
            <a:endParaRPr lang="pt-BR" sz="2400" dirty="0"/>
          </a:p>
        </p:txBody>
      </p:sp>
    </p:spTree>
    <p:extLst>
      <p:ext uri="{BB962C8B-B14F-4D97-AF65-F5344CB8AC3E}">
        <p14:creationId xmlns:p14="http://schemas.microsoft.com/office/powerpoint/2010/main" val="12138229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1005840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Observe o MER. Notamos que é necessário saber quais medicamentos existem e das informações as quais medicamentos tiveram prescrição em cada consulta.</a:t>
            </a:r>
          </a:p>
          <a:p>
            <a:pPr marL="0" indent="0">
              <a:buNone/>
            </a:pPr>
            <a:r>
              <a:rPr lang="pt-BR" sz="2400" dirty="0"/>
              <a:t>Nesse ponto, precisamos questionar qual entidade existente deve estar relacionada a nova entidade.</a:t>
            </a:r>
          </a:p>
          <a:p>
            <a:pPr marL="0" indent="0">
              <a:buNone/>
            </a:pPr>
            <a:endParaRPr lang="pt-BR" sz="2400" dirty="0"/>
          </a:p>
          <a:p>
            <a:pPr marL="0" indent="0">
              <a:buNone/>
            </a:pPr>
            <a:endParaRPr lang="pt-BR" sz="2400" dirty="0"/>
          </a:p>
          <a:p>
            <a:pPr marL="0" indent="0">
              <a:buNone/>
            </a:pPr>
            <a:r>
              <a:rPr lang="pt-BR" sz="2400" dirty="0"/>
              <a:t>Para solucionar essa questão, foi necessário criar o conceito de </a:t>
            </a:r>
            <a:r>
              <a:rPr lang="pt-BR" sz="2400" b="1" dirty="0"/>
              <a:t>entidade associativa</a:t>
            </a:r>
            <a:r>
              <a:rPr lang="pt-BR" sz="2400" dirty="0"/>
              <a:t>. </a:t>
            </a:r>
          </a:p>
          <a:p>
            <a:pPr marL="0" indent="0">
              <a:buNone/>
            </a:pPr>
            <a:r>
              <a:rPr lang="pt-BR" sz="2400" dirty="0" err="1"/>
              <a:t>Heuser</a:t>
            </a:r>
            <a:r>
              <a:rPr lang="pt-BR" sz="2400" dirty="0"/>
              <a:t> define a entidade associativa como a redefinição de um relacionamento, que deve ser tratada como se fosse uma entidade.</a:t>
            </a:r>
          </a:p>
          <a:p>
            <a:pPr>
              <a:buFont typeface="Wingdings" panose="05000000000000000000" pitchFamily="2" charset="2"/>
              <a:buChar char="Ø"/>
            </a:pPr>
            <a:endParaRPr lang="pt-BR" sz="2400" dirty="0"/>
          </a:p>
        </p:txBody>
      </p:sp>
      <p:sp>
        <p:nvSpPr>
          <p:cNvPr id="7" name="Shape 22418">
            <a:extLst>
              <a:ext uri="{FF2B5EF4-FFF2-40B4-BE49-F238E27FC236}">
                <a16:creationId xmlns:a16="http://schemas.microsoft.com/office/drawing/2014/main" id="{EE663A86-6FF8-AAAC-932E-3F4DD3DB70EE}"/>
              </a:ext>
            </a:extLst>
          </p:cNvPr>
          <p:cNvSpPr/>
          <p:nvPr/>
        </p:nvSpPr>
        <p:spPr>
          <a:xfrm>
            <a:off x="2387010" y="357426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8" name="Shape 22419">
            <a:extLst>
              <a:ext uri="{FF2B5EF4-FFF2-40B4-BE49-F238E27FC236}">
                <a16:creationId xmlns:a16="http://schemas.microsoft.com/office/drawing/2014/main" id="{CE21C803-43BE-D51B-205D-8B33FCFEAEC1}"/>
              </a:ext>
            </a:extLst>
          </p:cNvPr>
          <p:cNvSpPr/>
          <p:nvPr/>
        </p:nvSpPr>
        <p:spPr>
          <a:xfrm>
            <a:off x="7836488" y="357315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9" name="Shape 804">
            <a:extLst>
              <a:ext uri="{FF2B5EF4-FFF2-40B4-BE49-F238E27FC236}">
                <a16:creationId xmlns:a16="http://schemas.microsoft.com/office/drawing/2014/main" id="{6BCC7B94-70F5-5610-5CBD-302BA3AFCBF1}"/>
              </a:ext>
            </a:extLst>
          </p:cNvPr>
          <p:cNvSpPr/>
          <p:nvPr/>
        </p:nvSpPr>
        <p:spPr>
          <a:xfrm>
            <a:off x="4877739" y="3429000"/>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0" name="CaixaDeTexto 9">
            <a:extLst>
              <a:ext uri="{FF2B5EF4-FFF2-40B4-BE49-F238E27FC236}">
                <a16:creationId xmlns:a16="http://schemas.microsoft.com/office/drawing/2014/main" id="{49A04A0D-95F5-C749-8455-716A56B1CEA5}"/>
              </a:ext>
            </a:extLst>
          </p:cNvPr>
          <p:cNvSpPr txBox="1"/>
          <p:nvPr/>
        </p:nvSpPr>
        <p:spPr>
          <a:xfrm>
            <a:off x="4498185" y="3528721"/>
            <a:ext cx="3103735" cy="369332"/>
          </a:xfrm>
          <a:prstGeom prst="rect">
            <a:avLst/>
          </a:prstGeom>
          <a:noFill/>
        </p:spPr>
        <p:txBody>
          <a:bodyPr wrap="none" rtlCol="0">
            <a:spAutoFit/>
          </a:bodyPr>
          <a:lstStyle/>
          <a:p>
            <a:r>
              <a:rPr lang="pt-BR" dirty="0"/>
              <a:t>N						N</a:t>
            </a:r>
          </a:p>
        </p:txBody>
      </p:sp>
      <p:sp>
        <p:nvSpPr>
          <p:cNvPr id="11" name="CaixaDeTexto 10">
            <a:extLst>
              <a:ext uri="{FF2B5EF4-FFF2-40B4-BE49-F238E27FC236}">
                <a16:creationId xmlns:a16="http://schemas.microsoft.com/office/drawing/2014/main" id="{E952B267-EEB6-15B8-D2B2-19249568808C}"/>
              </a:ext>
            </a:extLst>
          </p:cNvPr>
          <p:cNvSpPr txBox="1"/>
          <p:nvPr/>
        </p:nvSpPr>
        <p:spPr>
          <a:xfrm>
            <a:off x="2855882" y="3790771"/>
            <a:ext cx="6480236" cy="369332"/>
          </a:xfrm>
          <a:prstGeom prst="rect">
            <a:avLst/>
          </a:prstGeom>
          <a:noFill/>
        </p:spPr>
        <p:txBody>
          <a:bodyPr wrap="none" rtlCol="0">
            <a:spAutoFit/>
          </a:bodyPr>
          <a:lstStyle/>
          <a:p>
            <a:r>
              <a:rPr lang="pt-BR" dirty="0"/>
              <a:t>MÉDICO 				      CONSULTA				      PACIENTE</a:t>
            </a:r>
          </a:p>
        </p:txBody>
      </p:sp>
      <p:cxnSp>
        <p:nvCxnSpPr>
          <p:cNvPr id="14" name="Conector reto 13">
            <a:extLst>
              <a:ext uri="{FF2B5EF4-FFF2-40B4-BE49-F238E27FC236}">
                <a16:creationId xmlns:a16="http://schemas.microsoft.com/office/drawing/2014/main" id="{8D52DE9A-A764-38A3-52E6-6A7641622CBC}"/>
              </a:ext>
            </a:extLst>
          </p:cNvPr>
          <p:cNvCxnSpPr/>
          <p:nvPr/>
        </p:nvCxnSpPr>
        <p:spPr>
          <a:xfrm>
            <a:off x="7190307" y="3938364"/>
            <a:ext cx="646181" cy="0"/>
          </a:xfrm>
          <a:prstGeom prst="line">
            <a:avLst/>
          </a:prstGeom>
        </p:spPr>
        <p:style>
          <a:lnRef idx="1">
            <a:schemeClr val="dk1"/>
          </a:lnRef>
          <a:fillRef idx="0">
            <a:schemeClr val="dk1"/>
          </a:fillRef>
          <a:effectRef idx="0">
            <a:schemeClr val="dk1"/>
          </a:effectRef>
          <a:fontRef idx="minor">
            <a:schemeClr val="tx1"/>
          </a:fontRef>
        </p:style>
      </p:cxnSp>
      <p:cxnSp>
        <p:nvCxnSpPr>
          <p:cNvPr id="15" name="Conector reto 14">
            <a:extLst>
              <a:ext uri="{FF2B5EF4-FFF2-40B4-BE49-F238E27FC236}">
                <a16:creationId xmlns:a16="http://schemas.microsoft.com/office/drawing/2014/main" id="{E9639255-57E8-7A21-D6D5-EF18E450CE20}"/>
              </a:ext>
            </a:extLst>
          </p:cNvPr>
          <p:cNvCxnSpPr/>
          <p:nvPr/>
        </p:nvCxnSpPr>
        <p:spPr>
          <a:xfrm>
            <a:off x="4231558" y="3940230"/>
            <a:ext cx="6461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33528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ângulo 31">
            <a:extLst>
              <a:ext uri="{FF2B5EF4-FFF2-40B4-BE49-F238E27FC236}">
                <a16:creationId xmlns:a16="http://schemas.microsoft.com/office/drawing/2014/main" id="{B63EE490-6449-33DE-DEDB-03EB855DA8A9}"/>
              </a:ext>
            </a:extLst>
          </p:cNvPr>
          <p:cNvSpPr/>
          <p:nvPr/>
        </p:nvSpPr>
        <p:spPr>
          <a:xfrm>
            <a:off x="7562850" y="1981706"/>
            <a:ext cx="2460234" cy="1263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451835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Ao lado podemos verificar a representação gráfica de uma entidade associativa.</a:t>
            </a:r>
          </a:p>
          <a:p>
            <a:pPr marL="0" indent="0">
              <a:buNone/>
            </a:pPr>
            <a:r>
              <a:rPr lang="pt-BR" sz="2400" dirty="0"/>
              <a:t>Note que, para </a:t>
            </a:r>
            <a:r>
              <a:rPr lang="pt-BR" sz="2400" dirty="0" err="1"/>
              <a:t>Heuser</a:t>
            </a:r>
            <a:r>
              <a:rPr lang="pt-BR" sz="2400" dirty="0"/>
              <a:t>, o “retângulo desenhado ao redor do relacionamento CONSULTA indica que este relacionamento passa a ser visto como uma entidade associativa, já que é baseada em um relacionamento”.</a:t>
            </a:r>
          </a:p>
        </p:txBody>
      </p:sp>
      <p:sp>
        <p:nvSpPr>
          <p:cNvPr id="4" name="Shape 22418">
            <a:extLst>
              <a:ext uri="{FF2B5EF4-FFF2-40B4-BE49-F238E27FC236}">
                <a16:creationId xmlns:a16="http://schemas.microsoft.com/office/drawing/2014/main" id="{70CB5B65-A167-2EB0-A9A9-7BF53CE387A0}"/>
              </a:ext>
            </a:extLst>
          </p:cNvPr>
          <p:cNvSpPr/>
          <p:nvPr/>
        </p:nvSpPr>
        <p:spPr>
          <a:xfrm>
            <a:off x="5619881"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5F916F8E-892C-41FF-0B71-4761A6052F96}"/>
              </a:ext>
            </a:extLst>
          </p:cNvPr>
          <p:cNvSpPr/>
          <p:nvPr/>
        </p:nvSpPr>
        <p:spPr>
          <a:xfrm>
            <a:off x="10145076"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754050F3-12AF-C54A-4565-A42ADBE3B129}"/>
              </a:ext>
            </a:extLst>
          </p:cNvPr>
          <p:cNvSpPr/>
          <p:nvPr/>
        </p:nvSpPr>
        <p:spPr>
          <a:xfrm>
            <a:off x="7646343" y="2055329"/>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2" name="CaixaDeTexto 11">
            <a:extLst>
              <a:ext uri="{FF2B5EF4-FFF2-40B4-BE49-F238E27FC236}">
                <a16:creationId xmlns:a16="http://schemas.microsoft.com/office/drawing/2014/main" id="{5CEF8584-4EB0-F67A-17D8-7C69BBDD974C}"/>
              </a:ext>
            </a:extLst>
          </p:cNvPr>
          <p:cNvSpPr txBox="1"/>
          <p:nvPr/>
        </p:nvSpPr>
        <p:spPr>
          <a:xfrm>
            <a:off x="7460178" y="2155051"/>
            <a:ext cx="2684898" cy="369332"/>
          </a:xfrm>
          <a:prstGeom prst="rect">
            <a:avLst/>
          </a:prstGeom>
          <a:noFill/>
        </p:spPr>
        <p:txBody>
          <a:bodyPr wrap="square" rtlCol="0">
            <a:spAutoFit/>
          </a:bodyPr>
          <a:lstStyle/>
          <a:p>
            <a:r>
              <a:rPr lang="pt-BR" dirty="0"/>
              <a:t>  N				        N</a:t>
            </a:r>
          </a:p>
        </p:txBody>
      </p:sp>
      <p:sp>
        <p:nvSpPr>
          <p:cNvPr id="13" name="CaixaDeTexto 12">
            <a:extLst>
              <a:ext uri="{FF2B5EF4-FFF2-40B4-BE49-F238E27FC236}">
                <a16:creationId xmlns:a16="http://schemas.microsoft.com/office/drawing/2014/main" id="{4709139B-FE02-D255-1EF4-1CC343882BDB}"/>
              </a:ext>
            </a:extLst>
          </p:cNvPr>
          <p:cNvSpPr txBox="1"/>
          <p:nvPr/>
        </p:nvSpPr>
        <p:spPr>
          <a:xfrm>
            <a:off x="5952930" y="2417101"/>
            <a:ext cx="5719145" cy="369332"/>
          </a:xfrm>
          <a:prstGeom prst="rect">
            <a:avLst/>
          </a:prstGeom>
          <a:noFill/>
        </p:spPr>
        <p:txBody>
          <a:bodyPr wrap="square" rtlCol="0">
            <a:spAutoFit/>
          </a:bodyPr>
          <a:lstStyle/>
          <a:p>
            <a:r>
              <a:rPr lang="pt-BR" dirty="0"/>
              <a:t>MÉDICO 			        CONSULTA			 PACIENTE</a:t>
            </a:r>
          </a:p>
        </p:txBody>
      </p:sp>
      <p:sp>
        <p:nvSpPr>
          <p:cNvPr id="18" name="Shape 804">
            <a:extLst>
              <a:ext uri="{FF2B5EF4-FFF2-40B4-BE49-F238E27FC236}">
                <a16:creationId xmlns:a16="http://schemas.microsoft.com/office/drawing/2014/main" id="{8660725C-DD14-2F19-A572-BB553D3D5789}"/>
              </a:ext>
            </a:extLst>
          </p:cNvPr>
          <p:cNvSpPr/>
          <p:nvPr/>
        </p:nvSpPr>
        <p:spPr>
          <a:xfrm>
            <a:off x="7646343" y="366173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9" name="Shape 22419">
            <a:extLst>
              <a:ext uri="{FF2B5EF4-FFF2-40B4-BE49-F238E27FC236}">
                <a16:creationId xmlns:a16="http://schemas.microsoft.com/office/drawing/2014/main" id="{5130ACE3-A158-7519-F78D-C7B511324B90}"/>
              </a:ext>
            </a:extLst>
          </p:cNvPr>
          <p:cNvSpPr/>
          <p:nvPr/>
        </p:nvSpPr>
        <p:spPr>
          <a:xfrm>
            <a:off x="7862157" y="4897428"/>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cxnSp>
        <p:nvCxnSpPr>
          <p:cNvPr id="21" name="Conector reto 20">
            <a:extLst>
              <a:ext uri="{FF2B5EF4-FFF2-40B4-BE49-F238E27FC236}">
                <a16:creationId xmlns:a16="http://schemas.microsoft.com/office/drawing/2014/main" id="{FB9D99EA-F58D-06A9-74EF-2F759A2AD3E0}"/>
              </a:ext>
            </a:extLst>
          </p:cNvPr>
          <p:cNvCxnSpPr>
            <a:cxnSpLocks/>
          </p:cNvCxnSpPr>
          <p:nvPr/>
        </p:nvCxnSpPr>
        <p:spPr>
          <a:xfrm>
            <a:off x="8784431" y="3244850"/>
            <a:ext cx="0" cy="416881"/>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C7FBFCCC-B0D9-14F7-2A0F-0F682C856BA4}"/>
              </a:ext>
            </a:extLst>
          </p:cNvPr>
          <p:cNvCxnSpPr>
            <a:cxnSpLocks/>
          </p:cNvCxnSpPr>
          <p:nvPr/>
        </p:nvCxnSpPr>
        <p:spPr>
          <a:xfrm flipH="1">
            <a:off x="8784431" y="4682681"/>
            <a:ext cx="3404" cy="214747"/>
          </a:xfrm>
          <a:prstGeom prst="line">
            <a:avLst/>
          </a:prstGeom>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AF4224BE-AA43-27FE-1D8E-4F2E0B53D4EF}"/>
              </a:ext>
            </a:extLst>
          </p:cNvPr>
          <p:cNvSpPr txBox="1"/>
          <p:nvPr/>
        </p:nvSpPr>
        <p:spPr>
          <a:xfrm>
            <a:off x="8126703" y="3987540"/>
            <a:ext cx="1371598" cy="369332"/>
          </a:xfrm>
          <a:prstGeom prst="rect">
            <a:avLst/>
          </a:prstGeom>
          <a:noFill/>
        </p:spPr>
        <p:txBody>
          <a:bodyPr wrap="square" rtlCol="0">
            <a:spAutoFit/>
          </a:bodyPr>
          <a:lstStyle/>
          <a:p>
            <a:r>
              <a:rPr lang="pt-BR" dirty="0"/>
              <a:t>PRESCRIÇÃO</a:t>
            </a:r>
          </a:p>
        </p:txBody>
      </p:sp>
      <p:sp>
        <p:nvSpPr>
          <p:cNvPr id="29" name="CaixaDeTexto 28">
            <a:extLst>
              <a:ext uri="{FF2B5EF4-FFF2-40B4-BE49-F238E27FC236}">
                <a16:creationId xmlns:a16="http://schemas.microsoft.com/office/drawing/2014/main" id="{71CFB7DD-E741-8C48-7A92-1F8DCA9E7999}"/>
              </a:ext>
            </a:extLst>
          </p:cNvPr>
          <p:cNvSpPr txBox="1"/>
          <p:nvPr/>
        </p:nvSpPr>
        <p:spPr>
          <a:xfrm>
            <a:off x="7951932" y="5077972"/>
            <a:ext cx="1664997" cy="369332"/>
          </a:xfrm>
          <a:prstGeom prst="rect">
            <a:avLst/>
          </a:prstGeom>
          <a:noFill/>
        </p:spPr>
        <p:txBody>
          <a:bodyPr wrap="square" rtlCol="0">
            <a:spAutoFit/>
          </a:bodyPr>
          <a:lstStyle/>
          <a:p>
            <a:r>
              <a:rPr lang="pt-BR" dirty="0"/>
              <a:t>MEDICAMENTO</a:t>
            </a:r>
          </a:p>
        </p:txBody>
      </p:sp>
      <p:sp>
        <p:nvSpPr>
          <p:cNvPr id="30" name="CaixaDeTexto 29">
            <a:extLst>
              <a:ext uri="{FF2B5EF4-FFF2-40B4-BE49-F238E27FC236}">
                <a16:creationId xmlns:a16="http://schemas.microsoft.com/office/drawing/2014/main" id="{64A68775-E968-631B-8884-3C4E3B9EA138}"/>
              </a:ext>
            </a:extLst>
          </p:cNvPr>
          <p:cNvSpPr txBox="1"/>
          <p:nvPr/>
        </p:nvSpPr>
        <p:spPr>
          <a:xfrm>
            <a:off x="8746651" y="3374588"/>
            <a:ext cx="333746" cy="369332"/>
          </a:xfrm>
          <a:prstGeom prst="rect">
            <a:avLst/>
          </a:prstGeom>
          <a:noFill/>
        </p:spPr>
        <p:txBody>
          <a:bodyPr wrap="none" rtlCol="0">
            <a:spAutoFit/>
          </a:bodyPr>
          <a:lstStyle/>
          <a:p>
            <a:r>
              <a:rPr lang="pt-BR" dirty="0"/>
              <a:t>N</a:t>
            </a:r>
          </a:p>
        </p:txBody>
      </p:sp>
      <p:sp>
        <p:nvSpPr>
          <p:cNvPr id="31" name="CaixaDeTexto 30">
            <a:extLst>
              <a:ext uri="{FF2B5EF4-FFF2-40B4-BE49-F238E27FC236}">
                <a16:creationId xmlns:a16="http://schemas.microsoft.com/office/drawing/2014/main" id="{2936D443-EC94-AEF1-7247-369FA4937B57}"/>
              </a:ext>
            </a:extLst>
          </p:cNvPr>
          <p:cNvSpPr txBox="1"/>
          <p:nvPr/>
        </p:nvSpPr>
        <p:spPr>
          <a:xfrm>
            <a:off x="8746651" y="4601267"/>
            <a:ext cx="333746" cy="369332"/>
          </a:xfrm>
          <a:prstGeom prst="rect">
            <a:avLst/>
          </a:prstGeom>
          <a:noFill/>
        </p:spPr>
        <p:txBody>
          <a:bodyPr wrap="none" rtlCol="0">
            <a:spAutoFit/>
          </a:bodyPr>
          <a:lstStyle/>
          <a:p>
            <a:r>
              <a:rPr lang="pt-BR" dirty="0"/>
              <a:t>N</a:t>
            </a:r>
          </a:p>
        </p:txBody>
      </p:sp>
    </p:spTree>
    <p:extLst>
      <p:ext uri="{BB962C8B-B14F-4D97-AF65-F5344CB8AC3E}">
        <p14:creationId xmlns:p14="http://schemas.microsoft.com/office/powerpoint/2010/main" val="1195223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tângulo 31">
            <a:extLst>
              <a:ext uri="{FF2B5EF4-FFF2-40B4-BE49-F238E27FC236}">
                <a16:creationId xmlns:a16="http://schemas.microsoft.com/office/drawing/2014/main" id="{B63EE490-6449-33DE-DEDB-03EB855DA8A9}"/>
              </a:ext>
            </a:extLst>
          </p:cNvPr>
          <p:cNvSpPr/>
          <p:nvPr/>
        </p:nvSpPr>
        <p:spPr>
          <a:xfrm>
            <a:off x="7562850" y="1981706"/>
            <a:ext cx="2460234" cy="12631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pt-BR"/>
          </a:p>
        </p:txBody>
      </p:sp>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451835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Caso não desejasse usar o conceito de entidade associativa, seria necessário transformar o relacionamento CONSULTA em uma entidade, que poderia ser relacionada a MEDICAMENTO.</a:t>
            </a:r>
          </a:p>
        </p:txBody>
      </p:sp>
      <p:sp>
        <p:nvSpPr>
          <p:cNvPr id="4" name="Shape 22418">
            <a:extLst>
              <a:ext uri="{FF2B5EF4-FFF2-40B4-BE49-F238E27FC236}">
                <a16:creationId xmlns:a16="http://schemas.microsoft.com/office/drawing/2014/main" id="{70CB5B65-A167-2EB0-A9A9-7BF53CE387A0}"/>
              </a:ext>
            </a:extLst>
          </p:cNvPr>
          <p:cNvSpPr/>
          <p:nvPr/>
        </p:nvSpPr>
        <p:spPr>
          <a:xfrm>
            <a:off x="5619881"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5F916F8E-892C-41FF-0B71-4761A6052F96}"/>
              </a:ext>
            </a:extLst>
          </p:cNvPr>
          <p:cNvSpPr/>
          <p:nvPr/>
        </p:nvSpPr>
        <p:spPr>
          <a:xfrm>
            <a:off x="10145076"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6" name="Shape 804">
            <a:extLst>
              <a:ext uri="{FF2B5EF4-FFF2-40B4-BE49-F238E27FC236}">
                <a16:creationId xmlns:a16="http://schemas.microsoft.com/office/drawing/2014/main" id="{754050F3-12AF-C54A-4565-A42ADBE3B129}"/>
              </a:ext>
            </a:extLst>
          </p:cNvPr>
          <p:cNvSpPr/>
          <p:nvPr/>
        </p:nvSpPr>
        <p:spPr>
          <a:xfrm>
            <a:off x="7646343" y="2055329"/>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2" name="CaixaDeTexto 11">
            <a:extLst>
              <a:ext uri="{FF2B5EF4-FFF2-40B4-BE49-F238E27FC236}">
                <a16:creationId xmlns:a16="http://schemas.microsoft.com/office/drawing/2014/main" id="{5CEF8584-4EB0-F67A-17D8-7C69BBDD974C}"/>
              </a:ext>
            </a:extLst>
          </p:cNvPr>
          <p:cNvSpPr txBox="1"/>
          <p:nvPr/>
        </p:nvSpPr>
        <p:spPr>
          <a:xfrm>
            <a:off x="7460178" y="2155051"/>
            <a:ext cx="2684898" cy="369332"/>
          </a:xfrm>
          <a:prstGeom prst="rect">
            <a:avLst/>
          </a:prstGeom>
          <a:noFill/>
        </p:spPr>
        <p:txBody>
          <a:bodyPr wrap="square" rtlCol="0">
            <a:spAutoFit/>
          </a:bodyPr>
          <a:lstStyle/>
          <a:p>
            <a:r>
              <a:rPr lang="pt-BR" dirty="0"/>
              <a:t>  N				        N</a:t>
            </a:r>
          </a:p>
        </p:txBody>
      </p:sp>
      <p:sp>
        <p:nvSpPr>
          <p:cNvPr id="13" name="CaixaDeTexto 12">
            <a:extLst>
              <a:ext uri="{FF2B5EF4-FFF2-40B4-BE49-F238E27FC236}">
                <a16:creationId xmlns:a16="http://schemas.microsoft.com/office/drawing/2014/main" id="{4709139B-FE02-D255-1EF4-1CC343882BDB}"/>
              </a:ext>
            </a:extLst>
          </p:cNvPr>
          <p:cNvSpPr txBox="1"/>
          <p:nvPr/>
        </p:nvSpPr>
        <p:spPr>
          <a:xfrm>
            <a:off x="5952930" y="2417101"/>
            <a:ext cx="5719145" cy="369332"/>
          </a:xfrm>
          <a:prstGeom prst="rect">
            <a:avLst/>
          </a:prstGeom>
          <a:noFill/>
        </p:spPr>
        <p:txBody>
          <a:bodyPr wrap="square" rtlCol="0">
            <a:spAutoFit/>
          </a:bodyPr>
          <a:lstStyle/>
          <a:p>
            <a:r>
              <a:rPr lang="pt-BR" dirty="0"/>
              <a:t>MÉDICO 			        CONSULTA			 PACIENTE</a:t>
            </a:r>
          </a:p>
        </p:txBody>
      </p:sp>
      <p:sp>
        <p:nvSpPr>
          <p:cNvPr id="18" name="Shape 804">
            <a:extLst>
              <a:ext uri="{FF2B5EF4-FFF2-40B4-BE49-F238E27FC236}">
                <a16:creationId xmlns:a16="http://schemas.microsoft.com/office/drawing/2014/main" id="{8660725C-DD14-2F19-A572-BB553D3D5789}"/>
              </a:ext>
            </a:extLst>
          </p:cNvPr>
          <p:cNvSpPr/>
          <p:nvPr/>
        </p:nvSpPr>
        <p:spPr>
          <a:xfrm>
            <a:off x="7646343" y="3661731"/>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9" name="Shape 22419">
            <a:extLst>
              <a:ext uri="{FF2B5EF4-FFF2-40B4-BE49-F238E27FC236}">
                <a16:creationId xmlns:a16="http://schemas.microsoft.com/office/drawing/2014/main" id="{5130ACE3-A158-7519-F78D-C7B511324B90}"/>
              </a:ext>
            </a:extLst>
          </p:cNvPr>
          <p:cNvSpPr/>
          <p:nvPr/>
        </p:nvSpPr>
        <p:spPr>
          <a:xfrm>
            <a:off x="7862157" y="4897428"/>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cxnSp>
        <p:nvCxnSpPr>
          <p:cNvPr id="21" name="Conector reto 20">
            <a:extLst>
              <a:ext uri="{FF2B5EF4-FFF2-40B4-BE49-F238E27FC236}">
                <a16:creationId xmlns:a16="http://schemas.microsoft.com/office/drawing/2014/main" id="{FB9D99EA-F58D-06A9-74EF-2F759A2AD3E0}"/>
              </a:ext>
            </a:extLst>
          </p:cNvPr>
          <p:cNvCxnSpPr>
            <a:cxnSpLocks/>
          </p:cNvCxnSpPr>
          <p:nvPr/>
        </p:nvCxnSpPr>
        <p:spPr>
          <a:xfrm>
            <a:off x="8784431" y="3244850"/>
            <a:ext cx="0" cy="416881"/>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C7FBFCCC-B0D9-14F7-2A0F-0F682C856BA4}"/>
              </a:ext>
            </a:extLst>
          </p:cNvPr>
          <p:cNvCxnSpPr>
            <a:cxnSpLocks/>
          </p:cNvCxnSpPr>
          <p:nvPr/>
        </p:nvCxnSpPr>
        <p:spPr>
          <a:xfrm flipH="1">
            <a:off x="8784431" y="4682681"/>
            <a:ext cx="3404" cy="214747"/>
          </a:xfrm>
          <a:prstGeom prst="line">
            <a:avLst/>
          </a:prstGeom>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AF4224BE-AA43-27FE-1D8E-4F2E0B53D4EF}"/>
              </a:ext>
            </a:extLst>
          </p:cNvPr>
          <p:cNvSpPr txBox="1"/>
          <p:nvPr/>
        </p:nvSpPr>
        <p:spPr>
          <a:xfrm>
            <a:off x="8126703" y="3987540"/>
            <a:ext cx="1371598" cy="369332"/>
          </a:xfrm>
          <a:prstGeom prst="rect">
            <a:avLst/>
          </a:prstGeom>
          <a:noFill/>
        </p:spPr>
        <p:txBody>
          <a:bodyPr wrap="square" rtlCol="0">
            <a:spAutoFit/>
          </a:bodyPr>
          <a:lstStyle/>
          <a:p>
            <a:r>
              <a:rPr lang="pt-BR" dirty="0"/>
              <a:t>PRESCRIÇÃO</a:t>
            </a:r>
          </a:p>
        </p:txBody>
      </p:sp>
      <p:sp>
        <p:nvSpPr>
          <p:cNvPr id="29" name="CaixaDeTexto 28">
            <a:extLst>
              <a:ext uri="{FF2B5EF4-FFF2-40B4-BE49-F238E27FC236}">
                <a16:creationId xmlns:a16="http://schemas.microsoft.com/office/drawing/2014/main" id="{71CFB7DD-E741-8C48-7A92-1F8DCA9E7999}"/>
              </a:ext>
            </a:extLst>
          </p:cNvPr>
          <p:cNvSpPr txBox="1"/>
          <p:nvPr/>
        </p:nvSpPr>
        <p:spPr>
          <a:xfrm>
            <a:off x="7951932" y="5077972"/>
            <a:ext cx="1664997" cy="369332"/>
          </a:xfrm>
          <a:prstGeom prst="rect">
            <a:avLst/>
          </a:prstGeom>
          <a:noFill/>
        </p:spPr>
        <p:txBody>
          <a:bodyPr wrap="square" rtlCol="0">
            <a:spAutoFit/>
          </a:bodyPr>
          <a:lstStyle/>
          <a:p>
            <a:r>
              <a:rPr lang="pt-BR" dirty="0"/>
              <a:t>MEDICAMENTO</a:t>
            </a:r>
          </a:p>
        </p:txBody>
      </p:sp>
      <p:sp>
        <p:nvSpPr>
          <p:cNvPr id="30" name="CaixaDeTexto 29">
            <a:extLst>
              <a:ext uri="{FF2B5EF4-FFF2-40B4-BE49-F238E27FC236}">
                <a16:creationId xmlns:a16="http://schemas.microsoft.com/office/drawing/2014/main" id="{64A68775-E968-631B-8884-3C4E3B9EA138}"/>
              </a:ext>
            </a:extLst>
          </p:cNvPr>
          <p:cNvSpPr txBox="1"/>
          <p:nvPr/>
        </p:nvSpPr>
        <p:spPr>
          <a:xfrm>
            <a:off x="8746651" y="3374588"/>
            <a:ext cx="333746" cy="369332"/>
          </a:xfrm>
          <a:prstGeom prst="rect">
            <a:avLst/>
          </a:prstGeom>
          <a:noFill/>
        </p:spPr>
        <p:txBody>
          <a:bodyPr wrap="none" rtlCol="0">
            <a:spAutoFit/>
          </a:bodyPr>
          <a:lstStyle/>
          <a:p>
            <a:r>
              <a:rPr lang="pt-BR" dirty="0"/>
              <a:t>N</a:t>
            </a:r>
          </a:p>
        </p:txBody>
      </p:sp>
      <p:sp>
        <p:nvSpPr>
          <p:cNvPr id="31" name="CaixaDeTexto 30">
            <a:extLst>
              <a:ext uri="{FF2B5EF4-FFF2-40B4-BE49-F238E27FC236}">
                <a16:creationId xmlns:a16="http://schemas.microsoft.com/office/drawing/2014/main" id="{2936D443-EC94-AEF1-7247-369FA4937B57}"/>
              </a:ext>
            </a:extLst>
          </p:cNvPr>
          <p:cNvSpPr txBox="1"/>
          <p:nvPr/>
        </p:nvSpPr>
        <p:spPr>
          <a:xfrm>
            <a:off x="8746651" y="4601267"/>
            <a:ext cx="333746" cy="369332"/>
          </a:xfrm>
          <a:prstGeom prst="rect">
            <a:avLst/>
          </a:prstGeom>
          <a:noFill/>
        </p:spPr>
        <p:txBody>
          <a:bodyPr wrap="none" rtlCol="0">
            <a:spAutoFit/>
          </a:bodyPr>
          <a:lstStyle/>
          <a:p>
            <a:r>
              <a:rPr lang="pt-BR" dirty="0"/>
              <a:t>N</a:t>
            </a:r>
          </a:p>
        </p:txBody>
      </p:sp>
    </p:spTree>
    <p:extLst>
      <p:ext uri="{BB962C8B-B14F-4D97-AF65-F5344CB8AC3E}">
        <p14:creationId xmlns:p14="http://schemas.microsoft.com/office/powerpoint/2010/main" val="41143460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MODELO ENTIDADE-RELACIONAMENTO</a:t>
            </a:r>
            <a:br>
              <a:rPr lang="pt-BR" sz="4400" b="1" dirty="0"/>
            </a:br>
            <a:r>
              <a:rPr lang="pt-BR" sz="2700" dirty="0"/>
              <a:t>ENTIDADE ASSOCIATIVA</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026"/>
            <a:ext cx="4518350"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Nesta figura, observamos uma representação similar ao diagrama anterior, porque ambos geram o mesmo banco de dados relacional.</a:t>
            </a:r>
          </a:p>
          <a:p>
            <a:pPr marL="0" indent="0">
              <a:buNone/>
            </a:pPr>
            <a:r>
              <a:rPr lang="pt-BR" sz="2400" dirty="0"/>
              <a:t>Em </a:t>
            </a:r>
            <a:r>
              <a:rPr lang="pt-BR" sz="2400" dirty="0" err="1"/>
              <a:t>MERs</a:t>
            </a:r>
            <a:r>
              <a:rPr lang="pt-BR" sz="2400" dirty="0"/>
              <a:t>, é importante destacar como o modelo pode ser representado de forma gráfica e textual.</a:t>
            </a:r>
          </a:p>
        </p:txBody>
      </p:sp>
      <p:sp>
        <p:nvSpPr>
          <p:cNvPr id="4" name="Shape 22418">
            <a:extLst>
              <a:ext uri="{FF2B5EF4-FFF2-40B4-BE49-F238E27FC236}">
                <a16:creationId xmlns:a16="http://schemas.microsoft.com/office/drawing/2014/main" id="{70CB5B65-A167-2EB0-A9A9-7BF53CE387A0}"/>
              </a:ext>
            </a:extLst>
          </p:cNvPr>
          <p:cNvSpPr/>
          <p:nvPr/>
        </p:nvSpPr>
        <p:spPr>
          <a:xfrm>
            <a:off x="5619881"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5" name="Shape 22419">
            <a:extLst>
              <a:ext uri="{FF2B5EF4-FFF2-40B4-BE49-F238E27FC236}">
                <a16:creationId xmlns:a16="http://schemas.microsoft.com/office/drawing/2014/main" id="{5F916F8E-892C-41FF-0B71-4761A6052F96}"/>
              </a:ext>
            </a:extLst>
          </p:cNvPr>
          <p:cNvSpPr/>
          <p:nvPr/>
        </p:nvSpPr>
        <p:spPr>
          <a:xfrm>
            <a:off x="10145076" y="2200594"/>
            <a:ext cx="1844548" cy="730421"/>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12" name="CaixaDeTexto 11">
            <a:extLst>
              <a:ext uri="{FF2B5EF4-FFF2-40B4-BE49-F238E27FC236}">
                <a16:creationId xmlns:a16="http://schemas.microsoft.com/office/drawing/2014/main" id="{5CEF8584-4EB0-F67A-17D8-7C69BBDD974C}"/>
              </a:ext>
            </a:extLst>
          </p:cNvPr>
          <p:cNvSpPr txBox="1"/>
          <p:nvPr/>
        </p:nvSpPr>
        <p:spPr>
          <a:xfrm>
            <a:off x="8317953" y="3287480"/>
            <a:ext cx="1061296" cy="369332"/>
          </a:xfrm>
          <a:prstGeom prst="rect">
            <a:avLst/>
          </a:prstGeom>
          <a:noFill/>
        </p:spPr>
        <p:txBody>
          <a:bodyPr wrap="square" rtlCol="0">
            <a:spAutoFit/>
          </a:bodyPr>
          <a:lstStyle/>
          <a:p>
            <a:r>
              <a:rPr lang="pt-BR" dirty="0"/>
              <a:t>N	     N</a:t>
            </a:r>
          </a:p>
        </p:txBody>
      </p:sp>
      <p:sp>
        <p:nvSpPr>
          <p:cNvPr id="13" name="CaixaDeTexto 12">
            <a:extLst>
              <a:ext uri="{FF2B5EF4-FFF2-40B4-BE49-F238E27FC236}">
                <a16:creationId xmlns:a16="http://schemas.microsoft.com/office/drawing/2014/main" id="{4709139B-FE02-D255-1EF4-1CC343882BDB}"/>
              </a:ext>
            </a:extLst>
          </p:cNvPr>
          <p:cNvSpPr txBox="1"/>
          <p:nvPr/>
        </p:nvSpPr>
        <p:spPr>
          <a:xfrm>
            <a:off x="6096000" y="2417101"/>
            <a:ext cx="5893624" cy="369332"/>
          </a:xfrm>
          <a:prstGeom prst="rect">
            <a:avLst/>
          </a:prstGeom>
          <a:noFill/>
        </p:spPr>
        <p:txBody>
          <a:bodyPr wrap="square" rtlCol="0">
            <a:spAutoFit/>
          </a:bodyPr>
          <a:lstStyle/>
          <a:p>
            <a:r>
              <a:rPr lang="pt-BR" dirty="0"/>
              <a:t>MÉDICO 			        					      PACIENTE</a:t>
            </a:r>
          </a:p>
        </p:txBody>
      </p:sp>
      <p:sp>
        <p:nvSpPr>
          <p:cNvPr id="18" name="Shape 804">
            <a:extLst>
              <a:ext uri="{FF2B5EF4-FFF2-40B4-BE49-F238E27FC236}">
                <a16:creationId xmlns:a16="http://schemas.microsoft.com/office/drawing/2014/main" id="{8660725C-DD14-2F19-A572-BB553D3D5789}"/>
              </a:ext>
            </a:extLst>
          </p:cNvPr>
          <p:cNvSpPr/>
          <p:nvPr/>
        </p:nvSpPr>
        <p:spPr>
          <a:xfrm>
            <a:off x="7660997" y="4492049"/>
            <a:ext cx="2312568" cy="1020950"/>
          </a:xfrm>
          <a:custGeom>
            <a:avLst/>
            <a:gdLst/>
            <a:ahLst/>
            <a:cxnLst/>
            <a:rect l="0" t="0" r="0" b="0"/>
            <a:pathLst>
              <a:path w="533984" h="712572">
                <a:moveTo>
                  <a:pt x="0" y="356286"/>
                </a:moveTo>
                <a:lnTo>
                  <a:pt x="263690" y="0"/>
                </a:lnTo>
                <a:lnTo>
                  <a:pt x="533984" y="356286"/>
                </a:lnTo>
                <a:lnTo>
                  <a:pt x="263690" y="712572"/>
                </a:lnTo>
                <a:lnTo>
                  <a:pt x="0" y="356286"/>
                </a:lnTo>
                <a:close/>
              </a:path>
            </a:pathLst>
          </a:custGeom>
          <a:ln w="8471" cap="rnd">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19" name="Shape 22419">
            <a:extLst>
              <a:ext uri="{FF2B5EF4-FFF2-40B4-BE49-F238E27FC236}">
                <a16:creationId xmlns:a16="http://schemas.microsoft.com/office/drawing/2014/main" id="{5130ACE3-A158-7519-F78D-C7B511324B90}"/>
              </a:ext>
            </a:extLst>
          </p:cNvPr>
          <p:cNvSpPr/>
          <p:nvPr/>
        </p:nvSpPr>
        <p:spPr>
          <a:xfrm>
            <a:off x="7888550" y="5727746"/>
            <a:ext cx="1844548" cy="520228"/>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cxnSp>
        <p:nvCxnSpPr>
          <p:cNvPr id="21" name="Conector reto 20">
            <a:extLst>
              <a:ext uri="{FF2B5EF4-FFF2-40B4-BE49-F238E27FC236}">
                <a16:creationId xmlns:a16="http://schemas.microsoft.com/office/drawing/2014/main" id="{FB9D99EA-F58D-06A9-74EF-2F759A2AD3E0}"/>
              </a:ext>
            </a:extLst>
          </p:cNvPr>
          <p:cNvCxnSpPr>
            <a:cxnSpLocks/>
          </p:cNvCxnSpPr>
          <p:nvPr/>
        </p:nvCxnSpPr>
        <p:spPr>
          <a:xfrm>
            <a:off x="8803680" y="4075168"/>
            <a:ext cx="0" cy="416881"/>
          </a:xfrm>
          <a:prstGeom prst="line">
            <a:avLst/>
          </a:prstGeom>
        </p:spPr>
        <p:style>
          <a:lnRef idx="1">
            <a:schemeClr val="dk1"/>
          </a:lnRef>
          <a:fillRef idx="0">
            <a:schemeClr val="dk1"/>
          </a:fillRef>
          <a:effectRef idx="0">
            <a:schemeClr val="dk1"/>
          </a:effectRef>
          <a:fontRef idx="minor">
            <a:schemeClr val="tx1"/>
          </a:fontRef>
        </p:style>
      </p:cxnSp>
      <p:cxnSp>
        <p:nvCxnSpPr>
          <p:cNvPr id="26" name="Conector reto 25">
            <a:extLst>
              <a:ext uri="{FF2B5EF4-FFF2-40B4-BE49-F238E27FC236}">
                <a16:creationId xmlns:a16="http://schemas.microsoft.com/office/drawing/2014/main" id="{C7FBFCCC-B0D9-14F7-2A0F-0F682C856BA4}"/>
              </a:ext>
            </a:extLst>
          </p:cNvPr>
          <p:cNvCxnSpPr>
            <a:cxnSpLocks/>
          </p:cNvCxnSpPr>
          <p:nvPr/>
        </p:nvCxnSpPr>
        <p:spPr>
          <a:xfrm flipH="1">
            <a:off x="8813877" y="5512999"/>
            <a:ext cx="3404" cy="214747"/>
          </a:xfrm>
          <a:prstGeom prst="line">
            <a:avLst/>
          </a:prstGeom>
        </p:spPr>
        <p:style>
          <a:lnRef idx="1">
            <a:schemeClr val="dk1"/>
          </a:lnRef>
          <a:fillRef idx="0">
            <a:schemeClr val="dk1"/>
          </a:fillRef>
          <a:effectRef idx="0">
            <a:schemeClr val="dk1"/>
          </a:effectRef>
          <a:fontRef idx="minor">
            <a:schemeClr val="tx1"/>
          </a:fontRef>
        </p:style>
      </p:cxnSp>
      <p:sp>
        <p:nvSpPr>
          <p:cNvPr id="28" name="CaixaDeTexto 27">
            <a:extLst>
              <a:ext uri="{FF2B5EF4-FFF2-40B4-BE49-F238E27FC236}">
                <a16:creationId xmlns:a16="http://schemas.microsoft.com/office/drawing/2014/main" id="{AF4224BE-AA43-27FE-1D8E-4F2E0B53D4EF}"/>
              </a:ext>
            </a:extLst>
          </p:cNvPr>
          <p:cNvSpPr txBox="1"/>
          <p:nvPr/>
        </p:nvSpPr>
        <p:spPr>
          <a:xfrm>
            <a:off x="8162804" y="4817858"/>
            <a:ext cx="1371598" cy="369332"/>
          </a:xfrm>
          <a:prstGeom prst="rect">
            <a:avLst/>
          </a:prstGeom>
          <a:noFill/>
        </p:spPr>
        <p:txBody>
          <a:bodyPr wrap="square" rtlCol="0">
            <a:spAutoFit/>
          </a:bodyPr>
          <a:lstStyle/>
          <a:p>
            <a:r>
              <a:rPr lang="pt-BR" dirty="0"/>
              <a:t>PRESCRIÇÃO</a:t>
            </a:r>
          </a:p>
        </p:txBody>
      </p:sp>
      <p:sp>
        <p:nvSpPr>
          <p:cNvPr id="29" name="CaixaDeTexto 28">
            <a:extLst>
              <a:ext uri="{FF2B5EF4-FFF2-40B4-BE49-F238E27FC236}">
                <a16:creationId xmlns:a16="http://schemas.microsoft.com/office/drawing/2014/main" id="{71CFB7DD-E741-8C48-7A92-1F8DCA9E7999}"/>
              </a:ext>
            </a:extLst>
          </p:cNvPr>
          <p:cNvSpPr txBox="1"/>
          <p:nvPr/>
        </p:nvSpPr>
        <p:spPr>
          <a:xfrm>
            <a:off x="8016105" y="5803194"/>
            <a:ext cx="1664997" cy="369332"/>
          </a:xfrm>
          <a:prstGeom prst="rect">
            <a:avLst/>
          </a:prstGeom>
          <a:noFill/>
        </p:spPr>
        <p:txBody>
          <a:bodyPr wrap="square" rtlCol="0">
            <a:spAutoFit/>
          </a:bodyPr>
          <a:lstStyle/>
          <a:p>
            <a:r>
              <a:rPr lang="pt-BR" dirty="0"/>
              <a:t>MEDICAMENTO</a:t>
            </a:r>
          </a:p>
        </p:txBody>
      </p:sp>
      <p:sp>
        <p:nvSpPr>
          <p:cNvPr id="30" name="CaixaDeTexto 29">
            <a:extLst>
              <a:ext uri="{FF2B5EF4-FFF2-40B4-BE49-F238E27FC236}">
                <a16:creationId xmlns:a16="http://schemas.microsoft.com/office/drawing/2014/main" id="{64A68775-E968-631B-8884-3C4E3B9EA138}"/>
              </a:ext>
            </a:extLst>
          </p:cNvPr>
          <p:cNvSpPr txBox="1"/>
          <p:nvPr/>
        </p:nvSpPr>
        <p:spPr>
          <a:xfrm>
            <a:off x="8802627" y="4214943"/>
            <a:ext cx="333746" cy="369332"/>
          </a:xfrm>
          <a:prstGeom prst="rect">
            <a:avLst/>
          </a:prstGeom>
          <a:noFill/>
        </p:spPr>
        <p:txBody>
          <a:bodyPr wrap="none" rtlCol="0">
            <a:spAutoFit/>
          </a:bodyPr>
          <a:lstStyle/>
          <a:p>
            <a:r>
              <a:rPr lang="pt-BR" dirty="0"/>
              <a:t>N</a:t>
            </a:r>
          </a:p>
        </p:txBody>
      </p:sp>
      <p:sp>
        <p:nvSpPr>
          <p:cNvPr id="31" name="CaixaDeTexto 30">
            <a:extLst>
              <a:ext uri="{FF2B5EF4-FFF2-40B4-BE49-F238E27FC236}">
                <a16:creationId xmlns:a16="http://schemas.microsoft.com/office/drawing/2014/main" id="{2936D443-EC94-AEF1-7247-369FA4937B57}"/>
              </a:ext>
            </a:extLst>
          </p:cNvPr>
          <p:cNvSpPr txBox="1"/>
          <p:nvPr/>
        </p:nvSpPr>
        <p:spPr>
          <a:xfrm>
            <a:off x="8810824" y="5433862"/>
            <a:ext cx="333746" cy="369332"/>
          </a:xfrm>
          <a:prstGeom prst="rect">
            <a:avLst/>
          </a:prstGeom>
          <a:noFill/>
        </p:spPr>
        <p:txBody>
          <a:bodyPr wrap="none" rtlCol="0">
            <a:spAutoFit/>
          </a:bodyPr>
          <a:lstStyle/>
          <a:p>
            <a:r>
              <a:rPr lang="pt-BR" dirty="0"/>
              <a:t>N</a:t>
            </a:r>
          </a:p>
        </p:txBody>
      </p:sp>
      <p:sp>
        <p:nvSpPr>
          <p:cNvPr id="7" name="Shape 22419">
            <a:extLst>
              <a:ext uri="{FF2B5EF4-FFF2-40B4-BE49-F238E27FC236}">
                <a16:creationId xmlns:a16="http://schemas.microsoft.com/office/drawing/2014/main" id="{2CB1610E-09E3-B67C-E033-F93ECF2D20CF}"/>
              </a:ext>
            </a:extLst>
          </p:cNvPr>
          <p:cNvSpPr/>
          <p:nvPr/>
        </p:nvSpPr>
        <p:spPr>
          <a:xfrm>
            <a:off x="8162802" y="3888596"/>
            <a:ext cx="1371599" cy="304572"/>
          </a:xfrm>
          <a:custGeom>
            <a:avLst/>
            <a:gdLst/>
            <a:ahLst/>
            <a:cxnLst/>
            <a:rect l="0" t="0" r="0" b="0"/>
            <a:pathLst>
              <a:path w="425514" h="509588">
                <a:moveTo>
                  <a:pt x="0" y="0"/>
                </a:moveTo>
                <a:lnTo>
                  <a:pt x="425514" y="0"/>
                </a:lnTo>
                <a:lnTo>
                  <a:pt x="425514" y="509588"/>
                </a:lnTo>
                <a:lnTo>
                  <a:pt x="0" y="509588"/>
                </a:lnTo>
                <a:lnTo>
                  <a:pt x="0" y="0"/>
                </a:lnTo>
              </a:path>
            </a:pathLst>
          </a:custGeom>
          <a:ln w="8560" cap="flat">
            <a:miter lim="127000"/>
          </a:ln>
        </p:spPr>
        <p:style>
          <a:lnRef idx="1">
            <a:srgbClr val="2F2115"/>
          </a:lnRef>
          <a:fillRef idx="1">
            <a:srgbClr val="E5E5E4"/>
          </a:fillRef>
          <a:effectRef idx="0">
            <a:scrgbClr r="0" g="0" b="0"/>
          </a:effectRef>
          <a:fontRef idx="none"/>
        </p:style>
        <p:txBody>
          <a:bodyPr/>
          <a:lstStyle/>
          <a:p>
            <a:endParaRPr lang="pt-BR" dirty="0"/>
          </a:p>
        </p:txBody>
      </p:sp>
      <p:sp>
        <p:nvSpPr>
          <p:cNvPr id="8" name="CaixaDeTexto 7">
            <a:extLst>
              <a:ext uri="{FF2B5EF4-FFF2-40B4-BE49-F238E27FC236}">
                <a16:creationId xmlns:a16="http://schemas.microsoft.com/office/drawing/2014/main" id="{3CB83D49-E221-9E1C-F225-F54005DEDACD}"/>
              </a:ext>
            </a:extLst>
          </p:cNvPr>
          <p:cNvSpPr txBox="1"/>
          <p:nvPr/>
        </p:nvSpPr>
        <p:spPr>
          <a:xfrm>
            <a:off x="8162804" y="3890933"/>
            <a:ext cx="1371598" cy="369332"/>
          </a:xfrm>
          <a:prstGeom prst="rect">
            <a:avLst/>
          </a:prstGeom>
          <a:noFill/>
        </p:spPr>
        <p:txBody>
          <a:bodyPr wrap="square" rtlCol="0">
            <a:spAutoFit/>
          </a:bodyPr>
          <a:lstStyle/>
          <a:p>
            <a:r>
              <a:rPr lang="pt-BR" dirty="0"/>
              <a:t>PRESCRIÇÃO</a:t>
            </a:r>
          </a:p>
        </p:txBody>
      </p:sp>
      <p:sp>
        <p:nvSpPr>
          <p:cNvPr id="10" name="Shape 804">
            <a:extLst>
              <a:ext uri="{FF2B5EF4-FFF2-40B4-BE49-F238E27FC236}">
                <a16:creationId xmlns:a16="http://schemas.microsoft.com/office/drawing/2014/main" id="{B892AA7B-E464-D209-3308-C62EFAB01A8D}"/>
              </a:ext>
            </a:extLst>
          </p:cNvPr>
          <p:cNvSpPr/>
          <p:nvPr/>
        </p:nvSpPr>
        <p:spPr>
          <a:xfrm>
            <a:off x="9281127" y="3076100"/>
            <a:ext cx="799950" cy="502834"/>
          </a:xfrm>
          <a:custGeom>
            <a:avLst/>
            <a:gdLst/>
            <a:ahLst/>
            <a:cxnLst/>
            <a:rect l="0" t="0" r="0" b="0"/>
            <a:pathLst>
              <a:path w="533984" h="712572">
                <a:moveTo>
                  <a:pt x="0" y="356286"/>
                </a:moveTo>
                <a:lnTo>
                  <a:pt x="263690" y="0"/>
                </a:lnTo>
                <a:lnTo>
                  <a:pt x="533984" y="356286"/>
                </a:lnTo>
                <a:lnTo>
                  <a:pt x="263690" y="712572"/>
                </a:lnTo>
                <a:lnTo>
                  <a:pt x="0" y="356286"/>
                </a:lnTo>
                <a:close/>
              </a:path>
            </a:pathLst>
          </a:custGeom>
          <a:solidFill>
            <a:schemeClr val="bg1"/>
          </a:solidFill>
          <a:ln w="8471" cap="rnd">
            <a:solidFill>
              <a:schemeClr val="tx1"/>
            </a:solidFill>
            <a:round/>
          </a:ln>
        </p:spPr>
        <p:style>
          <a:lnRef idx="1">
            <a:srgbClr val="2F2115"/>
          </a:lnRef>
          <a:fillRef idx="0">
            <a:srgbClr val="000000">
              <a:alpha val="0"/>
            </a:srgbClr>
          </a:fillRef>
          <a:effectRef idx="0">
            <a:scrgbClr r="0" g="0" b="0"/>
          </a:effectRef>
          <a:fontRef idx="none"/>
        </p:style>
        <p:txBody>
          <a:bodyPr/>
          <a:lstStyle/>
          <a:p>
            <a:endParaRPr lang="pt-BR"/>
          </a:p>
        </p:txBody>
      </p:sp>
      <p:cxnSp>
        <p:nvCxnSpPr>
          <p:cNvPr id="14" name="Conector reto 13">
            <a:extLst>
              <a:ext uri="{FF2B5EF4-FFF2-40B4-BE49-F238E27FC236}">
                <a16:creationId xmlns:a16="http://schemas.microsoft.com/office/drawing/2014/main" id="{3C98D725-5D2B-CA27-DCB3-02F3C63D4526}"/>
              </a:ext>
            </a:extLst>
          </p:cNvPr>
          <p:cNvCxnSpPr>
            <a:cxnSpLocks/>
            <a:stCxn id="8" idx="0"/>
          </p:cNvCxnSpPr>
          <p:nvPr/>
        </p:nvCxnSpPr>
        <p:spPr>
          <a:xfrm flipV="1">
            <a:off x="8848603" y="3438050"/>
            <a:ext cx="612103" cy="452883"/>
          </a:xfrm>
          <a:prstGeom prst="line">
            <a:avLst/>
          </a:prstGeom>
        </p:spPr>
        <p:style>
          <a:lnRef idx="1">
            <a:schemeClr val="dk1"/>
          </a:lnRef>
          <a:fillRef idx="0">
            <a:schemeClr val="dk1"/>
          </a:fillRef>
          <a:effectRef idx="0">
            <a:schemeClr val="dk1"/>
          </a:effectRef>
          <a:fontRef idx="minor">
            <a:schemeClr val="tx1"/>
          </a:fontRef>
        </p:style>
      </p:cxnSp>
      <p:cxnSp>
        <p:nvCxnSpPr>
          <p:cNvPr id="17" name="Conector reto 16">
            <a:extLst>
              <a:ext uri="{FF2B5EF4-FFF2-40B4-BE49-F238E27FC236}">
                <a16:creationId xmlns:a16="http://schemas.microsoft.com/office/drawing/2014/main" id="{D9BA45F3-097C-1A26-BF5C-61032FC93611}"/>
              </a:ext>
            </a:extLst>
          </p:cNvPr>
          <p:cNvCxnSpPr>
            <a:cxnSpLocks/>
          </p:cNvCxnSpPr>
          <p:nvPr/>
        </p:nvCxnSpPr>
        <p:spPr>
          <a:xfrm>
            <a:off x="7464429" y="2948494"/>
            <a:ext cx="1367505" cy="942439"/>
          </a:xfrm>
          <a:prstGeom prst="line">
            <a:avLst/>
          </a:prstGeom>
        </p:spPr>
        <p:style>
          <a:lnRef idx="1">
            <a:schemeClr val="dk1"/>
          </a:lnRef>
          <a:fillRef idx="0">
            <a:schemeClr val="dk1"/>
          </a:fillRef>
          <a:effectRef idx="0">
            <a:schemeClr val="dk1"/>
          </a:effectRef>
          <a:fontRef idx="minor">
            <a:schemeClr val="tx1"/>
          </a:fontRef>
        </p:style>
      </p:cxnSp>
      <p:cxnSp>
        <p:nvCxnSpPr>
          <p:cNvPr id="36" name="Conector reto 35">
            <a:extLst>
              <a:ext uri="{FF2B5EF4-FFF2-40B4-BE49-F238E27FC236}">
                <a16:creationId xmlns:a16="http://schemas.microsoft.com/office/drawing/2014/main" id="{10254819-B874-13A5-4D20-40E7F5E6D5EE}"/>
              </a:ext>
            </a:extLst>
          </p:cNvPr>
          <p:cNvCxnSpPr>
            <a:cxnSpLocks/>
          </p:cNvCxnSpPr>
          <p:nvPr/>
        </p:nvCxnSpPr>
        <p:spPr>
          <a:xfrm flipV="1">
            <a:off x="9829800" y="2931015"/>
            <a:ext cx="314324" cy="231784"/>
          </a:xfrm>
          <a:prstGeom prst="line">
            <a:avLst/>
          </a:prstGeom>
        </p:spPr>
        <p:style>
          <a:lnRef idx="1">
            <a:schemeClr val="dk1"/>
          </a:lnRef>
          <a:fillRef idx="0">
            <a:schemeClr val="dk1"/>
          </a:fillRef>
          <a:effectRef idx="0">
            <a:schemeClr val="dk1"/>
          </a:effectRef>
          <a:fontRef idx="minor">
            <a:schemeClr val="tx1"/>
          </a:fontRef>
        </p:style>
      </p:cxnSp>
      <p:sp>
        <p:nvSpPr>
          <p:cNvPr id="41" name="Shape 804">
            <a:extLst>
              <a:ext uri="{FF2B5EF4-FFF2-40B4-BE49-F238E27FC236}">
                <a16:creationId xmlns:a16="http://schemas.microsoft.com/office/drawing/2014/main" id="{77C1F040-CF86-D285-998A-9C89481EE542}"/>
              </a:ext>
            </a:extLst>
          </p:cNvPr>
          <p:cNvSpPr/>
          <p:nvPr/>
        </p:nvSpPr>
        <p:spPr>
          <a:xfrm>
            <a:off x="7616130" y="3070424"/>
            <a:ext cx="799950" cy="502834"/>
          </a:xfrm>
          <a:custGeom>
            <a:avLst/>
            <a:gdLst/>
            <a:ahLst/>
            <a:cxnLst/>
            <a:rect l="0" t="0" r="0" b="0"/>
            <a:pathLst>
              <a:path w="533984" h="712572">
                <a:moveTo>
                  <a:pt x="0" y="356286"/>
                </a:moveTo>
                <a:lnTo>
                  <a:pt x="263690" y="0"/>
                </a:lnTo>
                <a:lnTo>
                  <a:pt x="533984" y="356286"/>
                </a:lnTo>
                <a:lnTo>
                  <a:pt x="263690" y="712572"/>
                </a:lnTo>
                <a:lnTo>
                  <a:pt x="0" y="356286"/>
                </a:lnTo>
                <a:close/>
              </a:path>
            </a:pathLst>
          </a:custGeom>
          <a:solidFill>
            <a:schemeClr val="bg1"/>
          </a:solidFill>
          <a:ln w="8471" cap="rnd">
            <a:solidFill>
              <a:schemeClr val="tx1"/>
            </a:solidFill>
            <a:round/>
          </a:ln>
        </p:spPr>
        <p:style>
          <a:lnRef idx="1">
            <a:srgbClr val="2F2115"/>
          </a:lnRef>
          <a:fillRef idx="0">
            <a:srgbClr val="000000">
              <a:alpha val="0"/>
            </a:srgbClr>
          </a:fillRef>
          <a:effectRef idx="0">
            <a:scrgbClr r="0" g="0" b="0"/>
          </a:effectRef>
          <a:fontRef idx="none"/>
        </p:style>
        <p:txBody>
          <a:bodyPr/>
          <a:lstStyle/>
          <a:p>
            <a:endParaRPr lang="pt-BR"/>
          </a:p>
        </p:txBody>
      </p:sp>
      <p:sp>
        <p:nvSpPr>
          <p:cNvPr id="42" name="CaixaDeTexto 41">
            <a:extLst>
              <a:ext uri="{FF2B5EF4-FFF2-40B4-BE49-F238E27FC236}">
                <a16:creationId xmlns:a16="http://schemas.microsoft.com/office/drawing/2014/main" id="{2B4608A7-09E1-75BB-4BE8-2171A69055B2}"/>
              </a:ext>
            </a:extLst>
          </p:cNvPr>
          <p:cNvSpPr txBox="1"/>
          <p:nvPr/>
        </p:nvSpPr>
        <p:spPr>
          <a:xfrm>
            <a:off x="6964680" y="2901078"/>
            <a:ext cx="3870960" cy="369332"/>
          </a:xfrm>
          <a:prstGeom prst="rect">
            <a:avLst/>
          </a:prstGeom>
          <a:noFill/>
        </p:spPr>
        <p:txBody>
          <a:bodyPr wrap="square" rtlCol="0">
            <a:spAutoFit/>
          </a:bodyPr>
          <a:lstStyle/>
          <a:p>
            <a:r>
              <a:rPr lang="pt-BR" dirty="0"/>
              <a:t>(1,1)						      (1,1)</a:t>
            </a:r>
          </a:p>
        </p:txBody>
      </p:sp>
    </p:spTree>
    <p:extLst>
      <p:ext uri="{BB962C8B-B14F-4D97-AF65-F5344CB8AC3E}">
        <p14:creationId xmlns:p14="http://schemas.microsoft.com/office/powerpoint/2010/main" val="3996439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10058399"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Um banco de dados relacional é composto por tabelas.</a:t>
            </a:r>
          </a:p>
          <a:p>
            <a:pPr marL="0" indent="0">
              <a:buNone/>
            </a:pPr>
            <a:r>
              <a:rPr lang="pt-BR" sz="2400" dirty="0"/>
              <a:t>O termo </a:t>
            </a:r>
            <a:r>
              <a:rPr lang="pt-BR" sz="2400" b="1" dirty="0"/>
              <a:t>tabela</a:t>
            </a:r>
            <a:r>
              <a:rPr lang="pt-BR" sz="2400" dirty="0"/>
              <a:t> é mais usado ao utilizar produtos comerciais; já o termo </a:t>
            </a:r>
            <a:r>
              <a:rPr lang="pt-BR" sz="2400" b="1" dirty="0"/>
              <a:t>relações</a:t>
            </a:r>
            <a:r>
              <a:rPr lang="pt-BR" sz="2400" dirty="0"/>
              <a:t> é adotado para a área acadêmica.</a:t>
            </a:r>
          </a:p>
          <a:p>
            <a:pPr marL="0" indent="0">
              <a:buNone/>
            </a:pPr>
            <a:r>
              <a:rPr lang="pt-BR" sz="2400" dirty="0"/>
              <a:t>A tabela é um conjunto não ordenado de linhas e estão em uma série de </a:t>
            </a:r>
            <a:r>
              <a:rPr lang="pt-BR" sz="2400" b="1" dirty="0"/>
              <a:t>valores de atributos</a:t>
            </a:r>
            <a:r>
              <a:rPr lang="pt-BR" sz="2400" dirty="0"/>
              <a:t>.</a:t>
            </a:r>
          </a:p>
          <a:p>
            <a:pPr marL="0" indent="0">
              <a:buNone/>
            </a:pPr>
            <a:r>
              <a:rPr lang="pt-BR" sz="2400" dirty="0"/>
              <a:t>Quando falamos de banco de dados relacional, devemos pensar em um composto de tabelas, chaves, domínios, valores e restrições de integridade.</a:t>
            </a:r>
          </a:p>
          <a:p>
            <a:pPr marL="0" indent="0">
              <a:buNone/>
            </a:pPr>
            <a:r>
              <a:rPr lang="pt-BR" sz="2400" dirty="0"/>
              <a:t>As chaves devem ser a identificação de uma tabela, sendo as mais conhecidas chaves primárias, chave estrangeira e chave alternativa.</a:t>
            </a:r>
          </a:p>
        </p:txBody>
      </p:sp>
    </p:spTree>
    <p:extLst>
      <p:ext uri="{BB962C8B-B14F-4D97-AF65-F5344CB8AC3E}">
        <p14:creationId xmlns:p14="http://schemas.microsoft.com/office/powerpoint/2010/main" val="17169335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10058399"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Na imagem que vemos abaixo, temos uma chave primária na tabela no campo </a:t>
            </a:r>
            <a:r>
              <a:rPr lang="pt-BR" sz="2400" i="1" dirty="0"/>
              <a:t>ID_EMPREGADO</a:t>
            </a:r>
            <a:r>
              <a:rPr lang="pt-BR" sz="2400" dirty="0"/>
              <a:t> da tabela TB_EMPREGADO. </a:t>
            </a:r>
          </a:p>
          <a:p>
            <a:pPr marL="0" indent="0">
              <a:buNone/>
            </a:pPr>
            <a:r>
              <a:rPr lang="pt-BR" sz="2400" dirty="0"/>
              <a:t>Essa chave é única, e não deve ter valores nulos ou repetidos.</a:t>
            </a:r>
          </a:p>
        </p:txBody>
      </p:sp>
      <p:graphicFrame>
        <p:nvGraphicFramePr>
          <p:cNvPr id="4" name="Tabela 3">
            <a:extLst>
              <a:ext uri="{FF2B5EF4-FFF2-40B4-BE49-F238E27FC236}">
                <a16:creationId xmlns:a16="http://schemas.microsoft.com/office/drawing/2014/main" id="{664028F6-E0CC-DC2C-BC41-809C3948573D}"/>
              </a:ext>
            </a:extLst>
          </p:cNvPr>
          <p:cNvGraphicFramePr>
            <a:graphicFrameLocks noGrp="1"/>
          </p:cNvGraphicFramePr>
          <p:nvPr>
            <p:extLst>
              <p:ext uri="{D42A27DB-BD31-4B8C-83A1-F6EECF244321}">
                <p14:modId xmlns:p14="http://schemas.microsoft.com/office/powerpoint/2010/main" val="2475099542"/>
              </p:ext>
            </p:extLst>
          </p:nvPr>
        </p:nvGraphicFramePr>
        <p:xfrm>
          <a:off x="1115208" y="3429000"/>
          <a:ext cx="5841404" cy="1854200"/>
        </p:xfrm>
        <a:graphic>
          <a:graphicData uri="http://schemas.openxmlformats.org/drawingml/2006/table">
            <a:tbl>
              <a:tblPr firstRow="1" bandRow="1">
                <a:tableStyleId>{2D5ABB26-0587-4C30-8999-92F81FD0307C}</a:tableStyleId>
              </a:tblPr>
              <a:tblGrid>
                <a:gridCol w="1735568">
                  <a:extLst>
                    <a:ext uri="{9D8B030D-6E8A-4147-A177-3AD203B41FA5}">
                      <a16:colId xmlns:a16="http://schemas.microsoft.com/office/drawing/2014/main" val="639222513"/>
                    </a:ext>
                  </a:extLst>
                </a:gridCol>
                <a:gridCol w="968188">
                  <a:extLst>
                    <a:ext uri="{9D8B030D-6E8A-4147-A177-3AD203B41FA5}">
                      <a16:colId xmlns:a16="http://schemas.microsoft.com/office/drawing/2014/main" val="885486051"/>
                    </a:ext>
                  </a:extLst>
                </a:gridCol>
                <a:gridCol w="1380565">
                  <a:extLst>
                    <a:ext uri="{9D8B030D-6E8A-4147-A177-3AD203B41FA5}">
                      <a16:colId xmlns:a16="http://schemas.microsoft.com/office/drawing/2014/main" val="3563096703"/>
                    </a:ext>
                  </a:extLst>
                </a:gridCol>
                <a:gridCol w="1757083">
                  <a:extLst>
                    <a:ext uri="{9D8B030D-6E8A-4147-A177-3AD203B41FA5}">
                      <a16:colId xmlns:a16="http://schemas.microsoft.com/office/drawing/2014/main" val="500366731"/>
                    </a:ext>
                  </a:extLst>
                </a:gridCol>
              </a:tblGrid>
              <a:tr h="370840">
                <a:tc>
                  <a:txBody>
                    <a:bodyPr/>
                    <a:lstStyle/>
                    <a:p>
                      <a:pPr algn="ctr"/>
                      <a:r>
                        <a:rPr lang="pt-BR" dirty="0"/>
                        <a:t>ID_EMPREGADO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COD_DEPTO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CPF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624859"/>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YURI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527758"/>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TAUMI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3718252"/>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DANIEL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221883"/>
                  </a:ext>
                </a:extLst>
              </a:tr>
              <a:tr h="370840">
                <a:tc>
                  <a:txBody>
                    <a:bodyPr/>
                    <a:lstStyle/>
                    <a:p>
                      <a:pPr algn="ctr"/>
                      <a:r>
                        <a:rPr lang="pt-BR"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GOIABA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109077"/>
                  </a:ext>
                </a:extLst>
              </a:tr>
            </a:tbl>
          </a:graphicData>
        </a:graphic>
      </p:graphicFrame>
      <p:graphicFrame>
        <p:nvGraphicFramePr>
          <p:cNvPr id="5" name="Tabela 4">
            <a:extLst>
              <a:ext uri="{FF2B5EF4-FFF2-40B4-BE49-F238E27FC236}">
                <a16:creationId xmlns:a16="http://schemas.microsoft.com/office/drawing/2014/main" id="{9A10063E-4E31-C12B-6EEB-7207321D3B99}"/>
              </a:ext>
            </a:extLst>
          </p:cNvPr>
          <p:cNvGraphicFramePr>
            <a:graphicFrameLocks noGrp="1"/>
          </p:cNvGraphicFramePr>
          <p:nvPr>
            <p:extLst>
              <p:ext uri="{D42A27DB-BD31-4B8C-83A1-F6EECF244321}">
                <p14:modId xmlns:p14="http://schemas.microsoft.com/office/powerpoint/2010/main" val="2551237544"/>
              </p:ext>
            </p:extLst>
          </p:nvPr>
        </p:nvGraphicFramePr>
        <p:xfrm>
          <a:off x="7322370" y="3429000"/>
          <a:ext cx="3851237" cy="1483360"/>
        </p:xfrm>
        <a:graphic>
          <a:graphicData uri="http://schemas.openxmlformats.org/drawingml/2006/table">
            <a:tbl>
              <a:tblPr firstRow="1" bandRow="1">
                <a:tableStyleId>{2D5ABB26-0587-4C30-8999-92F81FD0307C}</a:tableStyleId>
              </a:tblPr>
              <a:tblGrid>
                <a:gridCol w="1341121">
                  <a:extLst>
                    <a:ext uri="{9D8B030D-6E8A-4147-A177-3AD203B41FA5}">
                      <a16:colId xmlns:a16="http://schemas.microsoft.com/office/drawing/2014/main" val="3676258254"/>
                    </a:ext>
                  </a:extLst>
                </a:gridCol>
                <a:gridCol w="2510116">
                  <a:extLst>
                    <a:ext uri="{9D8B030D-6E8A-4147-A177-3AD203B41FA5}">
                      <a16:colId xmlns:a16="http://schemas.microsoft.com/office/drawing/2014/main" val="3238272406"/>
                    </a:ext>
                  </a:extLst>
                </a:gridCol>
              </a:tblGrid>
              <a:tr h="370840">
                <a:tc>
                  <a:txBody>
                    <a:bodyPr/>
                    <a:lstStyle/>
                    <a:p>
                      <a:pPr algn="ctr"/>
                      <a:r>
                        <a:rPr lang="pt-BR" dirty="0"/>
                        <a:t>COD_DEPTO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NOME_DEPARTAMENTO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2983408"/>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BIG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956977"/>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ENGENHARIA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8616991"/>
                  </a:ext>
                </a:extLst>
              </a:tr>
              <a:tr h="370840">
                <a:tc>
                  <a:txBody>
                    <a:bodyPr/>
                    <a:lstStyle/>
                    <a:p>
                      <a:pPr algn="ctr"/>
                      <a:r>
                        <a:rPr lang="pt-BR"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940136"/>
                  </a:ext>
                </a:extLst>
              </a:tr>
            </a:tbl>
          </a:graphicData>
        </a:graphic>
      </p:graphicFrame>
    </p:spTree>
    <p:extLst>
      <p:ext uri="{BB962C8B-B14F-4D97-AF65-F5344CB8AC3E}">
        <p14:creationId xmlns:p14="http://schemas.microsoft.com/office/powerpoint/2010/main" val="2947887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000" b="1" dirty="0"/>
              <a:t>MODELAGEM E PROJETO DE BANCO DE DADOS</a:t>
            </a:r>
            <a:endParaRPr lang="pt-BR" sz="40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023360"/>
          </a:xfrm>
        </p:spPr>
        <p:txBody>
          <a:bodyPr>
            <a:normAutofit/>
          </a:bodyPr>
          <a:lstStyle/>
          <a:p>
            <a:r>
              <a:rPr lang="pt-BR" sz="2400" dirty="0"/>
              <a:t>É importante não errar durante a modelagem:</a:t>
            </a:r>
          </a:p>
          <a:p>
            <a:pPr lvl="1">
              <a:buFont typeface="Wingdings" panose="05000000000000000000" pitchFamily="2" charset="2"/>
              <a:buChar char="Ø"/>
            </a:pPr>
            <a:r>
              <a:rPr lang="pt-BR" sz="2000" dirty="0"/>
              <a:t>Evita retrabalho;</a:t>
            </a:r>
          </a:p>
          <a:p>
            <a:pPr lvl="1">
              <a:buFont typeface="Wingdings" panose="05000000000000000000" pitchFamily="2" charset="2"/>
              <a:buChar char="Ø"/>
            </a:pPr>
            <a:r>
              <a:rPr lang="pt-BR" sz="2000" dirty="0"/>
              <a:t>Evitar aumento de custo;</a:t>
            </a:r>
          </a:p>
          <a:p>
            <a:r>
              <a:rPr lang="pt-BR" sz="2400" dirty="0"/>
              <a:t>Para evitar isso, é necessário seguir alguns passos:</a:t>
            </a:r>
          </a:p>
          <a:p>
            <a:endParaRPr lang="pt-BR" sz="2400" dirty="0"/>
          </a:p>
          <a:p>
            <a:endParaRPr lang="pt-BR" sz="2400" dirty="0"/>
          </a:p>
        </p:txBody>
      </p:sp>
      <p:grpSp>
        <p:nvGrpSpPr>
          <p:cNvPr id="4" name="Group 18037">
            <a:extLst>
              <a:ext uri="{FF2B5EF4-FFF2-40B4-BE49-F238E27FC236}">
                <a16:creationId xmlns:a16="http://schemas.microsoft.com/office/drawing/2014/main" id="{C26DE37D-25C3-DCF0-3D8F-6AEA0CBEC815}"/>
              </a:ext>
            </a:extLst>
          </p:cNvPr>
          <p:cNvGrpSpPr/>
          <p:nvPr/>
        </p:nvGrpSpPr>
        <p:grpSpPr>
          <a:xfrm>
            <a:off x="2739043" y="3857414"/>
            <a:ext cx="6774873" cy="2202873"/>
            <a:chOff x="0" y="0"/>
            <a:chExt cx="3894252" cy="1021969"/>
          </a:xfrm>
        </p:grpSpPr>
        <p:sp>
          <p:nvSpPr>
            <p:cNvPr id="5" name="Shape 84">
              <a:extLst>
                <a:ext uri="{FF2B5EF4-FFF2-40B4-BE49-F238E27FC236}">
                  <a16:creationId xmlns:a16="http://schemas.microsoft.com/office/drawing/2014/main" id="{5B7F7B2F-B397-7953-ABAC-CDC3823DDB97}"/>
                </a:ext>
              </a:extLst>
            </p:cNvPr>
            <p:cNvSpPr/>
            <p:nvPr/>
          </p:nvSpPr>
          <p:spPr>
            <a:xfrm>
              <a:off x="0" y="0"/>
              <a:ext cx="3894252" cy="1021969"/>
            </a:xfrm>
            <a:custGeom>
              <a:avLst/>
              <a:gdLst/>
              <a:ahLst/>
              <a:cxnLst/>
              <a:rect l="0" t="0" r="0" b="0"/>
              <a:pathLst>
                <a:path w="3894252" h="1021969">
                  <a:moveTo>
                    <a:pt x="108001" y="0"/>
                  </a:moveTo>
                  <a:cubicBezTo>
                    <a:pt x="108001" y="0"/>
                    <a:pt x="0" y="0"/>
                    <a:pt x="0" y="108001"/>
                  </a:cubicBezTo>
                  <a:lnTo>
                    <a:pt x="0" y="913968"/>
                  </a:lnTo>
                  <a:cubicBezTo>
                    <a:pt x="0" y="913968"/>
                    <a:pt x="0" y="1021969"/>
                    <a:pt x="108001" y="1021969"/>
                  </a:cubicBezTo>
                  <a:lnTo>
                    <a:pt x="3786251" y="1021969"/>
                  </a:lnTo>
                  <a:cubicBezTo>
                    <a:pt x="3786251" y="1021969"/>
                    <a:pt x="3894252" y="1021969"/>
                    <a:pt x="3894252" y="913968"/>
                  </a:cubicBezTo>
                  <a:lnTo>
                    <a:pt x="3894252" y="108001"/>
                  </a:lnTo>
                  <a:cubicBezTo>
                    <a:pt x="3894252" y="108001"/>
                    <a:pt x="3894252" y="0"/>
                    <a:pt x="3786251" y="0"/>
                  </a:cubicBezTo>
                  <a:lnTo>
                    <a:pt x="108001" y="0"/>
                  </a:lnTo>
                  <a:close/>
                </a:path>
              </a:pathLst>
            </a:custGeom>
            <a:ln w="12700" cap="flat">
              <a:miter lim="100000"/>
            </a:ln>
          </p:spPr>
          <p:style>
            <a:lnRef idx="1">
              <a:srgbClr val="6B6764"/>
            </a:lnRef>
            <a:fillRef idx="0">
              <a:srgbClr val="000000">
                <a:alpha val="0"/>
              </a:srgbClr>
            </a:fillRef>
            <a:effectRef idx="0">
              <a:scrgbClr r="0" g="0" b="0"/>
            </a:effectRef>
            <a:fontRef idx="none"/>
          </p:style>
          <p:txBody>
            <a:bodyPr/>
            <a:lstStyle/>
            <a:p>
              <a:endParaRPr lang="pt-BR"/>
            </a:p>
          </p:txBody>
        </p:sp>
        <p:sp>
          <p:nvSpPr>
            <p:cNvPr id="6" name="Rectangle 85">
              <a:extLst>
                <a:ext uri="{FF2B5EF4-FFF2-40B4-BE49-F238E27FC236}">
                  <a16:creationId xmlns:a16="http://schemas.microsoft.com/office/drawing/2014/main" id="{7453F41D-03A7-EDA1-3720-8E8785D5C365}"/>
                </a:ext>
              </a:extLst>
            </p:cNvPr>
            <p:cNvSpPr/>
            <p:nvPr/>
          </p:nvSpPr>
          <p:spPr>
            <a:xfrm>
              <a:off x="133349" y="655287"/>
              <a:ext cx="812740" cy="168885"/>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b="1" kern="100" dirty="0">
                  <a:solidFill>
                    <a:srgbClr val="2F2115"/>
                  </a:solidFill>
                  <a:effectLst/>
                  <a:latin typeface="Calibri" panose="020F0502020204030204" pitchFamily="34" charset="0"/>
                  <a:ea typeface="Calibri" panose="020F0502020204030204" pitchFamily="34" charset="0"/>
                </a:rPr>
                <a:t>Figura</a:t>
              </a:r>
              <a:r>
                <a:rPr lang="pt-BR" sz="2400" b="1" kern="100" spc="-15" dirty="0">
                  <a:solidFill>
                    <a:srgbClr val="2F2115"/>
                  </a:solidFill>
                  <a:effectLst/>
                  <a:latin typeface="Calibri" panose="020F0502020204030204" pitchFamily="34" charset="0"/>
                  <a:ea typeface="Calibri" panose="020F0502020204030204" pitchFamily="34" charset="0"/>
                </a:rPr>
                <a:t> </a:t>
              </a:r>
              <a:r>
                <a:rPr lang="pt-BR" sz="2400" b="1" kern="100" dirty="0">
                  <a:solidFill>
                    <a:srgbClr val="2F2115"/>
                  </a:solidFill>
                  <a:effectLst/>
                  <a:latin typeface="Calibri" panose="020F0502020204030204" pitchFamily="34" charset="0"/>
                  <a:ea typeface="Calibri" panose="020F0502020204030204" pitchFamily="34" charset="0"/>
                </a:rPr>
                <a:t>1.</a:t>
              </a:r>
              <a:r>
                <a:rPr lang="pt-BR" sz="2400" b="1" kern="100" spc="-15" dirty="0">
                  <a:solidFill>
                    <a:srgbClr val="2F2115"/>
                  </a:solidFill>
                  <a:effectLst/>
                  <a:latin typeface="Calibri" panose="020F0502020204030204" pitchFamily="34" charset="0"/>
                  <a:ea typeface="Calibri" panose="020F0502020204030204" pitchFamily="34" charset="0"/>
                </a:rPr>
                <a:t> </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7" name="Rectangle 86">
              <a:extLst>
                <a:ext uri="{FF2B5EF4-FFF2-40B4-BE49-F238E27FC236}">
                  <a16:creationId xmlns:a16="http://schemas.microsoft.com/office/drawing/2014/main" id="{B9B33257-4510-3EB8-039D-107A3FBC765C}"/>
                </a:ext>
              </a:extLst>
            </p:cNvPr>
            <p:cNvSpPr/>
            <p:nvPr/>
          </p:nvSpPr>
          <p:spPr>
            <a:xfrm>
              <a:off x="797408" y="659843"/>
              <a:ext cx="2512912" cy="165126"/>
            </a:xfrm>
            <a:prstGeom prst="rect">
              <a:avLst/>
            </a:prstGeom>
            <a:ln>
              <a:noFill/>
            </a:ln>
          </p:spPr>
          <p:txBody>
            <a:bodyPr vert="horz" lIns="0" tIns="0" rIns="0" bIns="0" rtlCol="0">
              <a:noAutofit/>
            </a:bodyPr>
            <a:lstStyle/>
            <a:p>
              <a:pPr marR="127000" indent="163830" algn="l">
                <a:lnSpc>
                  <a:spcPct val="107000"/>
                </a:lnSpc>
                <a:spcAft>
                  <a:spcPts val="800"/>
                </a:spcAft>
              </a:pPr>
              <a:r>
                <a:rPr lang="pt-BR" sz="2400" kern="100" dirty="0">
                  <a:solidFill>
                    <a:srgbClr val="2F2115"/>
                  </a:solidFill>
                  <a:effectLst/>
                  <a:latin typeface="Calibri" panose="020F0502020204030204" pitchFamily="34" charset="0"/>
                  <a:ea typeface="Calibri" panose="020F0502020204030204" pitchFamily="34" charset="0"/>
                </a:rPr>
                <a:t>Etapas</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de</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modelagem</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de</a:t>
              </a:r>
              <a:r>
                <a:rPr lang="pt-BR" sz="2400" kern="100" spc="-5" dirty="0">
                  <a:solidFill>
                    <a:srgbClr val="2F2115"/>
                  </a:solidFill>
                  <a:effectLst/>
                  <a:latin typeface="Calibri" panose="020F0502020204030204" pitchFamily="34" charset="0"/>
                  <a:ea typeface="Calibri" panose="020F0502020204030204" pitchFamily="34" charset="0"/>
                </a:rPr>
                <a:t> </a:t>
              </a:r>
              <a:r>
                <a:rPr lang="pt-BR" sz="2400" kern="100" dirty="0">
                  <a:solidFill>
                    <a:srgbClr val="2F2115"/>
                  </a:solidFill>
                  <a:effectLst/>
                  <a:latin typeface="Calibri" panose="020F0502020204030204" pitchFamily="34" charset="0"/>
                  <a:ea typeface="Calibri" panose="020F0502020204030204" pitchFamily="34" charset="0"/>
                </a:rPr>
                <a:t>dados.</a:t>
              </a:r>
              <a:endParaRPr lang="pt-BR" sz="2400" kern="100" dirty="0">
                <a:solidFill>
                  <a:srgbClr val="2F2115"/>
                </a:solidFill>
                <a:effectLst/>
                <a:latin typeface="Times New Roman" panose="02020603050405020304" pitchFamily="18" charset="0"/>
                <a:ea typeface="Times New Roman" panose="02020603050405020304" pitchFamily="18" charset="0"/>
              </a:endParaRPr>
            </a:p>
          </p:txBody>
        </p:sp>
        <p:sp>
          <p:nvSpPr>
            <p:cNvPr id="8" name="Rectangle 87">
              <a:extLst>
                <a:ext uri="{FF2B5EF4-FFF2-40B4-BE49-F238E27FC236}">
                  <a16:creationId xmlns:a16="http://schemas.microsoft.com/office/drawing/2014/main" id="{D086EEBB-CB96-E93B-FA19-C3370D9DFB53}"/>
                </a:ext>
              </a:extLst>
            </p:cNvPr>
            <p:cNvSpPr/>
            <p:nvPr/>
          </p:nvSpPr>
          <p:spPr>
            <a:xfrm>
              <a:off x="133349" y="821723"/>
              <a:ext cx="549937" cy="140111"/>
            </a:xfrm>
            <a:prstGeom prst="rect">
              <a:avLst/>
            </a:prstGeom>
            <a:ln>
              <a:noFill/>
            </a:ln>
          </p:spPr>
          <p:txBody>
            <a:bodyPr vert="horz" lIns="0" tIns="0" rIns="0" bIns="0" rtlCol="0">
              <a:noAutofit/>
            </a:bodyPr>
            <a:lstStyle/>
            <a:p>
              <a:pPr marR="127000" indent="163830" algn="l">
                <a:lnSpc>
                  <a:spcPct val="107000"/>
                </a:lnSpc>
                <a:spcAft>
                  <a:spcPts val="800"/>
                </a:spcAft>
              </a:pPr>
              <a:r>
                <a:rPr lang="pt-BR" i="1" kern="100" dirty="0">
                  <a:solidFill>
                    <a:srgbClr val="2F2115"/>
                  </a:solidFill>
                  <a:effectLst/>
                  <a:latin typeface="Calibri" panose="020F0502020204030204" pitchFamily="34" charset="0"/>
                  <a:ea typeface="Calibri" panose="020F0502020204030204" pitchFamily="34" charset="0"/>
                </a:rPr>
                <a:t>Fonte</a:t>
              </a:r>
              <a:r>
                <a:rPr lang="pt-BR" sz="700" i="1" kern="100" dirty="0">
                  <a:solidFill>
                    <a:srgbClr val="2F2115"/>
                  </a:solidFill>
                  <a:effectLst/>
                  <a:latin typeface="Calibri" panose="020F0502020204030204" pitchFamily="34" charset="0"/>
                  <a:ea typeface="Calibri" panose="020F0502020204030204" pitchFamily="34" charset="0"/>
                </a:rPr>
                <a:t>:</a:t>
              </a:r>
              <a:endParaRPr lang="pt-BR" sz="1000" kern="100" dirty="0">
                <a:solidFill>
                  <a:srgbClr val="2F2115"/>
                </a:solidFill>
                <a:effectLst/>
                <a:latin typeface="Times New Roman" panose="02020603050405020304" pitchFamily="18" charset="0"/>
                <a:ea typeface="Times New Roman" panose="02020603050405020304" pitchFamily="18" charset="0"/>
              </a:endParaRPr>
            </a:p>
          </p:txBody>
        </p:sp>
        <p:sp>
          <p:nvSpPr>
            <p:cNvPr id="9" name="Rectangle 88">
              <a:extLst>
                <a:ext uri="{FF2B5EF4-FFF2-40B4-BE49-F238E27FC236}">
                  <a16:creationId xmlns:a16="http://schemas.microsoft.com/office/drawing/2014/main" id="{595D3F00-8A3E-D36A-9763-4A9904F66C37}"/>
                </a:ext>
              </a:extLst>
            </p:cNvPr>
            <p:cNvSpPr/>
            <p:nvPr/>
          </p:nvSpPr>
          <p:spPr>
            <a:xfrm>
              <a:off x="460394" y="814196"/>
              <a:ext cx="1915090" cy="87218"/>
            </a:xfrm>
            <a:prstGeom prst="rect">
              <a:avLst/>
            </a:prstGeom>
            <a:ln>
              <a:noFill/>
            </a:ln>
          </p:spPr>
          <p:txBody>
            <a:bodyPr vert="horz" lIns="0" tIns="0" rIns="0" bIns="0" rtlCol="0">
              <a:noAutofit/>
            </a:bodyPr>
            <a:lstStyle/>
            <a:p>
              <a:pPr marR="127000" indent="163830" algn="l">
                <a:lnSpc>
                  <a:spcPct val="107000"/>
                </a:lnSpc>
                <a:spcAft>
                  <a:spcPts val="800"/>
                </a:spcAft>
              </a:pP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a:solidFill>
                    <a:srgbClr val="2F2115"/>
                  </a:solidFill>
                  <a:effectLst/>
                  <a:latin typeface="Calibri" panose="020F0502020204030204" pitchFamily="34" charset="0"/>
                  <a:ea typeface="Calibri" panose="020F0502020204030204" pitchFamily="34" charset="0"/>
                </a:rPr>
                <a:t>Adaptada</a:t>
              </a: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a:solidFill>
                    <a:srgbClr val="2F2115"/>
                  </a:solidFill>
                  <a:effectLst/>
                  <a:latin typeface="Calibri" panose="020F0502020204030204" pitchFamily="34" charset="0"/>
                  <a:ea typeface="Calibri" panose="020F0502020204030204" pitchFamily="34" charset="0"/>
                </a:rPr>
                <a:t>de</a:t>
              </a: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err="1">
                  <a:solidFill>
                    <a:srgbClr val="2F2115"/>
                  </a:solidFill>
                  <a:effectLst/>
                  <a:latin typeface="Calibri" panose="020F0502020204030204" pitchFamily="34" charset="0"/>
                  <a:ea typeface="Calibri" panose="020F0502020204030204" pitchFamily="34" charset="0"/>
                </a:rPr>
                <a:t>Cougo</a:t>
              </a:r>
              <a:r>
                <a:rPr lang="pt-BR" sz="2000" kern="100" spc="-5" dirty="0">
                  <a:solidFill>
                    <a:srgbClr val="2F2115"/>
                  </a:solidFill>
                  <a:effectLst/>
                  <a:latin typeface="Calibri" panose="020F0502020204030204" pitchFamily="34" charset="0"/>
                  <a:ea typeface="Calibri" panose="020F0502020204030204" pitchFamily="34" charset="0"/>
                </a:rPr>
                <a:t> </a:t>
              </a:r>
              <a:r>
                <a:rPr lang="pt-BR" sz="2000" kern="100" dirty="0">
                  <a:solidFill>
                    <a:srgbClr val="2F2115"/>
                  </a:solidFill>
                  <a:effectLst/>
                  <a:latin typeface="Calibri" panose="020F0502020204030204" pitchFamily="34" charset="0"/>
                  <a:ea typeface="Calibri" panose="020F0502020204030204" pitchFamily="34" charset="0"/>
                </a:rPr>
                <a:t>(1997).</a:t>
              </a:r>
              <a:endParaRPr lang="pt-BR" sz="2000" kern="100" dirty="0">
                <a:solidFill>
                  <a:srgbClr val="2F2115"/>
                </a:solidFill>
                <a:effectLst/>
                <a:latin typeface="Times New Roman" panose="02020603050405020304" pitchFamily="18" charset="0"/>
                <a:ea typeface="Times New Roman" panose="02020603050405020304" pitchFamily="18" charset="0"/>
              </a:endParaRPr>
            </a:p>
          </p:txBody>
        </p:sp>
        <p:pic>
          <p:nvPicPr>
            <p:cNvPr id="10" name="Picture 90">
              <a:extLst>
                <a:ext uri="{FF2B5EF4-FFF2-40B4-BE49-F238E27FC236}">
                  <a16:creationId xmlns:a16="http://schemas.microsoft.com/office/drawing/2014/main" id="{4AD15F95-27C8-86BF-967A-749DD5D889A4}"/>
                </a:ext>
              </a:extLst>
            </p:cNvPr>
            <p:cNvPicPr/>
            <p:nvPr/>
          </p:nvPicPr>
          <p:blipFill>
            <a:blip r:embed="rId2"/>
            <a:stretch>
              <a:fillRect/>
            </a:stretch>
          </p:blipFill>
          <p:spPr>
            <a:xfrm>
              <a:off x="133349" y="147610"/>
              <a:ext cx="3627298" cy="444283"/>
            </a:xfrm>
            <a:prstGeom prst="rect">
              <a:avLst/>
            </a:prstGeom>
          </p:spPr>
        </p:pic>
      </p:grpSp>
    </p:spTree>
    <p:extLst>
      <p:ext uri="{BB962C8B-B14F-4D97-AF65-F5344CB8AC3E}">
        <p14:creationId xmlns:p14="http://schemas.microsoft.com/office/powerpoint/2010/main" val="7228596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10058399"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As chaves estrangeiras são chaves primárias pertencestes a outras tabelas.</a:t>
            </a:r>
          </a:p>
          <a:p>
            <a:pPr marL="0" indent="0">
              <a:buNone/>
            </a:pPr>
            <a:r>
              <a:rPr lang="pt-BR" sz="2400" dirty="0"/>
              <a:t>Conforme observamos, as mesmas chaves que estão na tabela TB_DEPARTAMENTO também estão na tabela TB_EMPREGADO.</a:t>
            </a:r>
          </a:p>
          <a:p>
            <a:pPr marL="0" indent="0">
              <a:buNone/>
            </a:pPr>
            <a:r>
              <a:rPr lang="pt-BR" sz="2400" dirty="0"/>
              <a:t>Em alguns casos, mais de uma coluna pode servir como chaves, mas apenas uma será a chave primária; as demais chaves servirão como chaves alternativas. </a:t>
            </a:r>
          </a:p>
        </p:txBody>
      </p:sp>
      <p:graphicFrame>
        <p:nvGraphicFramePr>
          <p:cNvPr id="4" name="Tabela 3">
            <a:extLst>
              <a:ext uri="{FF2B5EF4-FFF2-40B4-BE49-F238E27FC236}">
                <a16:creationId xmlns:a16="http://schemas.microsoft.com/office/drawing/2014/main" id="{664028F6-E0CC-DC2C-BC41-809C3948573D}"/>
              </a:ext>
            </a:extLst>
          </p:cNvPr>
          <p:cNvGraphicFramePr>
            <a:graphicFrameLocks noGrp="1"/>
          </p:cNvGraphicFramePr>
          <p:nvPr>
            <p:extLst>
              <p:ext uri="{D42A27DB-BD31-4B8C-83A1-F6EECF244321}">
                <p14:modId xmlns:p14="http://schemas.microsoft.com/office/powerpoint/2010/main" val="1898438178"/>
              </p:ext>
            </p:extLst>
          </p:nvPr>
        </p:nvGraphicFramePr>
        <p:xfrm>
          <a:off x="1097279" y="4421918"/>
          <a:ext cx="5841404" cy="1854200"/>
        </p:xfrm>
        <a:graphic>
          <a:graphicData uri="http://schemas.openxmlformats.org/drawingml/2006/table">
            <a:tbl>
              <a:tblPr firstRow="1" bandRow="1">
                <a:tableStyleId>{2D5ABB26-0587-4C30-8999-92F81FD0307C}</a:tableStyleId>
              </a:tblPr>
              <a:tblGrid>
                <a:gridCol w="1735568">
                  <a:extLst>
                    <a:ext uri="{9D8B030D-6E8A-4147-A177-3AD203B41FA5}">
                      <a16:colId xmlns:a16="http://schemas.microsoft.com/office/drawing/2014/main" val="639222513"/>
                    </a:ext>
                  </a:extLst>
                </a:gridCol>
                <a:gridCol w="968188">
                  <a:extLst>
                    <a:ext uri="{9D8B030D-6E8A-4147-A177-3AD203B41FA5}">
                      <a16:colId xmlns:a16="http://schemas.microsoft.com/office/drawing/2014/main" val="885486051"/>
                    </a:ext>
                  </a:extLst>
                </a:gridCol>
                <a:gridCol w="1380565">
                  <a:extLst>
                    <a:ext uri="{9D8B030D-6E8A-4147-A177-3AD203B41FA5}">
                      <a16:colId xmlns:a16="http://schemas.microsoft.com/office/drawing/2014/main" val="3563096703"/>
                    </a:ext>
                  </a:extLst>
                </a:gridCol>
                <a:gridCol w="1757083">
                  <a:extLst>
                    <a:ext uri="{9D8B030D-6E8A-4147-A177-3AD203B41FA5}">
                      <a16:colId xmlns:a16="http://schemas.microsoft.com/office/drawing/2014/main" val="500366731"/>
                    </a:ext>
                  </a:extLst>
                </a:gridCol>
              </a:tblGrid>
              <a:tr h="370840">
                <a:tc>
                  <a:txBody>
                    <a:bodyPr/>
                    <a:lstStyle/>
                    <a:p>
                      <a:pPr algn="ctr"/>
                      <a:r>
                        <a:rPr lang="pt-BR" dirty="0"/>
                        <a:t>ID_EMPREGADO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COD_DEPTO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CPF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624859"/>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YURI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527758"/>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TAUMI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3718252"/>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DANIEL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221883"/>
                  </a:ext>
                </a:extLst>
              </a:tr>
              <a:tr h="370840">
                <a:tc>
                  <a:txBody>
                    <a:bodyPr/>
                    <a:lstStyle/>
                    <a:p>
                      <a:pPr algn="ctr"/>
                      <a:r>
                        <a:rPr lang="pt-BR"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GOIABA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109077"/>
                  </a:ext>
                </a:extLst>
              </a:tr>
            </a:tbl>
          </a:graphicData>
        </a:graphic>
      </p:graphicFrame>
      <p:graphicFrame>
        <p:nvGraphicFramePr>
          <p:cNvPr id="5" name="Tabela 4">
            <a:extLst>
              <a:ext uri="{FF2B5EF4-FFF2-40B4-BE49-F238E27FC236}">
                <a16:creationId xmlns:a16="http://schemas.microsoft.com/office/drawing/2014/main" id="{9A10063E-4E31-C12B-6EEB-7207321D3B99}"/>
              </a:ext>
            </a:extLst>
          </p:cNvPr>
          <p:cNvGraphicFramePr>
            <a:graphicFrameLocks noGrp="1"/>
          </p:cNvGraphicFramePr>
          <p:nvPr>
            <p:extLst>
              <p:ext uri="{D42A27DB-BD31-4B8C-83A1-F6EECF244321}">
                <p14:modId xmlns:p14="http://schemas.microsoft.com/office/powerpoint/2010/main" val="721301676"/>
              </p:ext>
            </p:extLst>
          </p:nvPr>
        </p:nvGraphicFramePr>
        <p:xfrm>
          <a:off x="7304441" y="4421918"/>
          <a:ext cx="3851237" cy="1483360"/>
        </p:xfrm>
        <a:graphic>
          <a:graphicData uri="http://schemas.openxmlformats.org/drawingml/2006/table">
            <a:tbl>
              <a:tblPr firstRow="1" bandRow="1">
                <a:tableStyleId>{2D5ABB26-0587-4C30-8999-92F81FD0307C}</a:tableStyleId>
              </a:tblPr>
              <a:tblGrid>
                <a:gridCol w="1341121">
                  <a:extLst>
                    <a:ext uri="{9D8B030D-6E8A-4147-A177-3AD203B41FA5}">
                      <a16:colId xmlns:a16="http://schemas.microsoft.com/office/drawing/2014/main" val="3676258254"/>
                    </a:ext>
                  </a:extLst>
                </a:gridCol>
                <a:gridCol w="2510116">
                  <a:extLst>
                    <a:ext uri="{9D8B030D-6E8A-4147-A177-3AD203B41FA5}">
                      <a16:colId xmlns:a16="http://schemas.microsoft.com/office/drawing/2014/main" val="3238272406"/>
                    </a:ext>
                  </a:extLst>
                </a:gridCol>
              </a:tblGrid>
              <a:tr h="370840">
                <a:tc>
                  <a:txBody>
                    <a:bodyPr/>
                    <a:lstStyle/>
                    <a:p>
                      <a:pPr algn="ctr"/>
                      <a:r>
                        <a:rPr lang="pt-BR" dirty="0"/>
                        <a:t>COD_DEPTO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NOME_DEPARTAMENTO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2983408"/>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BIG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956977"/>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ENGENHARIA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8616991"/>
                  </a:ext>
                </a:extLst>
              </a:tr>
              <a:tr h="370840">
                <a:tc>
                  <a:txBody>
                    <a:bodyPr/>
                    <a:lstStyle/>
                    <a:p>
                      <a:pPr algn="ctr"/>
                      <a:r>
                        <a:rPr lang="pt-BR"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940136"/>
                  </a:ext>
                </a:extLst>
              </a:tr>
            </a:tbl>
          </a:graphicData>
        </a:graphic>
      </p:graphicFrame>
    </p:spTree>
    <p:extLst>
      <p:ext uri="{BB962C8B-B14F-4D97-AF65-F5344CB8AC3E}">
        <p14:creationId xmlns:p14="http://schemas.microsoft.com/office/powerpoint/2010/main" val="27992652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10058399"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Os domínios e valores vazios são usado para especificar um conjunto de valores que os campos da respectiva coluna podem assumir. </a:t>
            </a:r>
          </a:p>
          <a:p>
            <a:pPr marL="0" indent="0">
              <a:buNone/>
            </a:pPr>
            <a:r>
              <a:rPr lang="pt-BR" sz="2400" dirty="0"/>
              <a:t>Os conjunto de valores são conhecidos como </a:t>
            </a:r>
            <a:r>
              <a:rPr lang="pt-BR" sz="2400" b="1" dirty="0"/>
              <a:t> domínio do campo</a:t>
            </a:r>
            <a:r>
              <a:rPr lang="pt-BR" sz="2400" dirty="0"/>
              <a:t>.</a:t>
            </a:r>
          </a:p>
          <a:p>
            <a:pPr marL="0" indent="0">
              <a:buNone/>
            </a:pPr>
            <a:r>
              <a:rPr lang="pt-BR" sz="2400" dirty="0"/>
              <a:t>Algo que podemos fazer também é definir se o campo pode ou não ser nulo. Isso significa que o campo não terá valores.</a:t>
            </a:r>
          </a:p>
        </p:txBody>
      </p:sp>
    </p:spTree>
    <p:extLst>
      <p:ext uri="{BB962C8B-B14F-4D97-AF65-F5344CB8AC3E}">
        <p14:creationId xmlns:p14="http://schemas.microsoft.com/office/powerpoint/2010/main" val="33210872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10058399"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A </a:t>
            </a:r>
            <a:r>
              <a:rPr lang="pt-BR" sz="2400" b="1" dirty="0"/>
              <a:t>integridade</a:t>
            </a:r>
            <a:r>
              <a:rPr lang="pt-BR" sz="2400" dirty="0"/>
              <a:t> de um banco de dados significa que os dados devem ser consistentes.</a:t>
            </a:r>
          </a:p>
          <a:p>
            <a:pPr marL="0" indent="0">
              <a:buNone/>
            </a:pPr>
            <a:r>
              <a:rPr lang="pt-BR" sz="2400" dirty="0"/>
              <a:t>Dentre as diferentes representação de um modelo de banco de dados relacionais, encontramos:</a:t>
            </a:r>
          </a:p>
          <a:p>
            <a:pPr>
              <a:buFont typeface="Wingdings" panose="05000000000000000000" pitchFamily="2" charset="2"/>
              <a:buChar char="Ø"/>
            </a:pPr>
            <a:r>
              <a:rPr lang="pt-BR" sz="2400" dirty="0"/>
              <a:t> O </a:t>
            </a:r>
            <a:r>
              <a:rPr lang="pt-BR" sz="2400" b="1" dirty="0"/>
              <a:t>esquema textual</a:t>
            </a:r>
            <a:r>
              <a:rPr lang="pt-BR" sz="2400" dirty="0"/>
              <a:t> de banco de dados relacional;</a:t>
            </a:r>
          </a:p>
          <a:p>
            <a:pPr>
              <a:buFont typeface="Wingdings" panose="05000000000000000000" pitchFamily="2" charset="2"/>
              <a:buChar char="Ø"/>
            </a:pPr>
            <a:r>
              <a:rPr lang="pt-BR" sz="2400" dirty="0"/>
              <a:t> O esquema diagramático de banco de dados relacional.</a:t>
            </a:r>
          </a:p>
          <a:p>
            <a:pPr marL="0" indent="0">
              <a:buNone/>
            </a:pPr>
            <a:r>
              <a:rPr lang="pt-BR" sz="2400" dirty="0"/>
              <a:t>O esquema textual é útil para exemplos.</a:t>
            </a:r>
          </a:p>
          <a:p>
            <a:pPr marL="0" indent="0">
              <a:buNone/>
            </a:pPr>
            <a:r>
              <a:rPr lang="pt-BR" sz="2400" dirty="0"/>
              <a:t>A </a:t>
            </a:r>
            <a:r>
              <a:rPr lang="pt-BR" sz="2400" b="1" dirty="0"/>
              <a:t>representação diagramática  </a:t>
            </a:r>
            <a:r>
              <a:rPr lang="pt-BR" sz="2400" dirty="0"/>
              <a:t>é composta por retângulos que simbolizam as tabelas e apresentam os atributos ou colunas que representam as tabelas.</a:t>
            </a:r>
          </a:p>
        </p:txBody>
      </p:sp>
    </p:spTree>
    <p:extLst>
      <p:ext uri="{BB962C8B-B14F-4D97-AF65-F5344CB8AC3E}">
        <p14:creationId xmlns:p14="http://schemas.microsoft.com/office/powerpoint/2010/main" val="3348335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10058399"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Com base nesse esquema, é possível transformar um </a:t>
            </a:r>
            <a:r>
              <a:rPr lang="pt-BR" sz="2400" b="1" dirty="0"/>
              <a:t>modelo relacional </a:t>
            </a:r>
            <a:r>
              <a:rPr lang="pt-BR" sz="2400" dirty="0"/>
              <a:t>em </a:t>
            </a:r>
            <a:r>
              <a:rPr lang="pt-BR" sz="2400" b="1" dirty="0"/>
              <a:t>modelo lógico</a:t>
            </a:r>
            <a:r>
              <a:rPr lang="pt-BR" sz="2400" dirty="0"/>
              <a:t>. </a:t>
            </a:r>
          </a:p>
          <a:p>
            <a:pPr marL="0" indent="0">
              <a:buNone/>
            </a:pPr>
            <a:r>
              <a:rPr lang="pt-BR" sz="2400" dirty="0"/>
              <a:t>Por exemplo, ao criar uma tabela, a representação textual deve ser TB_EMPREGADO(</a:t>
            </a:r>
            <a:r>
              <a:rPr lang="pt-BR" sz="2400" dirty="0" err="1"/>
              <a:t>id_empregado</a:t>
            </a:r>
            <a:r>
              <a:rPr lang="pt-BR" sz="2400" dirty="0"/>
              <a:t>, nome, </a:t>
            </a:r>
            <a:r>
              <a:rPr lang="pt-BR" sz="2400" dirty="0" err="1"/>
              <a:t>cod_depto</a:t>
            </a:r>
            <a:r>
              <a:rPr lang="pt-BR" sz="2400" dirty="0"/>
              <a:t>, </a:t>
            </a:r>
            <a:r>
              <a:rPr lang="pt-BR" sz="2400" dirty="0" err="1"/>
              <a:t>cpf</a:t>
            </a:r>
            <a:r>
              <a:rPr lang="pt-BR" sz="2400" dirty="0"/>
              <a:t>).</a:t>
            </a:r>
          </a:p>
          <a:p>
            <a:pPr marL="0" indent="0">
              <a:buNone/>
            </a:pPr>
            <a:r>
              <a:rPr lang="pt-BR" sz="2400" dirty="0"/>
              <a:t>Para essa tabela, podemos definir o campo CPF como chave primária; é um atributo que não repetirá.</a:t>
            </a:r>
          </a:p>
        </p:txBody>
      </p:sp>
      <p:graphicFrame>
        <p:nvGraphicFramePr>
          <p:cNvPr id="4" name="Tabela 3">
            <a:extLst>
              <a:ext uri="{FF2B5EF4-FFF2-40B4-BE49-F238E27FC236}">
                <a16:creationId xmlns:a16="http://schemas.microsoft.com/office/drawing/2014/main" id="{664028F6-E0CC-DC2C-BC41-809C3948573D}"/>
              </a:ext>
            </a:extLst>
          </p:cNvPr>
          <p:cNvGraphicFramePr>
            <a:graphicFrameLocks noGrp="1"/>
          </p:cNvGraphicFramePr>
          <p:nvPr>
            <p:extLst>
              <p:ext uri="{D42A27DB-BD31-4B8C-83A1-F6EECF244321}">
                <p14:modId xmlns:p14="http://schemas.microsoft.com/office/powerpoint/2010/main" val="3927291561"/>
              </p:ext>
            </p:extLst>
          </p:nvPr>
        </p:nvGraphicFramePr>
        <p:xfrm>
          <a:off x="1097279" y="4453294"/>
          <a:ext cx="5841404" cy="1854200"/>
        </p:xfrm>
        <a:graphic>
          <a:graphicData uri="http://schemas.openxmlformats.org/drawingml/2006/table">
            <a:tbl>
              <a:tblPr firstRow="1" bandRow="1">
                <a:tableStyleId>{2D5ABB26-0587-4C30-8999-92F81FD0307C}</a:tableStyleId>
              </a:tblPr>
              <a:tblGrid>
                <a:gridCol w="1735568">
                  <a:extLst>
                    <a:ext uri="{9D8B030D-6E8A-4147-A177-3AD203B41FA5}">
                      <a16:colId xmlns:a16="http://schemas.microsoft.com/office/drawing/2014/main" val="639222513"/>
                    </a:ext>
                  </a:extLst>
                </a:gridCol>
                <a:gridCol w="968188">
                  <a:extLst>
                    <a:ext uri="{9D8B030D-6E8A-4147-A177-3AD203B41FA5}">
                      <a16:colId xmlns:a16="http://schemas.microsoft.com/office/drawing/2014/main" val="885486051"/>
                    </a:ext>
                  </a:extLst>
                </a:gridCol>
                <a:gridCol w="1380565">
                  <a:extLst>
                    <a:ext uri="{9D8B030D-6E8A-4147-A177-3AD203B41FA5}">
                      <a16:colId xmlns:a16="http://schemas.microsoft.com/office/drawing/2014/main" val="3563096703"/>
                    </a:ext>
                  </a:extLst>
                </a:gridCol>
                <a:gridCol w="1757083">
                  <a:extLst>
                    <a:ext uri="{9D8B030D-6E8A-4147-A177-3AD203B41FA5}">
                      <a16:colId xmlns:a16="http://schemas.microsoft.com/office/drawing/2014/main" val="500366731"/>
                    </a:ext>
                  </a:extLst>
                </a:gridCol>
              </a:tblGrid>
              <a:tr h="370840">
                <a:tc>
                  <a:txBody>
                    <a:bodyPr/>
                    <a:lstStyle/>
                    <a:p>
                      <a:pPr algn="ctr"/>
                      <a:r>
                        <a:rPr lang="pt-BR" dirty="0"/>
                        <a:t>ID_EMPREGADO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COD_DEPTO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CPF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1624859"/>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YURI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527758"/>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TAUMI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3718252"/>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DANIEL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0221883"/>
                  </a:ext>
                </a:extLst>
              </a:tr>
              <a:tr h="370840">
                <a:tc>
                  <a:txBody>
                    <a:bodyPr/>
                    <a:lstStyle/>
                    <a:p>
                      <a:pPr algn="ctr"/>
                      <a:r>
                        <a:rPr lang="pt-BR"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GOIABA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XXX.XXX.XXX-X4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109077"/>
                  </a:ext>
                </a:extLst>
              </a:tr>
            </a:tbl>
          </a:graphicData>
        </a:graphic>
      </p:graphicFrame>
      <p:graphicFrame>
        <p:nvGraphicFramePr>
          <p:cNvPr id="5" name="Tabela 4">
            <a:extLst>
              <a:ext uri="{FF2B5EF4-FFF2-40B4-BE49-F238E27FC236}">
                <a16:creationId xmlns:a16="http://schemas.microsoft.com/office/drawing/2014/main" id="{9A10063E-4E31-C12B-6EEB-7207321D3B99}"/>
              </a:ext>
            </a:extLst>
          </p:cNvPr>
          <p:cNvGraphicFramePr>
            <a:graphicFrameLocks noGrp="1"/>
          </p:cNvGraphicFramePr>
          <p:nvPr>
            <p:extLst>
              <p:ext uri="{D42A27DB-BD31-4B8C-83A1-F6EECF244321}">
                <p14:modId xmlns:p14="http://schemas.microsoft.com/office/powerpoint/2010/main" val="1460810582"/>
              </p:ext>
            </p:extLst>
          </p:nvPr>
        </p:nvGraphicFramePr>
        <p:xfrm>
          <a:off x="7304441" y="4453294"/>
          <a:ext cx="3851237" cy="1483360"/>
        </p:xfrm>
        <a:graphic>
          <a:graphicData uri="http://schemas.openxmlformats.org/drawingml/2006/table">
            <a:tbl>
              <a:tblPr firstRow="1" bandRow="1">
                <a:tableStyleId>{2D5ABB26-0587-4C30-8999-92F81FD0307C}</a:tableStyleId>
              </a:tblPr>
              <a:tblGrid>
                <a:gridCol w="1341121">
                  <a:extLst>
                    <a:ext uri="{9D8B030D-6E8A-4147-A177-3AD203B41FA5}">
                      <a16:colId xmlns:a16="http://schemas.microsoft.com/office/drawing/2014/main" val="3676258254"/>
                    </a:ext>
                  </a:extLst>
                </a:gridCol>
                <a:gridCol w="2510116">
                  <a:extLst>
                    <a:ext uri="{9D8B030D-6E8A-4147-A177-3AD203B41FA5}">
                      <a16:colId xmlns:a16="http://schemas.microsoft.com/office/drawing/2014/main" val="3238272406"/>
                    </a:ext>
                  </a:extLst>
                </a:gridCol>
              </a:tblGrid>
              <a:tr h="370840">
                <a:tc>
                  <a:txBody>
                    <a:bodyPr/>
                    <a:lstStyle/>
                    <a:p>
                      <a:pPr algn="ctr"/>
                      <a:r>
                        <a:rPr lang="pt-BR" dirty="0"/>
                        <a:t>COD_DEPTO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NOME_DEPARTAMENTO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2983408"/>
                  </a:ext>
                </a:extLst>
              </a:tr>
              <a:tr h="370840">
                <a:tc>
                  <a:txBody>
                    <a:bodyPr/>
                    <a:lstStyle/>
                    <a:p>
                      <a:pPr algn="ctr"/>
                      <a:r>
                        <a:rPr lang="pt-BR"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BIG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956977"/>
                  </a:ext>
                </a:extLst>
              </a:tr>
              <a:tr h="370840">
                <a:tc>
                  <a:txBody>
                    <a:bodyPr/>
                    <a:lstStyle/>
                    <a:p>
                      <a:pPr algn="ctr"/>
                      <a:r>
                        <a:rPr lang="pt-BR"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ENGENHARIA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8616991"/>
                  </a:ext>
                </a:extLst>
              </a:tr>
              <a:tr h="370840">
                <a:tc>
                  <a:txBody>
                    <a:bodyPr/>
                    <a:lstStyle/>
                    <a:p>
                      <a:pPr algn="ctr"/>
                      <a:r>
                        <a:rPr lang="pt-BR"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BR" dirty="0"/>
                        <a:t>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2940136"/>
                  </a:ext>
                </a:extLst>
              </a:tr>
            </a:tbl>
          </a:graphicData>
        </a:graphic>
      </p:graphicFrame>
    </p:spTree>
    <p:extLst>
      <p:ext uri="{BB962C8B-B14F-4D97-AF65-F5344CB8AC3E}">
        <p14:creationId xmlns:p14="http://schemas.microsoft.com/office/powerpoint/2010/main" val="2212768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5696695"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Nesta figura está a representação da criação de uma tabela no modelo relacional utilizando SQL.</a:t>
            </a:r>
          </a:p>
          <a:p>
            <a:pPr marL="0" indent="0">
              <a:buNone/>
            </a:pPr>
            <a:r>
              <a:rPr lang="pt-BR" sz="2400" dirty="0"/>
              <a:t>O comando CREATE TABLE serve para a criação de uma nova tabela no banco de dados.</a:t>
            </a:r>
          </a:p>
          <a:p>
            <a:pPr marL="0" indent="0">
              <a:buNone/>
            </a:pPr>
            <a:r>
              <a:rPr lang="pt-BR" sz="2400" dirty="0"/>
              <a:t>O primeiro parâmetro a ser definido é o nome da tabela, seguindo dos atributos, de seus tipos e das eventuais estrições (em nosso exemplo, not </a:t>
            </a:r>
            <a:r>
              <a:rPr lang="pt-BR" sz="2400" dirty="0" err="1"/>
              <a:t>null</a:t>
            </a:r>
            <a:r>
              <a:rPr lang="pt-BR" sz="2400" dirty="0"/>
              <a:t>).</a:t>
            </a:r>
          </a:p>
        </p:txBody>
      </p:sp>
      <p:grpSp>
        <p:nvGrpSpPr>
          <p:cNvPr id="6" name="Group 19310">
            <a:extLst>
              <a:ext uri="{FF2B5EF4-FFF2-40B4-BE49-F238E27FC236}">
                <a16:creationId xmlns:a16="http://schemas.microsoft.com/office/drawing/2014/main" id="{5BE00E53-DB49-DBBE-80F4-59452CA7F7AE}"/>
              </a:ext>
            </a:extLst>
          </p:cNvPr>
          <p:cNvGrpSpPr/>
          <p:nvPr/>
        </p:nvGrpSpPr>
        <p:grpSpPr>
          <a:xfrm>
            <a:off x="6907528" y="1817370"/>
            <a:ext cx="4998721" cy="4384468"/>
            <a:chOff x="0" y="0"/>
            <a:chExt cx="2521441" cy="2241144"/>
          </a:xfrm>
        </p:grpSpPr>
        <p:sp>
          <p:nvSpPr>
            <p:cNvPr id="7" name="Shape 1421">
              <a:extLst>
                <a:ext uri="{FF2B5EF4-FFF2-40B4-BE49-F238E27FC236}">
                  <a16:creationId xmlns:a16="http://schemas.microsoft.com/office/drawing/2014/main" id="{747422AA-88D3-DDC5-14DC-2E393E1347FB}"/>
                </a:ext>
              </a:extLst>
            </p:cNvPr>
            <p:cNvSpPr/>
            <p:nvPr/>
          </p:nvSpPr>
          <p:spPr>
            <a:xfrm>
              <a:off x="0" y="0"/>
              <a:ext cx="2147900" cy="2241144"/>
            </a:xfrm>
            <a:custGeom>
              <a:avLst/>
              <a:gdLst/>
              <a:ahLst/>
              <a:cxnLst/>
              <a:rect l="0" t="0" r="0" b="0"/>
              <a:pathLst>
                <a:path w="2147900" h="2241144">
                  <a:moveTo>
                    <a:pt x="108001" y="0"/>
                  </a:moveTo>
                  <a:cubicBezTo>
                    <a:pt x="108001" y="0"/>
                    <a:pt x="0" y="0"/>
                    <a:pt x="0" y="108001"/>
                  </a:cubicBezTo>
                  <a:lnTo>
                    <a:pt x="0" y="2133143"/>
                  </a:lnTo>
                  <a:cubicBezTo>
                    <a:pt x="0" y="2133143"/>
                    <a:pt x="0" y="2241144"/>
                    <a:pt x="108001" y="2241144"/>
                  </a:cubicBezTo>
                  <a:lnTo>
                    <a:pt x="2039900" y="2241144"/>
                  </a:lnTo>
                  <a:cubicBezTo>
                    <a:pt x="2039900" y="2241144"/>
                    <a:pt x="2147900" y="2241144"/>
                    <a:pt x="2147900" y="2133143"/>
                  </a:cubicBezTo>
                  <a:lnTo>
                    <a:pt x="2147900" y="108001"/>
                  </a:lnTo>
                  <a:cubicBezTo>
                    <a:pt x="2147900" y="108001"/>
                    <a:pt x="2147900" y="0"/>
                    <a:pt x="2039900" y="0"/>
                  </a:cubicBezTo>
                  <a:lnTo>
                    <a:pt x="108001" y="0"/>
                  </a:lnTo>
                  <a:close/>
                </a:path>
              </a:pathLst>
            </a:custGeom>
            <a:ln w="12700" cap="flat">
              <a:miter lim="100000"/>
            </a:ln>
          </p:spPr>
          <p:style>
            <a:lnRef idx="1">
              <a:srgbClr val="6B6764"/>
            </a:lnRef>
            <a:fillRef idx="0">
              <a:srgbClr val="000000">
                <a:alpha val="0"/>
              </a:srgbClr>
            </a:fillRef>
            <a:effectRef idx="0">
              <a:scrgbClr r="0" g="0" b="0"/>
            </a:effectRef>
            <a:fontRef idx="none"/>
          </p:style>
          <p:txBody>
            <a:bodyPr/>
            <a:lstStyle/>
            <a:p>
              <a:endParaRPr lang="pt-BR"/>
            </a:p>
          </p:txBody>
        </p:sp>
        <p:sp>
          <p:nvSpPr>
            <p:cNvPr id="8" name="Rectangle 1422">
              <a:extLst>
                <a:ext uri="{FF2B5EF4-FFF2-40B4-BE49-F238E27FC236}">
                  <a16:creationId xmlns:a16="http://schemas.microsoft.com/office/drawing/2014/main" id="{E86805D9-166C-C0B9-843F-5C2D6A6F10E3}"/>
                </a:ext>
              </a:extLst>
            </p:cNvPr>
            <p:cNvSpPr/>
            <p:nvPr/>
          </p:nvSpPr>
          <p:spPr>
            <a:xfrm>
              <a:off x="132164" y="1887165"/>
              <a:ext cx="590237" cy="165126"/>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b="1" kern="100">
                  <a:solidFill>
                    <a:srgbClr val="2F2115"/>
                  </a:solidFill>
                  <a:effectLst/>
                  <a:latin typeface="Calibri" panose="020F0502020204030204" pitchFamily="34" charset="0"/>
                  <a:ea typeface="Calibri" panose="020F0502020204030204" pitchFamily="34" charset="0"/>
                </a:rPr>
                <a:t>Figura</a:t>
              </a:r>
              <a:r>
                <a:rPr lang="pt-BR" sz="800" b="1" kern="100" spc="-55">
                  <a:solidFill>
                    <a:srgbClr val="2F2115"/>
                  </a:solidFill>
                  <a:effectLst/>
                  <a:latin typeface="Calibri" panose="020F0502020204030204" pitchFamily="34" charset="0"/>
                  <a:ea typeface="Calibri" panose="020F0502020204030204" pitchFamily="34" charset="0"/>
                </a:rPr>
                <a:t> </a:t>
              </a:r>
              <a:r>
                <a:rPr lang="pt-BR" sz="800" b="1" kern="100">
                  <a:solidFill>
                    <a:srgbClr val="2F2115"/>
                  </a:solidFill>
                  <a:effectLst/>
                  <a:latin typeface="Calibri" panose="020F0502020204030204" pitchFamily="34" charset="0"/>
                  <a:ea typeface="Calibri" panose="020F0502020204030204" pitchFamily="34" charset="0"/>
                </a:rPr>
                <a:t>14.</a:t>
              </a:r>
              <a:r>
                <a:rPr lang="pt-BR" sz="800" b="1" kern="100" spc="-20">
                  <a:solidFill>
                    <a:srgbClr val="2F2115"/>
                  </a:solidFill>
                  <a:effectLst/>
                  <a:latin typeface="Calibri" panose="020F0502020204030204" pitchFamily="34" charset="0"/>
                  <a:ea typeface="Calibri" panose="020F0502020204030204" pitchFamily="34" charset="0"/>
                </a:rPr>
                <a:t> </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9" name="Rectangle 1423">
              <a:extLst>
                <a:ext uri="{FF2B5EF4-FFF2-40B4-BE49-F238E27FC236}">
                  <a16:creationId xmlns:a16="http://schemas.microsoft.com/office/drawing/2014/main" id="{18DEEE8F-4308-1B9C-2685-009C8BD7F70F}"/>
                </a:ext>
              </a:extLst>
            </p:cNvPr>
            <p:cNvSpPr/>
            <p:nvPr/>
          </p:nvSpPr>
          <p:spPr>
            <a:xfrm>
              <a:off x="571551" y="1890924"/>
              <a:ext cx="1949890"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alibri" panose="020F0502020204030204" pitchFamily="34" charset="0"/>
                  <a:ea typeface="Calibri" panose="020F0502020204030204" pitchFamily="34" charset="0"/>
                </a:rPr>
                <a:t>Instrução</a:t>
              </a:r>
              <a:r>
                <a:rPr lang="pt-BR" sz="800" kern="100" spc="-4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em</a:t>
              </a:r>
              <a:r>
                <a:rPr lang="pt-BR" sz="800" kern="100" spc="-4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SQL</a:t>
              </a:r>
              <a:r>
                <a:rPr lang="pt-BR" sz="800" kern="100" spc="-4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referente</a:t>
              </a:r>
              <a:r>
                <a:rPr lang="pt-BR" sz="800" kern="100" spc="-4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à</a:t>
              </a:r>
              <a:r>
                <a:rPr lang="pt-BR" sz="800" kern="100" spc="-4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criação</a:t>
              </a:r>
              <a:r>
                <a:rPr lang="pt-BR" sz="800" kern="100" spc="-10">
                  <a:solidFill>
                    <a:srgbClr val="2F2115"/>
                  </a:solidFill>
                  <a:effectLst/>
                  <a:latin typeface="Calibri" panose="020F0502020204030204" pitchFamily="34" charset="0"/>
                  <a:ea typeface="Calibri" panose="020F0502020204030204" pitchFamily="34" charset="0"/>
                </a:rPr>
                <a:t> </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10" name="Rectangle 1424">
              <a:extLst>
                <a:ext uri="{FF2B5EF4-FFF2-40B4-BE49-F238E27FC236}">
                  <a16:creationId xmlns:a16="http://schemas.microsoft.com/office/drawing/2014/main" id="{B47FE852-EEE1-4146-FD80-299435506E0F}"/>
                </a:ext>
              </a:extLst>
            </p:cNvPr>
            <p:cNvSpPr/>
            <p:nvPr/>
          </p:nvSpPr>
          <p:spPr>
            <a:xfrm>
              <a:off x="132164" y="2030624"/>
              <a:ext cx="532958"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alibri" panose="020F0502020204030204" pitchFamily="34" charset="0"/>
                  <a:ea typeface="Calibri" panose="020F0502020204030204" pitchFamily="34" charset="0"/>
                </a:rPr>
                <a:t>da</a:t>
              </a:r>
              <a:r>
                <a:rPr lang="pt-BR" sz="800" kern="100" spc="-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tabela</a:t>
              </a:r>
              <a:r>
                <a:rPr lang="pt-BR" sz="800" kern="100" spc="-5">
                  <a:solidFill>
                    <a:srgbClr val="2F2115"/>
                  </a:solidFill>
                  <a:effectLst/>
                  <a:latin typeface="Calibri" panose="020F0502020204030204" pitchFamily="34" charset="0"/>
                  <a:ea typeface="Calibri" panose="020F0502020204030204" pitchFamily="34" charset="0"/>
                </a:rPr>
                <a:t> </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11" name="Rectangle 1425">
              <a:extLst>
                <a:ext uri="{FF2B5EF4-FFF2-40B4-BE49-F238E27FC236}">
                  <a16:creationId xmlns:a16="http://schemas.microsoft.com/office/drawing/2014/main" id="{89BABA5B-1140-616D-C435-0E55978A02E7}"/>
                </a:ext>
              </a:extLst>
            </p:cNvPr>
            <p:cNvSpPr/>
            <p:nvPr/>
          </p:nvSpPr>
          <p:spPr>
            <a:xfrm>
              <a:off x="532886" y="2063361"/>
              <a:ext cx="567538" cy="123383"/>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ourier New" panose="02070309020205020404" pitchFamily="49" charset="0"/>
                  <a:ea typeface="Courier New" panose="02070309020205020404" pitchFamily="49" charset="0"/>
                </a:rPr>
                <a:t>CLIENTE</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12" name="Rectangle 1426">
              <a:extLst>
                <a:ext uri="{FF2B5EF4-FFF2-40B4-BE49-F238E27FC236}">
                  <a16:creationId xmlns:a16="http://schemas.microsoft.com/office/drawing/2014/main" id="{46DB3742-1BBE-92C2-D3B9-9FF1DE24A7FA}"/>
                </a:ext>
              </a:extLst>
            </p:cNvPr>
            <p:cNvSpPr/>
            <p:nvPr/>
          </p:nvSpPr>
          <p:spPr>
            <a:xfrm>
              <a:off x="959676" y="2030624"/>
              <a:ext cx="23512"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pic>
          <p:nvPicPr>
            <p:cNvPr id="13" name="Picture 1428">
              <a:extLst>
                <a:ext uri="{FF2B5EF4-FFF2-40B4-BE49-F238E27FC236}">
                  <a16:creationId xmlns:a16="http://schemas.microsoft.com/office/drawing/2014/main" id="{87B10415-2FCD-FDCE-058D-9733D66C7FB7}"/>
                </a:ext>
              </a:extLst>
            </p:cNvPr>
            <p:cNvPicPr/>
            <p:nvPr/>
          </p:nvPicPr>
          <p:blipFill>
            <a:blip r:embed="rId2"/>
            <a:stretch>
              <a:fillRect/>
            </a:stretch>
          </p:blipFill>
          <p:spPr>
            <a:xfrm>
              <a:off x="132119" y="147611"/>
              <a:ext cx="1883664" cy="1632404"/>
            </a:xfrm>
            <a:prstGeom prst="rect">
              <a:avLst/>
            </a:prstGeom>
          </p:spPr>
        </p:pic>
      </p:grpSp>
    </p:spTree>
    <p:extLst>
      <p:ext uri="{BB962C8B-B14F-4D97-AF65-F5344CB8AC3E}">
        <p14:creationId xmlns:p14="http://schemas.microsoft.com/office/powerpoint/2010/main" val="2103010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5696695"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Na figura ao lado, observamos que os campos CPF e NOME são atributos obrigatórios, por se tratar de chave primária e um campo definido com NOT NULL.</a:t>
            </a:r>
          </a:p>
        </p:txBody>
      </p:sp>
      <p:grpSp>
        <p:nvGrpSpPr>
          <p:cNvPr id="6" name="Group 19310">
            <a:extLst>
              <a:ext uri="{FF2B5EF4-FFF2-40B4-BE49-F238E27FC236}">
                <a16:creationId xmlns:a16="http://schemas.microsoft.com/office/drawing/2014/main" id="{5BE00E53-DB49-DBBE-80F4-59452CA7F7AE}"/>
              </a:ext>
            </a:extLst>
          </p:cNvPr>
          <p:cNvGrpSpPr/>
          <p:nvPr/>
        </p:nvGrpSpPr>
        <p:grpSpPr>
          <a:xfrm>
            <a:off x="6907528" y="1817370"/>
            <a:ext cx="4998721" cy="4384468"/>
            <a:chOff x="0" y="0"/>
            <a:chExt cx="2521441" cy="2241144"/>
          </a:xfrm>
        </p:grpSpPr>
        <p:sp>
          <p:nvSpPr>
            <p:cNvPr id="7" name="Shape 1421">
              <a:extLst>
                <a:ext uri="{FF2B5EF4-FFF2-40B4-BE49-F238E27FC236}">
                  <a16:creationId xmlns:a16="http://schemas.microsoft.com/office/drawing/2014/main" id="{747422AA-88D3-DDC5-14DC-2E393E1347FB}"/>
                </a:ext>
              </a:extLst>
            </p:cNvPr>
            <p:cNvSpPr/>
            <p:nvPr/>
          </p:nvSpPr>
          <p:spPr>
            <a:xfrm>
              <a:off x="0" y="0"/>
              <a:ext cx="2147900" cy="2241144"/>
            </a:xfrm>
            <a:custGeom>
              <a:avLst/>
              <a:gdLst/>
              <a:ahLst/>
              <a:cxnLst/>
              <a:rect l="0" t="0" r="0" b="0"/>
              <a:pathLst>
                <a:path w="2147900" h="2241144">
                  <a:moveTo>
                    <a:pt x="108001" y="0"/>
                  </a:moveTo>
                  <a:cubicBezTo>
                    <a:pt x="108001" y="0"/>
                    <a:pt x="0" y="0"/>
                    <a:pt x="0" y="108001"/>
                  </a:cubicBezTo>
                  <a:lnTo>
                    <a:pt x="0" y="2133143"/>
                  </a:lnTo>
                  <a:cubicBezTo>
                    <a:pt x="0" y="2133143"/>
                    <a:pt x="0" y="2241144"/>
                    <a:pt x="108001" y="2241144"/>
                  </a:cubicBezTo>
                  <a:lnTo>
                    <a:pt x="2039900" y="2241144"/>
                  </a:lnTo>
                  <a:cubicBezTo>
                    <a:pt x="2039900" y="2241144"/>
                    <a:pt x="2147900" y="2241144"/>
                    <a:pt x="2147900" y="2133143"/>
                  </a:cubicBezTo>
                  <a:lnTo>
                    <a:pt x="2147900" y="108001"/>
                  </a:lnTo>
                  <a:cubicBezTo>
                    <a:pt x="2147900" y="108001"/>
                    <a:pt x="2147900" y="0"/>
                    <a:pt x="2039900" y="0"/>
                  </a:cubicBezTo>
                  <a:lnTo>
                    <a:pt x="108001" y="0"/>
                  </a:lnTo>
                  <a:close/>
                </a:path>
              </a:pathLst>
            </a:custGeom>
            <a:ln w="12700" cap="flat">
              <a:miter lim="100000"/>
            </a:ln>
          </p:spPr>
          <p:style>
            <a:lnRef idx="1">
              <a:srgbClr val="6B6764"/>
            </a:lnRef>
            <a:fillRef idx="0">
              <a:srgbClr val="000000">
                <a:alpha val="0"/>
              </a:srgbClr>
            </a:fillRef>
            <a:effectRef idx="0">
              <a:scrgbClr r="0" g="0" b="0"/>
            </a:effectRef>
            <a:fontRef idx="none"/>
          </p:style>
          <p:txBody>
            <a:bodyPr/>
            <a:lstStyle/>
            <a:p>
              <a:endParaRPr lang="pt-BR"/>
            </a:p>
          </p:txBody>
        </p:sp>
        <p:sp>
          <p:nvSpPr>
            <p:cNvPr id="8" name="Rectangle 1422">
              <a:extLst>
                <a:ext uri="{FF2B5EF4-FFF2-40B4-BE49-F238E27FC236}">
                  <a16:creationId xmlns:a16="http://schemas.microsoft.com/office/drawing/2014/main" id="{E86805D9-166C-C0B9-843F-5C2D6A6F10E3}"/>
                </a:ext>
              </a:extLst>
            </p:cNvPr>
            <p:cNvSpPr/>
            <p:nvPr/>
          </p:nvSpPr>
          <p:spPr>
            <a:xfrm>
              <a:off x="132164" y="1887165"/>
              <a:ext cx="590237" cy="165126"/>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b="1" kern="100">
                  <a:solidFill>
                    <a:srgbClr val="2F2115"/>
                  </a:solidFill>
                  <a:effectLst/>
                  <a:latin typeface="Calibri" panose="020F0502020204030204" pitchFamily="34" charset="0"/>
                  <a:ea typeface="Calibri" panose="020F0502020204030204" pitchFamily="34" charset="0"/>
                </a:rPr>
                <a:t>Figura</a:t>
              </a:r>
              <a:r>
                <a:rPr lang="pt-BR" sz="800" b="1" kern="100" spc="-55">
                  <a:solidFill>
                    <a:srgbClr val="2F2115"/>
                  </a:solidFill>
                  <a:effectLst/>
                  <a:latin typeface="Calibri" panose="020F0502020204030204" pitchFamily="34" charset="0"/>
                  <a:ea typeface="Calibri" panose="020F0502020204030204" pitchFamily="34" charset="0"/>
                </a:rPr>
                <a:t> </a:t>
              </a:r>
              <a:r>
                <a:rPr lang="pt-BR" sz="800" b="1" kern="100">
                  <a:solidFill>
                    <a:srgbClr val="2F2115"/>
                  </a:solidFill>
                  <a:effectLst/>
                  <a:latin typeface="Calibri" panose="020F0502020204030204" pitchFamily="34" charset="0"/>
                  <a:ea typeface="Calibri" panose="020F0502020204030204" pitchFamily="34" charset="0"/>
                </a:rPr>
                <a:t>14.</a:t>
              </a:r>
              <a:r>
                <a:rPr lang="pt-BR" sz="800" b="1" kern="100" spc="-20">
                  <a:solidFill>
                    <a:srgbClr val="2F2115"/>
                  </a:solidFill>
                  <a:effectLst/>
                  <a:latin typeface="Calibri" panose="020F0502020204030204" pitchFamily="34" charset="0"/>
                  <a:ea typeface="Calibri" panose="020F0502020204030204" pitchFamily="34" charset="0"/>
                </a:rPr>
                <a:t> </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9" name="Rectangle 1423">
              <a:extLst>
                <a:ext uri="{FF2B5EF4-FFF2-40B4-BE49-F238E27FC236}">
                  <a16:creationId xmlns:a16="http://schemas.microsoft.com/office/drawing/2014/main" id="{18DEEE8F-4308-1B9C-2685-009C8BD7F70F}"/>
                </a:ext>
              </a:extLst>
            </p:cNvPr>
            <p:cNvSpPr/>
            <p:nvPr/>
          </p:nvSpPr>
          <p:spPr>
            <a:xfrm>
              <a:off x="571551" y="1890924"/>
              <a:ext cx="1949890"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alibri" panose="020F0502020204030204" pitchFamily="34" charset="0"/>
                  <a:ea typeface="Calibri" panose="020F0502020204030204" pitchFamily="34" charset="0"/>
                </a:rPr>
                <a:t>Instrução</a:t>
              </a:r>
              <a:r>
                <a:rPr lang="pt-BR" sz="800" kern="100" spc="-4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em</a:t>
              </a:r>
              <a:r>
                <a:rPr lang="pt-BR" sz="800" kern="100" spc="-4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SQL</a:t>
              </a:r>
              <a:r>
                <a:rPr lang="pt-BR" sz="800" kern="100" spc="-4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referente</a:t>
              </a:r>
              <a:r>
                <a:rPr lang="pt-BR" sz="800" kern="100" spc="-4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à</a:t>
              </a:r>
              <a:r>
                <a:rPr lang="pt-BR" sz="800" kern="100" spc="-4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criação</a:t>
              </a:r>
              <a:r>
                <a:rPr lang="pt-BR" sz="800" kern="100" spc="-10">
                  <a:solidFill>
                    <a:srgbClr val="2F2115"/>
                  </a:solidFill>
                  <a:effectLst/>
                  <a:latin typeface="Calibri" panose="020F0502020204030204" pitchFamily="34" charset="0"/>
                  <a:ea typeface="Calibri" panose="020F0502020204030204" pitchFamily="34" charset="0"/>
                </a:rPr>
                <a:t> </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10" name="Rectangle 1424">
              <a:extLst>
                <a:ext uri="{FF2B5EF4-FFF2-40B4-BE49-F238E27FC236}">
                  <a16:creationId xmlns:a16="http://schemas.microsoft.com/office/drawing/2014/main" id="{B47FE852-EEE1-4146-FD80-299435506E0F}"/>
                </a:ext>
              </a:extLst>
            </p:cNvPr>
            <p:cNvSpPr/>
            <p:nvPr/>
          </p:nvSpPr>
          <p:spPr>
            <a:xfrm>
              <a:off x="132164" y="2030624"/>
              <a:ext cx="532958"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alibri" panose="020F0502020204030204" pitchFamily="34" charset="0"/>
                  <a:ea typeface="Calibri" panose="020F0502020204030204" pitchFamily="34" charset="0"/>
                </a:rPr>
                <a:t>da</a:t>
              </a:r>
              <a:r>
                <a:rPr lang="pt-BR" sz="800" kern="100" spc="-5">
                  <a:solidFill>
                    <a:srgbClr val="2F2115"/>
                  </a:solidFill>
                  <a:effectLst/>
                  <a:latin typeface="Calibri" panose="020F0502020204030204" pitchFamily="34" charset="0"/>
                  <a:ea typeface="Calibri" panose="020F0502020204030204" pitchFamily="34" charset="0"/>
                </a:rPr>
                <a:t> </a:t>
              </a:r>
              <a:r>
                <a:rPr lang="pt-BR" sz="800" kern="100">
                  <a:solidFill>
                    <a:srgbClr val="2F2115"/>
                  </a:solidFill>
                  <a:effectLst/>
                  <a:latin typeface="Calibri" panose="020F0502020204030204" pitchFamily="34" charset="0"/>
                  <a:ea typeface="Calibri" panose="020F0502020204030204" pitchFamily="34" charset="0"/>
                </a:rPr>
                <a:t>tabela</a:t>
              </a:r>
              <a:r>
                <a:rPr lang="pt-BR" sz="800" kern="100" spc="-5">
                  <a:solidFill>
                    <a:srgbClr val="2F2115"/>
                  </a:solidFill>
                  <a:effectLst/>
                  <a:latin typeface="Calibri" panose="020F0502020204030204" pitchFamily="34" charset="0"/>
                  <a:ea typeface="Calibri" panose="020F0502020204030204" pitchFamily="34" charset="0"/>
                </a:rPr>
                <a:t> </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11" name="Rectangle 1425">
              <a:extLst>
                <a:ext uri="{FF2B5EF4-FFF2-40B4-BE49-F238E27FC236}">
                  <a16:creationId xmlns:a16="http://schemas.microsoft.com/office/drawing/2014/main" id="{89BABA5B-1140-616D-C435-0E55978A02E7}"/>
                </a:ext>
              </a:extLst>
            </p:cNvPr>
            <p:cNvSpPr/>
            <p:nvPr/>
          </p:nvSpPr>
          <p:spPr>
            <a:xfrm>
              <a:off x="532886" y="2063361"/>
              <a:ext cx="567538" cy="123383"/>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ourier New" panose="02070309020205020404" pitchFamily="49" charset="0"/>
                  <a:ea typeface="Courier New" panose="02070309020205020404" pitchFamily="49" charset="0"/>
                </a:rPr>
                <a:t>CLIENTE</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12" name="Rectangle 1426">
              <a:extLst>
                <a:ext uri="{FF2B5EF4-FFF2-40B4-BE49-F238E27FC236}">
                  <a16:creationId xmlns:a16="http://schemas.microsoft.com/office/drawing/2014/main" id="{46DB3742-1BBE-92C2-D3B9-9FF1DE24A7FA}"/>
                </a:ext>
              </a:extLst>
            </p:cNvPr>
            <p:cNvSpPr/>
            <p:nvPr/>
          </p:nvSpPr>
          <p:spPr>
            <a:xfrm>
              <a:off x="959676" y="2030624"/>
              <a:ext cx="23512"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pic>
          <p:nvPicPr>
            <p:cNvPr id="13" name="Picture 1428">
              <a:extLst>
                <a:ext uri="{FF2B5EF4-FFF2-40B4-BE49-F238E27FC236}">
                  <a16:creationId xmlns:a16="http://schemas.microsoft.com/office/drawing/2014/main" id="{87B10415-2FCD-FDCE-058D-9733D66C7FB7}"/>
                </a:ext>
              </a:extLst>
            </p:cNvPr>
            <p:cNvPicPr/>
            <p:nvPr/>
          </p:nvPicPr>
          <p:blipFill>
            <a:blip r:embed="rId2"/>
            <a:stretch>
              <a:fillRect/>
            </a:stretch>
          </p:blipFill>
          <p:spPr>
            <a:xfrm>
              <a:off x="132119" y="147611"/>
              <a:ext cx="1883664" cy="1632404"/>
            </a:xfrm>
            <a:prstGeom prst="rect">
              <a:avLst/>
            </a:prstGeom>
          </p:spPr>
        </p:pic>
      </p:grpSp>
    </p:spTree>
    <p:extLst>
      <p:ext uri="{BB962C8B-B14F-4D97-AF65-F5344CB8AC3E}">
        <p14:creationId xmlns:p14="http://schemas.microsoft.com/office/powerpoint/2010/main" val="4119425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a:xfrm>
            <a:off x="927120" y="310873"/>
            <a:ext cx="10058400" cy="1450757"/>
          </a:xfrm>
        </p:spPr>
        <p:txBody>
          <a:bodyPr>
            <a:normAutofit/>
          </a:bodyPr>
          <a:lstStyle/>
          <a:p>
            <a:r>
              <a:rPr lang="pt-BR" sz="4400" b="1" dirty="0"/>
              <a:t>MODELAGEM DE BANCO DE DADOS RELACIONAL</a:t>
            </a:r>
            <a:endParaRPr lang="pt-BR" sz="2700" dirty="0"/>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79" y="1923026"/>
            <a:ext cx="5883007" cy="4384468"/>
          </a:xfrm>
          <a:ln>
            <a:solidFill>
              <a:schemeClr val="bg1"/>
            </a:solidFill>
          </a:ln>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pt-BR" sz="2400" dirty="0"/>
              <a:t>No caso das restrições com chaves primárias e integridade referenciais, são adotados os comandos PRIMARY KEY e UNIQUE.</a:t>
            </a:r>
          </a:p>
          <a:p>
            <a:pPr marL="0" indent="0">
              <a:buNone/>
            </a:pPr>
            <a:r>
              <a:rPr lang="pt-BR" sz="2400" dirty="0"/>
              <a:t>A cláusula PRIMARY KEY representa o atributo como a chave primária.</a:t>
            </a:r>
          </a:p>
          <a:p>
            <a:pPr marL="0" indent="0">
              <a:buNone/>
            </a:pPr>
            <a:r>
              <a:rPr lang="pt-BR" sz="2400" dirty="0"/>
              <a:t>A cláusula UNIQUE é utilizada para especificar chaves únicas, que não são primárias em uma tabela.</a:t>
            </a:r>
          </a:p>
          <a:p>
            <a:pPr marL="0" indent="0">
              <a:buNone/>
            </a:pPr>
            <a:r>
              <a:rPr lang="pt-BR" sz="2400" dirty="0"/>
              <a:t>A cláusula FOREIGN KEY está relacionada as restrições de integridade utilizando os campos EMAIL e TELEFONE.</a:t>
            </a:r>
          </a:p>
        </p:txBody>
      </p:sp>
      <p:grpSp>
        <p:nvGrpSpPr>
          <p:cNvPr id="5" name="Group 20251">
            <a:extLst>
              <a:ext uri="{FF2B5EF4-FFF2-40B4-BE49-F238E27FC236}">
                <a16:creationId xmlns:a16="http://schemas.microsoft.com/office/drawing/2014/main" id="{F3F569DD-AF1F-FA8D-C6FF-90B2F55A9F4C}"/>
              </a:ext>
            </a:extLst>
          </p:cNvPr>
          <p:cNvGrpSpPr/>
          <p:nvPr/>
        </p:nvGrpSpPr>
        <p:grpSpPr>
          <a:xfrm>
            <a:off x="6980286" y="1923026"/>
            <a:ext cx="5105400" cy="4211074"/>
            <a:chOff x="0" y="0"/>
            <a:chExt cx="3541126" cy="2546147"/>
          </a:xfrm>
        </p:grpSpPr>
        <p:sp>
          <p:nvSpPr>
            <p:cNvPr id="14" name="Shape 1509">
              <a:extLst>
                <a:ext uri="{FF2B5EF4-FFF2-40B4-BE49-F238E27FC236}">
                  <a16:creationId xmlns:a16="http://schemas.microsoft.com/office/drawing/2014/main" id="{9DCE75EB-360F-CD85-9929-1BFCD6DBEF44}"/>
                </a:ext>
              </a:extLst>
            </p:cNvPr>
            <p:cNvSpPr/>
            <p:nvPr/>
          </p:nvSpPr>
          <p:spPr>
            <a:xfrm>
              <a:off x="0" y="0"/>
              <a:ext cx="3370250" cy="2546147"/>
            </a:xfrm>
            <a:custGeom>
              <a:avLst/>
              <a:gdLst/>
              <a:ahLst/>
              <a:cxnLst/>
              <a:rect l="0" t="0" r="0" b="0"/>
              <a:pathLst>
                <a:path w="3370250" h="2546147">
                  <a:moveTo>
                    <a:pt x="108001" y="0"/>
                  </a:moveTo>
                  <a:cubicBezTo>
                    <a:pt x="108001" y="0"/>
                    <a:pt x="0" y="0"/>
                    <a:pt x="0" y="108001"/>
                  </a:cubicBezTo>
                  <a:lnTo>
                    <a:pt x="0" y="2438146"/>
                  </a:lnTo>
                  <a:cubicBezTo>
                    <a:pt x="0" y="2438146"/>
                    <a:pt x="0" y="2546147"/>
                    <a:pt x="108001" y="2546147"/>
                  </a:cubicBezTo>
                  <a:lnTo>
                    <a:pt x="3262249" y="2546147"/>
                  </a:lnTo>
                  <a:cubicBezTo>
                    <a:pt x="3262249" y="2546147"/>
                    <a:pt x="3370250" y="2546147"/>
                    <a:pt x="3370250" y="2438146"/>
                  </a:cubicBezTo>
                  <a:lnTo>
                    <a:pt x="3370250" y="108001"/>
                  </a:lnTo>
                  <a:cubicBezTo>
                    <a:pt x="3370250" y="108001"/>
                    <a:pt x="3370250" y="0"/>
                    <a:pt x="3262249" y="0"/>
                  </a:cubicBezTo>
                  <a:lnTo>
                    <a:pt x="108001" y="0"/>
                  </a:lnTo>
                  <a:close/>
                </a:path>
              </a:pathLst>
            </a:custGeom>
            <a:ln w="12700" cap="flat">
              <a:miter lim="100000"/>
            </a:ln>
          </p:spPr>
          <p:style>
            <a:lnRef idx="1">
              <a:srgbClr val="6B6764"/>
            </a:lnRef>
            <a:fillRef idx="0">
              <a:srgbClr val="000000">
                <a:alpha val="0"/>
              </a:srgbClr>
            </a:fillRef>
            <a:effectRef idx="0">
              <a:scrgbClr r="0" g="0" b="0"/>
            </a:effectRef>
            <a:fontRef idx="none"/>
          </p:style>
          <p:txBody>
            <a:bodyPr/>
            <a:lstStyle/>
            <a:p>
              <a:endParaRPr lang="pt-BR"/>
            </a:p>
          </p:txBody>
        </p:sp>
        <p:sp>
          <p:nvSpPr>
            <p:cNvPr id="15" name="Rectangle 1510">
              <a:extLst>
                <a:ext uri="{FF2B5EF4-FFF2-40B4-BE49-F238E27FC236}">
                  <a16:creationId xmlns:a16="http://schemas.microsoft.com/office/drawing/2014/main" id="{63D5F74B-2BFB-D8A0-1296-C54140F62FD5}"/>
                </a:ext>
              </a:extLst>
            </p:cNvPr>
            <p:cNvSpPr/>
            <p:nvPr/>
          </p:nvSpPr>
          <p:spPr>
            <a:xfrm>
              <a:off x="129376" y="2192163"/>
              <a:ext cx="652151" cy="165126"/>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b="1" kern="100" dirty="0">
                  <a:solidFill>
                    <a:srgbClr val="2F2115"/>
                  </a:solidFill>
                  <a:effectLst/>
                  <a:latin typeface="Calibri" panose="020F0502020204030204" pitchFamily="34" charset="0"/>
                  <a:ea typeface="Calibri" panose="020F0502020204030204" pitchFamily="34" charset="0"/>
                </a:rPr>
                <a:t>Figura</a:t>
              </a:r>
              <a:r>
                <a:rPr lang="pt-BR" sz="800" b="1" kern="100" spc="90" dirty="0">
                  <a:solidFill>
                    <a:srgbClr val="2F2115"/>
                  </a:solidFill>
                  <a:effectLst/>
                  <a:latin typeface="Calibri" panose="020F0502020204030204" pitchFamily="34" charset="0"/>
                  <a:ea typeface="Calibri" panose="020F0502020204030204" pitchFamily="34" charset="0"/>
                </a:rPr>
                <a:t> </a:t>
              </a:r>
              <a:r>
                <a:rPr lang="pt-BR" sz="800" b="1" kern="100" dirty="0">
                  <a:solidFill>
                    <a:srgbClr val="2F2115"/>
                  </a:solidFill>
                  <a:effectLst/>
                  <a:latin typeface="Calibri" panose="020F0502020204030204" pitchFamily="34" charset="0"/>
                  <a:ea typeface="Calibri" panose="020F0502020204030204" pitchFamily="34" charset="0"/>
                </a:rPr>
                <a:t>15. </a:t>
              </a:r>
              <a:endParaRPr lang="pt-BR" sz="1000" kern="100" dirty="0">
                <a:solidFill>
                  <a:srgbClr val="2F2115"/>
                </a:solidFill>
                <a:effectLst/>
                <a:latin typeface="Times New Roman" panose="02020603050405020304" pitchFamily="18" charset="0"/>
                <a:ea typeface="Times New Roman" panose="02020603050405020304" pitchFamily="18" charset="0"/>
              </a:endParaRPr>
            </a:p>
          </p:txBody>
        </p:sp>
        <p:sp>
          <p:nvSpPr>
            <p:cNvPr id="16" name="Rectangle 1511">
              <a:extLst>
                <a:ext uri="{FF2B5EF4-FFF2-40B4-BE49-F238E27FC236}">
                  <a16:creationId xmlns:a16="http://schemas.microsoft.com/office/drawing/2014/main" id="{A34C4E5A-6576-A2F3-4D30-21AC16B9E5F9}"/>
                </a:ext>
              </a:extLst>
            </p:cNvPr>
            <p:cNvSpPr/>
            <p:nvPr/>
          </p:nvSpPr>
          <p:spPr>
            <a:xfrm>
              <a:off x="631501" y="2195922"/>
              <a:ext cx="2909625"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dirty="0">
                  <a:solidFill>
                    <a:srgbClr val="2F2115"/>
                  </a:solidFill>
                  <a:effectLst/>
                  <a:latin typeface="Calibri" panose="020F0502020204030204" pitchFamily="34" charset="0"/>
                  <a:ea typeface="Calibri" panose="020F0502020204030204" pitchFamily="34" charset="0"/>
                </a:rPr>
                <a:t>Instrução</a:t>
              </a:r>
              <a:r>
                <a:rPr lang="pt-BR" sz="800" kern="100" spc="105" dirty="0">
                  <a:solidFill>
                    <a:srgbClr val="2F2115"/>
                  </a:solidFill>
                  <a:effectLst/>
                  <a:latin typeface="Calibri" panose="020F0502020204030204" pitchFamily="34" charset="0"/>
                  <a:ea typeface="Calibri" panose="020F0502020204030204" pitchFamily="34" charset="0"/>
                </a:rPr>
                <a:t> </a:t>
              </a:r>
              <a:r>
                <a:rPr lang="pt-BR" sz="800" kern="100" dirty="0">
                  <a:solidFill>
                    <a:srgbClr val="2F2115"/>
                  </a:solidFill>
                  <a:effectLst/>
                  <a:latin typeface="Calibri" panose="020F0502020204030204" pitchFamily="34" charset="0"/>
                  <a:ea typeface="Calibri" panose="020F0502020204030204" pitchFamily="34" charset="0"/>
                </a:rPr>
                <a:t>em</a:t>
              </a:r>
              <a:r>
                <a:rPr lang="pt-BR" sz="800" kern="100" spc="105" dirty="0">
                  <a:solidFill>
                    <a:srgbClr val="2F2115"/>
                  </a:solidFill>
                  <a:effectLst/>
                  <a:latin typeface="Calibri" panose="020F0502020204030204" pitchFamily="34" charset="0"/>
                  <a:ea typeface="Calibri" panose="020F0502020204030204" pitchFamily="34" charset="0"/>
                </a:rPr>
                <a:t> </a:t>
              </a:r>
              <a:r>
                <a:rPr lang="pt-BR" sz="800" kern="100" dirty="0">
                  <a:solidFill>
                    <a:srgbClr val="2F2115"/>
                  </a:solidFill>
                  <a:effectLst/>
                  <a:latin typeface="Calibri" panose="020F0502020204030204" pitchFamily="34" charset="0"/>
                  <a:ea typeface="Calibri" panose="020F0502020204030204" pitchFamily="34" charset="0"/>
                </a:rPr>
                <a:t>SQL</a:t>
              </a:r>
              <a:r>
                <a:rPr lang="pt-BR" sz="800" kern="100" spc="105" dirty="0">
                  <a:solidFill>
                    <a:srgbClr val="2F2115"/>
                  </a:solidFill>
                  <a:effectLst/>
                  <a:latin typeface="Calibri" panose="020F0502020204030204" pitchFamily="34" charset="0"/>
                  <a:ea typeface="Calibri" panose="020F0502020204030204" pitchFamily="34" charset="0"/>
                </a:rPr>
                <a:t> </a:t>
              </a:r>
              <a:r>
                <a:rPr lang="pt-BR" sz="800" kern="100" dirty="0">
                  <a:solidFill>
                    <a:srgbClr val="2F2115"/>
                  </a:solidFill>
                  <a:effectLst/>
                  <a:latin typeface="Calibri" panose="020F0502020204030204" pitchFamily="34" charset="0"/>
                  <a:ea typeface="Calibri" panose="020F0502020204030204" pitchFamily="34" charset="0"/>
                </a:rPr>
                <a:t>referente</a:t>
              </a:r>
              <a:r>
                <a:rPr lang="pt-BR" sz="800" kern="100" spc="105" dirty="0">
                  <a:solidFill>
                    <a:srgbClr val="2F2115"/>
                  </a:solidFill>
                  <a:effectLst/>
                  <a:latin typeface="Calibri" panose="020F0502020204030204" pitchFamily="34" charset="0"/>
                  <a:ea typeface="Calibri" panose="020F0502020204030204" pitchFamily="34" charset="0"/>
                </a:rPr>
                <a:t> </a:t>
              </a:r>
              <a:r>
                <a:rPr lang="pt-BR" sz="800" kern="100" dirty="0">
                  <a:solidFill>
                    <a:srgbClr val="2F2115"/>
                  </a:solidFill>
                  <a:effectLst/>
                  <a:latin typeface="Calibri" panose="020F0502020204030204" pitchFamily="34" charset="0"/>
                  <a:ea typeface="Calibri" panose="020F0502020204030204" pitchFamily="34" charset="0"/>
                </a:rPr>
                <a:t>à</a:t>
              </a:r>
              <a:r>
                <a:rPr lang="pt-BR" sz="800" kern="100" spc="105" dirty="0">
                  <a:solidFill>
                    <a:srgbClr val="2F2115"/>
                  </a:solidFill>
                  <a:effectLst/>
                  <a:latin typeface="Calibri" panose="020F0502020204030204" pitchFamily="34" charset="0"/>
                  <a:ea typeface="Calibri" panose="020F0502020204030204" pitchFamily="34" charset="0"/>
                </a:rPr>
                <a:t> </a:t>
              </a:r>
              <a:r>
                <a:rPr lang="pt-BR" sz="800" kern="100" dirty="0">
                  <a:solidFill>
                    <a:srgbClr val="2F2115"/>
                  </a:solidFill>
                  <a:effectLst/>
                  <a:latin typeface="Calibri" panose="020F0502020204030204" pitchFamily="34" charset="0"/>
                  <a:ea typeface="Calibri" panose="020F0502020204030204" pitchFamily="34" charset="0"/>
                </a:rPr>
                <a:t>criação</a:t>
              </a:r>
              <a:r>
                <a:rPr lang="pt-BR" sz="800" kern="100" spc="105" dirty="0">
                  <a:solidFill>
                    <a:srgbClr val="2F2115"/>
                  </a:solidFill>
                  <a:effectLst/>
                  <a:latin typeface="Calibri" panose="020F0502020204030204" pitchFamily="34" charset="0"/>
                  <a:ea typeface="Calibri" panose="020F0502020204030204" pitchFamily="34" charset="0"/>
                </a:rPr>
                <a:t> </a:t>
              </a:r>
              <a:r>
                <a:rPr lang="pt-BR" sz="800" kern="100" dirty="0">
                  <a:solidFill>
                    <a:srgbClr val="2F2115"/>
                  </a:solidFill>
                  <a:effectLst/>
                  <a:latin typeface="Calibri" panose="020F0502020204030204" pitchFamily="34" charset="0"/>
                  <a:ea typeface="Calibri" panose="020F0502020204030204" pitchFamily="34" charset="0"/>
                </a:rPr>
                <a:t>das</a:t>
              </a:r>
              <a:r>
                <a:rPr lang="pt-BR" sz="800" kern="100" spc="105" dirty="0">
                  <a:solidFill>
                    <a:srgbClr val="2F2115"/>
                  </a:solidFill>
                  <a:effectLst/>
                  <a:latin typeface="Calibri" panose="020F0502020204030204" pitchFamily="34" charset="0"/>
                  <a:ea typeface="Calibri" panose="020F0502020204030204" pitchFamily="34" charset="0"/>
                </a:rPr>
                <a:t> </a:t>
              </a:r>
              <a:r>
                <a:rPr lang="pt-BR" sz="800" kern="100" dirty="0">
                  <a:solidFill>
                    <a:srgbClr val="2F2115"/>
                  </a:solidFill>
                  <a:effectLst/>
                  <a:latin typeface="Calibri" panose="020F0502020204030204" pitchFamily="34" charset="0"/>
                  <a:ea typeface="Calibri" panose="020F0502020204030204" pitchFamily="34" charset="0"/>
                </a:rPr>
                <a:t>tabelas</a:t>
              </a:r>
              <a:r>
                <a:rPr lang="pt-BR" sz="800" kern="100" spc="10" dirty="0">
                  <a:solidFill>
                    <a:srgbClr val="2F2115"/>
                  </a:solidFill>
                  <a:effectLst/>
                  <a:latin typeface="Calibri" panose="020F0502020204030204" pitchFamily="34" charset="0"/>
                  <a:ea typeface="Calibri" panose="020F0502020204030204" pitchFamily="34" charset="0"/>
                </a:rPr>
                <a:t> </a:t>
              </a:r>
              <a:endParaRPr lang="pt-BR" sz="1000" kern="100" dirty="0">
                <a:solidFill>
                  <a:srgbClr val="2F2115"/>
                </a:solidFill>
                <a:effectLst/>
                <a:latin typeface="Times New Roman" panose="02020603050405020304" pitchFamily="18" charset="0"/>
                <a:ea typeface="Times New Roman" panose="02020603050405020304" pitchFamily="18" charset="0"/>
              </a:endParaRPr>
            </a:p>
          </p:txBody>
        </p:sp>
        <p:sp>
          <p:nvSpPr>
            <p:cNvPr id="17" name="Rectangle 1512">
              <a:extLst>
                <a:ext uri="{FF2B5EF4-FFF2-40B4-BE49-F238E27FC236}">
                  <a16:creationId xmlns:a16="http://schemas.microsoft.com/office/drawing/2014/main" id="{74AC0E44-B559-13E9-D406-8EB12D825471}"/>
                </a:ext>
              </a:extLst>
            </p:cNvPr>
            <p:cNvSpPr/>
            <p:nvPr/>
          </p:nvSpPr>
          <p:spPr>
            <a:xfrm>
              <a:off x="2831533" y="2228658"/>
              <a:ext cx="434247" cy="123383"/>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ourier New" panose="02070309020205020404" pitchFamily="49" charset="0"/>
                  <a:ea typeface="Courier New" panose="02070309020205020404" pitchFamily="49" charset="0"/>
                </a:rPr>
                <a:t>EMAIL</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18" name="Rectangle 1513">
              <a:extLst>
                <a:ext uri="{FF2B5EF4-FFF2-40B4-BE49-F238E27FC236}">
                  <a16:creationId xmlns:a16="http://schemas.microsoft.com/office/drawing/2014/main" id="{644BA579-320A-B62E-1BFF-D64188C774E0}"/>
                </a:ext>
              </a:extLst>
            </p:cNvPr>
            <p:cNvSpPr/>
            <p:nvPr/>
          </p:nvSpPr>
          <p:spPr>
            <a:xfrm>
              <a:off x="3161048" y="2196125"/>
              <a:ext cx="25053" cy="159856"/>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i="1" kern="100">
                  <a:solidFill>
                    <a:srgbClr val="2F2115"/>
                  </a:solidFill>
                  <a:effectLst/>
                  <a:latin typeface="Calibri" panose="020F0502020204030204" pitchFamily="34" charset="0"/>
                  <a:ea typeface="Calibri" panose="020F0502020204030204" pitchFamily="34" charset="0"/>
                </a:rPr>
                <a:t> </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19" name="Rectangle 1514">
              <a:extLst>
                <a:ext uri="{FF2B5EF4-FFF2-40B4-BE49-F238E27FC236}">
                  <a16:creationId xmlns:a16="http://schemas.microsoft.com/office/drawing/2014/main" id="{6B43A3FF-6D34-A3F5-F074-02E64CE39E66}"/>
                </a:ext>
              </a:extLst>
            </p:cNvPr>
            <p:cNvSpPr/>
            <p:nvPr/>
          </p:nvSpPr>
          <p:spPr>
            <a:xfrm>
              <a:off x="3190124" y="2195922"/>
              <a:ext cx="67503"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alibri" panose="020F0502020204030204" pitchFamily="34" charset="0"/>
                  <a:ea typeface="Calibri" panose="020F0502020204030204" pitchFamily="34" charset="0"/>
                </a:rPr>
                <a:t>e</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20" name="Rectangle 1515">
              <a:extLst>
                <a:ext uri="{FF2B5EF4-FFF2-40B4-BE49-F238E27FC236}">
                  <a16:creationId xmlns:a16="http://schemas.microsoft.com/office/drawing/2014/main" id="{1820349C-8445-DAA5-0751-883A138CFA1C}"/>
                </a:ext>
              </a:extLst>
            </p:cNvPr>
            <p:cNvSpPr/>
            <p:nvPr/>
          </p:nvSpPr>
          <p:spPr>
            <a:xfrm>
              <a:off x="3240876" y="2196125"/>
              <a:ext cx="25053" cy="159856"/>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i="1" kern="100">
                  <a:solidFill>
                    <a:srgbClr val="2F2115"/>
                  </a:solidFill>
                  <a:effectLst/>
                  <a:latin typeface="Calibri" panose="020F0502020204030204" pitchFamily="34" charset="0"/>
                  <a:ea typeface="Calibri" panose="020F0502020204030204" pitchFamily="34" charset="0"/>
                </a:rPr>
                <a:t> </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21" name="Rectangle 1516">
              <a:extLst>
                <a:ext uri="{FF2B5EF4-FFF2-40B4-BE49-F238E27FC236}">
                  <a16:creationId xmlns:a16="http://schemas.microsoft.com/office/drawing/2014/main" id="{05C22564-7D0C-B598-184B-04359483B181}"/>
                </a:ext>
              </a:extLst>
            </p:cNvPr>
            <p:cNvSpPr/>
            <p:nvPr/>
          </p:nvSpPr>
          <p:spPr>
            <a:xfrm>
              <a:off x="129376" y="2368358"/>
              <a:ext cx="648614" cy="123383"/>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ourier New" panose="02070309020205020404" pitchFamily="49" charset="0"/>
                  <a:ea typeface="Courier New" panose="02070309020205020404" pitchFamily="49" charset="0"/>
                </a:rPr>
                <a:t>TELEFONE</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sp>
          <p:nvSpPr>
            <p:cNvPr id="22" name="Rectangle 1517">
              <a:extLst>
                <a:ext uri="{FF2B5EF4-FFF2-40B4-BE49-F238E27FC236}">
                  <a16:creationId xmlns:a16="http://schemas.microsoft.com/office/drawing/2014/main" id="{0DBCFEE8-C653-FD9A-DF69-B2D7832EC166}"/>
                </a:ext>
              </a:extLst>
            </p:cNvPr>
            <p:cNvSpPr/>
            <p:nvPr/>
          </p:nvSpPr>
          <p:spPr>
            <a:xfrm>
              <a:off x="617136" y="2335622"/>
              <a:ext cx="23512"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800" kern="100">
                  <a:solidFill>
                    <a:srgbClr val="2F2115"/>
                  </a:solidFill>
                  <a:effectLst/>
                  <a:latin typeface="Calibri" panose="020F0502020204030204" pitchFamily="34" charset="0"/>
                  <a:ea typeface="Calibri" panose="020F0502020204030204" pitchFamily="34" charset="0"/>
                </a:rPr>
                <a:t>.</a:t>
              </a:r>
              <a:endParaRPr lang="pt-BR" sz="1000" kern="100">
                <a:solidFill>
                  <a:srgbClr val="2F2115"/>
                </a:solidFill>
                <a:effectLst/>
                <a:latin typeface="Times New Roman" panose="02020603050405020304" pitchFamily="18" charset="0"/>
                <a:ea typeface="Times New Roman" panose="02020603050405020304" pitchFamily="18" charset="0"/>
              </a:endParaRPr>
            </a:p>
          </p:txBody>
        </p:sp>
        <p:pic>
          <p:nvPicPr>
            <p:cNvPr id="23" name="Picture 1519">
              <a:extLst>
                <a:ext uri="{FF2B5EF4-FFF2-40B4-BE49-F238E27FC236}">
                  <a16:creationId xmlns:a16="http://schemas.microsoft.com/office/drawing/2014/main" id="{FD8CF18B-F882-BE80-CE15-BAA4BEA7D4DD}"/>
                </a:ext>
              </a:extLst>
            </p:cNvPr>
            <p:cNvPicPr/>
            <p:nvPr/>
          </p:nvPicPr>
          <p:blipFill>
            <a:blip r:embed="rId2"/>
            <a:stretch>
              <a:fillRect/>
            </a:stretch>
          </p:blipFill>
          <p:spPr>
            <a:xfrm>
              <a:off x="129376" y="147610"/>
              <a:ext cx="3111500" cy="1957739"/>
            </a:xfrm>
            <a:prstGeom prst="rect">
              <a:avLst/>
            </a:prstGeom>
          </p:spPr>
        </p:pic>
      </p:grpSp>
    </p:spTree>
    <p:extLst>
      <p:ext uri="{BB962C8B-B14F-4D97-AF65-F5344CB8AC3E}">
        <p14:creationId xmlns:p14="http://schemas.microsoft.com/office/powerpoint/2010/main" val="3328104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IDENTIFICAÇÃO DO PROBLEMA (LEVANTAMENTO DE REQUISITO)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Para fazer a identificação do problema, é preciso fazer em estudo detalhado.</a:t>
            </a:r>
          </a:p>
          <a:p>
            <a:r>
              <a:rPr lang="pt-BR" sz="2400" dirty="0"/>
              <a:t>Nessa etapa, realizado uma entrevista para levantamento de informações. Essas informações devem ser relevantes, de acordo com a necessidade do usuário.</a:t>
            </a:r>
          </a:p>
          <a:p>
            <a:r>
              <a:rPr lang="pt-BR" sz="2400" dirty="0"/>
              <a:t>Esses é uma etapa importante porque os requisitos são a base do produto (software).</a:t>
            </a:r>
          </a:p>
          <a:p>
            <a:r>
              <a:rPr lang="pt-BR" sz="2400" dirty="0"/>
              <a:t>A tarefa de </a:t>
            </a:r>
            <a:r>
              <a:rPr lang="pt-BR" sz="2400" b="1" dirty="0"/>
              <a:t>análise de requisitos</a:t>
            </a:r>
            <a:r>
              <a:rPr lang="pt-BR" sz="2400" dirty="0"/>
              <a:t> é um processo de:</a:t>
            </a:r>
          </a:p>
          <a:p>
            <a:pPr lvl="1"/>
            <a:r>
              <a:rPr lang="pt-BR" sz="2200" dirty="0"/>
              <a:t> Descoberta;</a:t>
            </a:r>
          </a:p>
          <a:p>
            <a:pPr lvl="1"/>
            <a:r>
              <a:rPr lang="pt-BR" sz="2200" dirty="0"/>
              <a:t>Refinamento;</a:t>
            </a:r>
          </a:p>
          <a:p>
            <a:pPr lvl="1"/>
            <a:r>
              <a:rPr lang="pt-BR" sz="2200" dirty="0"/>
              <a:t>Modelagem;</a:t>
            </a:r>
          </a:p>
          <a:p>
            <a:pPr lvl="1"/>
            <a:r>
              <a:rPr lang="pt-BR" sz="2200" dirty="0"/>
              <a:t>Especificação.</a:t>
            </a:r>
          </a:p>
          <a:p>
            <a:pPr lvl="1"/>
            <a:endParaRPr lang="pt-BR" sz="2200" dirty="0"/>
          </a:p>
          <a:p>
            <a:endParaRPr lang="pt-BR" sz="2400" dirty="0"/>
          </a:p>
        </p:txBody>
      </p:sp>
    </p:spTree>
    <p:extLst>
      <p:ext uri="{BB962C8B-B14F-4D97-AF65-F5344CB8AC3E}">
        <p14:creationId xmlns:p14="http://schemas.microsoft.com/office/powerpoint/2010/main" val="31302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IDENTIFICAÇÃO DO PROBLEMA (LEVANTAMENTO DE REQUISITO)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66800" y="2904864"/>
            <a:ext cx="10058400" cy="1048271"/>
          </a:xfrm>
        </p:spPr>
        <p:txBody>
          <a:bodyPr>
            <a:normAutofit lnSpcReduction="10000"/>
          </a:bodyPr>
          <a:lstStyle/>
          <a:p>
            <a:r>
              <a:rPr lang="pt-BR" sz="2400" dirty="0"/>
              <a:t>Para resumir, a </a:t>
            </a:r>
            <a:r>
              <a:rPr lang="pt-BR" sz="2400" b="1" dirty="0"/>
              <a:t>análise de requisitos</a:t>
            </a:r>
            <a:r>
              <a:rPr lang="pt-BR" sz="2400" dirty="0"/>
              <a:t> dá ao projetista proporciona uma representação da informação, oferecendo ao desenvolvedor e ao cliente os critérios para avaliar a qualidade do sistema construído</a:t>
            </a:r>
            <a:endParaRPr lang="pt-BR" sz="2200" dirty="0"/>
          </a:p>
          <a:p>
            <a:pPr lvl="1"/>
            <a:endParaRPr lang="pt-BR" sz="2200" dirty="0"/>
          </a:p>
          <a:p>
            <a:endParaRPr lang="pt-BR" sz="2400" dirty="0"/>
          </a:p>
        </p:txBody>
      </p:sp>
    </p:spTree>
    <p:extLst>
      <p:ext uri="{BB962C8B-B14F-4D97-AF65-F5344CB8AC3E}">
        <p14:creationId xmlns:p14="http://schemas.microsoft.com/office/powerpoint/2010/main" val="2247012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CONCEITUAL (ALTO NÍVEL)</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O que é?</a:t>
            </a:r>
          </a:p>
          <a:p>
            <a:r>
              <a:rPr lang="pt-BR" sz="2400" dirty="0"/>
              <a:t>É a representação que considera o ponto de vista do criador dos dados: o usuário.</a:t>
            </a:r>
          </a:p>
          <a:p>
            <a:r>
              <a:rPr lang="pt-BR" sz="2400" dirty="0"/>
              <a:t>O nível conceitual especifica como os dados devem ser armazenados e relacionados, independente de sua implementação no banco de dados.</a:t>
            </a:r>
          </a:p>
          <a:p>
            <a:r>
              <a:rPr lang="pt-BR" sz="2400" dirty="0"/>
              <a:t>O modelo entidade-relacionamento usa elementos gráfico para descrever o modelo de dados de uma aplicação:</a:t>
            </a:r>
          </a:p>
          <a:p>
            <a:pPr lvl="1"/>
            <a:r>
              <a:rPr lang="pt-BR" sz="2200" dirty="0"/>
              <a:t>Identificando entidades;</a:t>
            </a:r>
          </a:p>
          <a:p>
            <a:pPr lvl="1"/>
            <a:r>
              <a:rPr lang="pt-BR" sz="2200" dirty="0"/>
              <a:t>Identificando atributos;</a:t>
            </a:r>
          </a:p>
          <a:p>
            <a:pPr lvl="1"/>
            <a:r>
              <a:rPr lang="pt-BR" sz="2200" dirty="0"/>
              <a:t>Identificando relacionamentos.</a:t>
            </a:r>
          </a:p>
          <a:p>
            <a:pPr lvl="1"/>
            <a:endParaRPr lang="pt-BR" sz="2200" dirty="0"/>
          </a:p>
          <a:p>
            <a:endParaRPr lang="pt-BR" sz="2400" dirty="0"/>
          </a:p>
        </p:txBody>
      </p:sp>
    </p:spTree>
    <p:extLst>
      <p:ext uri="{BB962C8B-B14F-4D97-AF65-F5344CB8AC3E}">
        <p14:creationId xmlns:p14="http://schemas.microsoft.com/office/powerpoint/2010/main" val="117235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7C5B47-35D0-CBC5-39AF-B5F44B677392}"/>
              </a:ext>
            </a:extLst>
          </p:cNvPr>
          <p:cNvSpPr>
            <a:spLocks noGrp="1"/>
          </p:cNvSpPr>
          <p:nvPr>
            <p:ph type="title"/>
          </p:nvPr>
        </p:nvSpPr>
        <p:spPr/>
        <p:txBody>
          <a:bodyPr>
            <a:normAutofit fontScale="90000"/>
          </a:bodyPr>
          <a:lstStyle/>
          <a:p>
            <a:r>
              <a:rPr lang="pt-BR" sz="4400" b="1" dirty="0"/>
              <a:t>MODELAGEM E PROJETO DE BANCO DE DADOS</a:t>
            </a:r>
            <a:br>
              <a:rPr lang="pt-BR" dirty="0"/>
            </a:br>
            <a:r>
              <a:rPr lang="pt-BR" sz="2700" dirty="0"/>
              <a:t>MODELAGEM LÓGICA (REPRESENTATIVA OU DE IMPLEMENTAÇÃO)</a:t>
            </a:r>
          </a:p>
        </p:txBody>
      </p:sp>
      <p:sp>
        <p:nvSpPr>
          <p:cNvPr id="3" name="Espaço Reservado para Conteúdo 2">
            <a:extLst>
              <a:ext uri="{FF2B5EF4-FFF2-40B4-BE49-F238E27FC236}">
                <a16:creationId xmlns:a16="http://schemas.microsoft.com/office/drawing/2014/main" id="{59758A1E-514F-AFAC-13D2-56BDC5AADB96}"/>
              </a:ext>
            </a:extLst>
          </p:cNvPr>
          <p:cNvSpPr>
            <a:spLocks noGrp="1"/>
          </p:cNvSpPr>
          <p:nvPr>
            <p:ph idx="1"/>
          </p:nvPr>
        </p:nvSpPr>
        <p:spPr>
          <a:xfrm>
            <a:off x="1097280" y="1923529"/>
            <a:ext cx="10058400" cy="4414926"/>
          </a:xfrm>
        </p:spPr>
        <p:txBody>
          <a:bodyPr>
            <a:normAutofit/>
          </a:bodyPr>
          <a:lstStyle/>
          <a:p>
            <a:r>
              <a:rPr lang="pt-BR" sz="2400" dirty="0"/>
              <a:t>Após a conclusão do modelo conceitual, deverá ser inicializado o modelo lógico.</a:t>
            </a:r>
          </a:p>
          <a:p>
            <a:r>
              <a:rPr lang="pt-BR" sz="2400" dirty="0"/>
              <a:t>Este modelo deve ser criado com base em um tipo de SGBD:</a:t>
            </a:r>
          </a:p>
          <a:p>
            <a:pPr lvl="1">
              <a:buFont typeface="Wingdings" panose="05000000000000000000" pitchFamily="2" charset="2"/>
              <a:buChar char="Ø"/>
            </a:pPr>
            <a:r>
              <a:rPr lang="pt-BR" sz="2000" dirty="0"/>
              <a:t> SQL Server;</a:t>
            </a:r>
          </a:p>
          <a:p>
            <a:pPr lvl="1">
              <a:buFont typeface="Wingdings" panose="05000000000000000000" pitchFamily="2" charset="2"/>
              <a:buChar char="Ø"/>
            </a:pPr>
            <a:r>
              <a:rPr lang="pt-BR" sz="2000" dirty="0"/>
              <a:t> Oracle;</a:t>
            </a:r>
          </a:p>
          <a:p>
            <a:pPr lvl="1">
              <a:buFont typeface="Wingdings" panose="05000000000000000000" pitchFamily="2" charset="2"/>
              <a:buChar char="Ø"/>
            </a:pPr>
            <a:r>
              <a:rPr lang="pt-BR" sz="2000" dirty="0"/>
              <a:t> MySQL.</a:t>
            </a:r>
            <a:endParaRPr lang="pt-BR" sz="2200" dirty="0"/>
          </a:p>
          <a:p>
            <a:r>
              <a:rPr lang="pt-BR" sz="2400" dirty="0"/>
              <a:t>Muitos analistas pensam que a etapa do modelo conceitual não é importante, e até mesmo desnecessária. Devido aos prazos curtos, alguns pulam a etapa de modelo conceitual para o modelo lógico.</a:t>
            </a:r>
          </a:p>
          <a:p>
            <a:r>
              <a:rPr lang="pt-BR" sz="2400" dirty="0"/>
              <a:t>Pular a etapa de modelagem conceitual poderá ignorar alguns requisitos ou solicitações a serem atendidas.</a:t>
            </a:r>
          </a:p>
          <a:p>
            <a:endParaRPr lang="pt-BR" sz="2200" dirty="0"/>
          </a:p>
        </p:txBody>
      </p:sp>
    </p:spTree>
    <p:extLst>
      <p:ext uri="{BB962C8B-B14F-4D97-AF65-F5344CB8AC3E}">
        <p14:creationId xmlns:p14="http://schemas.microsoft.com/office/powerpoint/2010/main" val="1724504391"/>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2137</TotalTime>
  <Words>4055</Words>
  <Application>Microsoft Office PowerPoint</Application>
  <PresentationFormat>Widescreen</PresentationFormat>
  <Paragraphs>513</Paragraphs>
  <Slides>56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56</vt:i4>
      </vt:variant>
    </vt:vector>
  </HeadingPairs>
  <TitlesOfParts>
    <vt:vector size="62" baseType="lpstr">
      <vt:lpstr>Calibri</vt:lpstr>
      <vt:lpstr>Calibri Light</vt:lpstr>
      <vt:lpstr>Courier New</vt:lpstr>
      <vt:lpstr>Times New Roman</vt:lpstr>
      <vt:lpstr>Wingdings</vt:lpstr>
      <vt:lpstr>Retrospectiva</vt:lpstr>
      <vt:lpstr>Projeto de banco de dados:  modelos conceituais, lógicos e físicos</vt:lpstr>
      <vt:lpstr>Projeto de banco de dados: modelo conceitual, lógico e físico INTRODUÇÃO</vt:lpstr>
      <vt:lpstr>MODELAGEM E PROJETO DE BANCO DE DADOS</vt:lpstr>
      <vt:lpstr>MODELAGEM E PROJETO DE BANCO DE DADOS</vt:lpstr>
      <vt:lpstr>MODELAGEM E PROJETO DE BANCO DE DADOS</vt:lpstr>
      <vt:lpstr>MODELAGEM E PROJETO DE BANCO DE DADOS IDENTIFICAÇÃO DO PROBLEMA (LEVANTAMENTO DE REQUISITO)</vt:lpstr>
      <vt:lpstr>MODELAGEM E PROJETO DE BANCO DE DADOS IDENTIFICAÇÃO DO PROBLEMA (LEVANTAMENTO DE REQUISITO)</vt:lpstr>
      <vt:lpstr>MODELAGEM E PROJETO DE BANCO DE DADOS MODELAGEM CONCEITUAL (ALTO NÍVEL)</vt:lpstr>
      <vt:lpstr>MODELAGEM E PROJETO DE BANCO DE DADOS MODELAGEM LÓGICA (REPRESENTATIVA OU DE IMPLEMENTAÇÃO)</vt:lpstr>
      <vt:lpstr>MODELAGEM E PROJETO DE BANCO DE DADOS MODELAGEM LÓGICA (REPRESENTATIVA OU DE IMPLEMENTAÇÃO)</vt:lpstr>
      <vt:lpstr>MODELAGEM E PROJETO DE BANCO DE DADOS MODELAGEM FÍSICA (BAIXO NÍVEL)</vt:lpstr>
      <vt:lpstr>MODELO ENTIDADE-RELACIONAMENTO</vt:lpstr>
      <vt:lpstr>MODELO ENTIDADE-RELACIONAMENTO</vt:lpstr>
      <vt:lpstr>MODELO ENTIDADE-RELACIONAMENTO</vt:lpstr>
      <vt:lpstr>MODELO ENTIDADE-RELACIONAMENTO</vt:lpstr>
      <vt:lpstr>MODELO ENTIDADE-RELACIONAMENTO ENTIDADES</vt:lpstr>
      <vt:lpstr>MODELO ENTIDADE-RELACIONAMENTO ENTIDADES</vt:lpstr>
      <vt:lpstr>MODELO ENTIDADE-RELACIONAMENTO ATRIBUTOS</vt:lpstr>
      <vt:lpstr>MODELO ENTIDADE-RELACIONAMENTO ATRIBUTOS</vt:lpstr>
      <vt:lpstr>MODELO ENTIDADE-RELACIONAMENTO ATRIBUTOS</vt:lpstr>
      <vt:lpstr>MODELO ENTIDADE-RELACIONAMENTO ATRIBUTOS</vt:lpstr>
      <vt:lpstr>MODELO ENTIDADE-RELACIONAMENTO ATRIBUTOS</vt:lpstr>
      <vt:lpstr>MODELO ENTIDADE-RELACIONAMENTO ATRIBUTOS</vt:lpstr>
      <vt:lpstr>MODELO ENTIDADE-RELACIONAMENTO ATRIBUTOS</vt:lpstr>
      <vt:lpstr>MODELO ENTIDADE-RELACIONAMENTO RELACIONAMENTO</vt:lpstr>
      <vt:lpstr>MODELO ENTIDADE-RELACIONAMENTO RELACIONAMENTO</vt:lpstr>
      <vt:lpstr>MODELO ENTIDADE-RELACIONAMENTO RELACIONAMENTO</vt:lpstr>
      <vt:lpstr>MODELO ENTIDADE-RELACIONAMENTO RELACIONAMENTO</vt:lpstr>
      <vt:lpstr>MODELO ENTIDADE-RELACIONAMENTO RELACIONAMENTO</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CARDINALIDADE</vt:lpstr>
      <vt:lpstr>MODELO ENTIDADE-RELACIONAMENTO ENTIDADE ASSOCIATIVA</vt:lpstr>
      <vt:lpstr>MODELO ENTIDADE-RELACIONAMENTO ENTIDADE ASSOCIATIVA</vt:lpstr>
      <vt:lpstr>MODELO ENTIDADE-RELACIONAMENTO ENTIDADE ASSOCIATIVA</vt:lpstr>
      <vt:lpstr>MODELO ENTIDADE-RELACIONAMENTO ENTIDADE ASSOCIATIVA</vt:lpstr>
      <vt:lpstr>MODELO ENTIDADE-RELACIONAMENTO ENTIDADE ASSOCIATIVA</vt:lpstr>
      <vt:lpstr>MODELAGEM DE BANCO DE DADOS RELACIONAL</vt:lpstr>
      <vt:lpstr>MODELAGEM DE BANCO DE DADOS RELACIONAL</vt:lpstr>
      <vt:lpstr>MODELAGEM DE BANCO DE DADOS RELACIONAL</vt:lpstr>
      <vt:lpstr>MODELAGEM DE BANCO DE DADOS RELACIONAL</vt:lpstr>
      <vt:lpstr>MODELAGEM DE BANCO DE DADOS RELACIONAL</vt:lpstr>
      <vt:lpstr>MODELAGEM DE BANCO DE DADOS RELACIONAL</vt:lpstr>
      <vt:lpstr>MODELAGEM DE BANCO DE DADOS RELACIONAL</vt:lpstr>
      <vt:lpstr>MODELAGEM DE BANCO DE DADOS RELACIONAL</vt:lpstr>
      <vt:lpstr>MODELAGEM DE BANCO DE DADOS RELACIONAL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Projeto de banco de dados:  modelos conceituais, lógicos e físicos</dc:title>
  <dc:creator>Lucas Amaro</dc:creator>
  <cp:lastModifiedBy>Lucas Amaro</cp:lastModifiedBy>
  <cp:revision>7</cp:revision>
  <dcterms:created xsi:type="dcterms:W3CDTF">2024-03-26T15:31:40Z</dcterms:created>
  <dcterms:modified xsi:type="dcterms:W3CDTF">2024-04-03T20:26:22Z</dcterms:modified>
</cp:coreProperties>
</file>