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1F6B-671D-4276-BCFD-8317F185B6EA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3FEC-2C7E-4D04-BF9D-3AD32EF7DF8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14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1F6B-671D-4276-BCFD-8317F185B6EA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3FEC-2C7E-4D04-BF9D-3AD32EF7D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30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1F6B-671D-4276-BCFD-8317F185B6EA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3FEC-2C7E-4D04-BF9D-3AD32EF7D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28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1F6B-671D-4276-BCFD-8317F185B6EA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3FEC-2C7E-4D04-BF9D-3AD32EF7D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54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1F6B-671D-4276-BCFD-8317F185B6EA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3FEC-2C7E-4D04-BF9D-3AD32EF7DF8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1F6B-671D-4276-BCFD-8317F185B6EA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3FEC-2C7E-4D04-BF9D-3AD32EF7D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71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1F6B-671D-4276-BCFD-8317F185B6EA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3FEC-2C7E-4D04-BF9D-3AD32EF7D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21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1F6B-671D-4276-BCFD-8317F185B6EA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3FEC-2C7E-4D04-BF9D-3AD32EF7D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95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1F6B-671D-4276-BCFD-8317F185B6EA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3FEC-2C7E-4D04-BF9D-3AD32EF7D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98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561F6B-671D-4276-BCFD-8317F185B6EA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933FEC-2C7E-4D04-BF9D-3AD32EF7D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79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1F6B-671D-4276-BCFD-8317F185B6EA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3FEC-2C7E-4D04-BF9D-3AD32EF7D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95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561F6B-671D-4276-BCFD-8317F185B6EA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933FEC-2C7E-4D04-BF9D-3AD32EF7DF8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37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45AD6-0EC6-AC21-F0F9-8B9AEB156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Linguagem SQL </a:t>
            </a:r>
            <a:br>
              <a:rPr lang="pt-BR" dirty="0"/>
            </a:br>
            <a:r>
              <a:rPr lang="pt-BR" dirty="0"/>
              <a:t>(noções básicas)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5A744A-E145-31F6-3755-E48BDF92A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Identificar as principais instruções na linguagem SQL.</a:t>
            </a:r>
          </a:p>
          <a:p>
            <a:r>
              <a:rPr lang="pt-BR" dirty="0"/>
              <a:t>Relacionar as principais instruções sql com a finalidade de cada uma delas.</a:t>
            </a:r>
          </a:p>
          <a:p>
            <a:r>
              <a:rPr lang="pt-BR" dirty="0"/>
              <a:t>Construir instruções básicas utilizando a linguagem sql.</a:t>
            </a:r>
          </a:p>
        </p:txBody>
      </p:sp>
    </p:spTree>
    <p:extLst>
      <p:ext uri="{BB962C8B-B14F-4D97-AF65-F5344CB8AC3E}">
        <p14:creationId xmlns:p14="http://schemas.microsoft.com/office/powerpoint/2010/main" val="71060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70CA8-CBF6-E58C-BBEA-4E348081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E STRINGS NO COMANDO SELECT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5A08F5-008B-03F1-02E4-C8E1FA3CF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5726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Cada </a:t>
            </a:r>
            <a:r>
              <a:rPr lang="pt-BR" sz="2400" b="1" dirty="0"/>
              <a:t>lista-seleção</a:t>
            </a:r>
            <a:r>
              <a:rPr lang="pt-BR" sz="2400" dirty="0"/>
              <a:t> pode ser da forma </a:t>
            </a:r>
            <a:r>
              <a:rPr lang="pt-BR" sz="2400" i="1" dirty="0"/>
              <a:t>expressão</a:t>
            </a:r>
            <a:r>
              <a:rPr lang="pt-BR" sz="2400" dirty="0"/>
              <a:t> </a:t>
            </a:r>
            <a:r>
              <a:rPr lang="pt-BR" sz="2400" b="1" dirty="0"/>
              <a:t>AS </a:t>
            </a:r>
            <a:r>
              <a:rPr lang="pt-BR" sz="2400" i="1" dirty="0"/>
              <a:t>nome_coluna</a:t>
            </a:r>
            <a:r>
              <a:rPr lang="pt-BR" sz="2400" dirty="0"/>
              <a:t>, onde a </a:t>
            </a:r>
            <a:r>
              <a:rPr lang="pt-BR" sz="2400" i="1" dirty="0"/>
              <a:t>expressão</a:t>
            </a:r>
            <a:r>
              <a:rPr lang="pt-BR" sz="2400" dirty="0"/>
              <a:t> pode ser qualquer expressão aritmética ou de </a:t>
            </a:r>
            <a:r>
              <a:rPr lang="pt-BR" sz="2400" dirty="0" err="1"/>
              <a:t>strings</a:t>
            </a:r>
            <a:r>
              <a:rPr lang="pt-BR" sz="2400" dirty="0"/>
              <a:t>, envolvendo nomes de colunas e constantes, onde </a:t>
            </a:r>
            <a:r>
              <a:rPr lang="pt-BR" sz="2400" i="1" dirty="0"/>
              <a:t>nome_coluna </a:t>
            </a:r>
            <a:r>
              <a:rPr lang="pt-BR" sz="2400" dirty="0"/>
              <a:t>é um novo nome para coluna de saída.</a:t>
            </a:r>
          </a:p>
          <a:p>
            <a:r>
              <a:rPr lang="pt-BR" sz="2400" dirty="0"/>
              <a:t>Para comparar </a:t>
            </a:r>
            <a:r>
              <a:rPr lang="pt-BR" sz="2400" dirty="0" err="1"/>
              <a:t>strings</a:t>
            </a:r>
            <a:r>
              <a:rPr lang="pt-BR" sz="2400" dirty="0"/>
              <a:t>, podemos usar os operadores de comparação (=, &lt;, &gt;...), onde obedecem a ordem e apresentam resultados baseados no operador selecionado.</a:t>
            </a:r>
          </a:p>
          <a:p>
            <a:r>
              <a:rPr lang="pt-BR" sz="2400" dirty="0"/>
              <a:t>Podemos também utilizar o operador </a:t>
            </a:r>
            <a:r>
              <a:rPr lang="pt-BR" sz="2400" b="1" dirty="0"/>
              <a:t>LIKE</a:t>
            </a:r>
            <a:r>
              <a:rPr lang="pt-BR" sz="2400" dirty="0"/>
              <a:t> junto com os símbolos “%” e “_”.</a:t>
            </a:r>
          </a:p>
          <a:p>
            <a:r>
              <a:rPr lang="pt-BR" sz="2400" dirty="0"/>
              <a:t>Ao utilizar “ LIKE ‘_AB%’ ” retornará valores dentro de um campo que contenham </a:t>
            </a:r>
            <a:r>
              <a:rPr lang="pt-BR" sz="2400" b="1" dirty="0"/>
              <a:t>_</a:t>
            </a:r>
            <a:r>
              <a:rPr lang="pt-BR" sz="2400" dirty="0"/>
              <a:t>, </a:t>
            </a:r>
            <a:r>
              <a:rPr lang="pt-BR" sz="2400" b="1" dirty="0"/>
              <a:t>A </a:t>
            </a:r>
            <a:r>
              <a:rPr lang="pt-BR" sz="2400" dirty="0"/>
              <a:t>ou </a:t>
            </a:r>
            <a:r>
              <a:rPr lang="pt-BR" sz="2400" b="1" dirty="0"/>
              <a:t>B</a:t>
            </a:r>
            <a:r>
              <a:rPr lang="pt-BR" sz="2400" dirty="0"/>
              <a:t>.</a:t>
            </a:r>
            <a:endParaRPr lang="pt-BR" sz="2400" b="1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3019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70CA8-CBF6-E58C-BBEA-4E348081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SQL: Consultas, Restrições e Gatilhos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5A08F5-008B-03F1-02E4-C8E1FA3CF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linguagem SQL foi desenvolvida pela IBM nos projetos SEQUEL-XRM e   System-R. Posteriormente, diversos fabricantes criaram SGBD com base na linguagem SQL.</a:t>
            </a:r>
          </a:p>
          <a:p>
            <a:r>
              <a:rPr lang="pt-BR" sz="2400" dirty="0"/>
              <a:t>Atualmente, a versão utilizada é o padrão ANSI/ISO, chamado de SQL 1999 (nem todos os SGBD suportam esse produto).</a:t>
            </a:r>
          </a:p>
        </p:txBody>
      </p:sp>
    </p:spTree>
    <p:extLst>
      <p:ext uri="{BB962C8B-B14F-4D97-AF65-F5344CB8AC3E}">
        <p14:creationId xmlns:p14="http://schemas.microsoft.com/office/powerpoint/2010/main" val="347058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70CA8-CBF6-E58C-BBEA-4E348081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SQL: Consultas, Restrições e Gatilhos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5A08F5-008B-03F1-02E4-C8E1FA3CF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linguagem SQL possuem diversos aspectos: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</a:t>
            </a:r>
            <a:r>
              <a:rPr lang="pt-BR" sz="2200" b="1" dirty="0"/>
              <a:t>Linguagem de Manipulação de Dados (DML)</a:t>
            </a:r>
            <a:r>
              <a:rPr lang="pt-BR" sz="2200" dirty="0"/>
              <a:t> – subconjunto SQL que permite os usuários formulem consultas, insiram, excluem e modifiquem linhas.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</a:t>
            </a:r>
            <a:r>
              <a:rPr lang="pt-BR" sz="2200" b="1" dirty="0"/>
              <a:t>Linguagem de Definição de Dados (DDL)</a:t>
            </a:r>
            <a:r>
              <a:rPr lang="pt-BR" sz="2200" dirty="0"/>
              <a:t> – subconjunto SQL que permite a criação, exclusão e modificação das definições das tabelas e visões. Podem ser impostas nas tabelas as </a:t>
            </a:r>
            <a:r>
              <a:rPr lang="pt-BR" sz="2200" i="1" dirty="0"/>
              <a:t>restrições de integridade</a:t>
            </a:r>
            <a:r>
              <a:rPr lang="pt-BR" sz="22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</a:t>
            </a:r>
            <a:r>
              <a:rPr lang="pt-BR" sz="2200" b="1" dirty="0"/>
              <a:t>Gatilhos e Restrições de Integridade</a:t>
            </a:r>
            <a:r>
              <a:rPr lang="pt-BR" sz="2200" dirty="0"/>
              <a:t> – o SQL 1999 inclui suporte de gatilhos (</a:t>
            </a:r>
            <a:r>
              <a:rPr lang="pt-BR" sz="2200" i="1" dirty="0"/>
              <a:t>triggers</a:t>
            </a:r>
            <a:r>
              <a:rPr lang="pt-BR" sz="2200" dirty="0"/>
              <a:t>). São ações executados em um SGBD sempre que alterações no banco de dados satisfaçam condições específicas no gatilho.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</a:t>
            </a:r>
            <a:r>
              <a:rPr lang="pt-BR" sz="2200" b="1" dirty="0"/>
              <a:t>SQL Embutida e Dinâmica</a:t>
            </a:r>
            <a:r>
              <a:rPr lang="pt-BR" sz="2200" dirty="0"/>
              <a:t> – recurso que permite o código SQL seja chamado por meio de uma linguagem hospedeira como C ou COBOL.</a:t>
            </a:r>
          </a:p>
        </p:txBody>
      </p:sp>
    </p:spTree>
    <p:extLst>
      <p:ext uri="{BB962C8B-B14F-4D97-AF65-F5344CB8AC3E}">
        <p14:creationId xmlns:p14="http://schemas.microsoft.com/office/powerpoint/2010/main" val="67235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70CA8-CBF6-E58C-BBEA-4E348081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SQL: Consultas, Restrições e Gatilhos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5A08F5-008B-03F1-02E4-C8E1FA3CF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linguagem SQL possuem diversos aspectos: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</a:t>
            </a:r>
            <a:r>
              <a:rPr lang="pt-BR" sz="2200" b="1" dirty="0"/>
              <a:t>Execução Cliente-Servidor e Acesso a Banco de Dados Remoto</a:t>
            </a:r>
            <a:r>
              <a:rPr lang="pt-BR" sz="2200" dirty="0"/>
              <a:t> – comandos que controlam como um programa de aplicativo </a:t>
            </a:r>
            <a:r>
              <a:rPr lang="pt-BR" sz="2200" i="1" dirty="0"/>
              <a:t>cliente</a:t>
            </a:r>
            <a:r>
              <a:rPr lang="pt-BR" sz="2200" dirty="0"/>
              <a:t>  pode se conectar a um servidor de banco de dados SQL e acessar dados pela rede.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</a:t>
            </a:r>
            <a:r>
              <a:rPr lang="pt-BR" sz="2200" b="1" dirty="0"/>
              <a:t>Gerenciamento de Transação </a:t>
            </a:r>
            <a:r>
              <a:rPr lang="pt-BR" sz="2200" dirty="0"/>
              <a:t>– comandos que permitem que um usuário controle os aspectos da execução de uma transação.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</a:t>
            </a:r>
            <a:r>
              <a:rPr lang="pt-BR" sz="2200" b="1" dirty="0"/>
              <a:t>Segurança</a:t>
            </a:r>
            <a:r>
              <a:rPr lang="pt-BR" sz="2200" dirty="0"/>
              <a:t> – a SQL fornece mecanismos para controlar acesso dos usuários aos objetos de dados (tabelas e visões).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</a:t>
            </a:r>
            <a:r>
              <a:rPr lang="pt-BR" sz="2200" b="1" dirty="0"/>
              <a:t>Recursos avançados</a:t>
            </a:r>
            <a:r>
              <a:rPr lang="pt-BR" sz="2200" dirty="0"/>
              <a:t> – o padrão SQL 1999 inclui recursos de orientação a objetos, consultas recursivas, consultas de apoio à decisão, mineração de dados e gerenciamento de texto e de dados XML.</a:t>
            </a:r>
          </a:p>
        </p:txBody>
      </p:sp>
    </p:spTree>
    <p:extLst>
      <p:ext uri="{BB962C8B-B14F-4D97-AF65-F5344CB8AC3E}">
        <p14:creationId xmlns:p14="http://schemas.microsoft.com/office/powerpoint/2010/main" val="426466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70CA8-CBF6-E58C-BBEA-4E348081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SQL: Consultas, Restrições e Gatilhos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5A08F5-008B-03F1-02E4-C8E1FA3CF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57260" cy="4023360"/>
          </a:xfrm>
        </p:spPr>
        <p:txBody>
          <a:bodyPr>
            <a:normAutofit/>
          </a:bodyPr>
          <a:lstStyle/>
          <a:p>
            <a:r>
              <a:rPr lang="pt-BR" sz="2200" dirty="0"/>
              <a:t>Veremos a partir de agora um conjunto de relações com base nessas definições:</a:t>
            </a:r>
          </a:p>
          <a:p>
            <a:endParaRPr lang="pt-BR" sz="2200" dirty="0"/>
          </a:p>
          <a:p>
            <a:r>
              <a:rPr lang="pt-BR" sz="2200" dirty="0"/>
              <a:t>Marinheiros(</a:t>
            </a:r>
            <a:r>
              <a:rPr lang="pt-BR" sz="2200" i="1" u="sng" dirty="0"/>
              <a:t>id_marin</a:t>
            </a:r>
            <a:r>
              <a:rPr lang="pt-BR" sz="2200" dirty="0"/>
              <a:t>: INTEGER, </a:t>
            </a:r>
            <a:r>
              <a:rPr lang="pt-BR" sz="2200" i="1" dirty="0"/>
              <a:t>nome_marin</a:t>
            </a:r>
            <a:r>
              <a:rPr lang="pt-BR" sz="2200" dirty="0"/>
              <a:t>: STRING, </a:t>
            </a:r>
            <a:r>
              <a:rPr lang="pt-BR" sz="2200" i="1" dirty="0"/>
              <a:t>avaliação</a:t>
            </a:r>
            <a:r>
              <a:rPr lang="pt-BR" sz="2200" dirty="0"/>
              <a:t>: INTEGER, </a:t>
            </a:r>
            <a:r>
              <a:rPr lang="pt-BR" sz="2200" i="1" dirty="0"/>
              <a:t>idade</a:t>
            </a:r>
            <a:r>
              <a:rPr lang="pt-BR" sz="2200" dirty="0"/>
              <a:t>: REAL)</a:t>
            </a:r>
          </a:p>
          <a:p>
            <a:r>
              <a:rPr lang="pt-BR" sz="2200" dirty="0"/>
              <a:t>Barcos(</a:t>
            </a:r>
            <a:r>
              <a:rPr lang="pt-BR" sz="2200" i="1" u="sng" dirty="0"/>
              <a:t>id_barco</a:t>
            </a:r>
            <a:r>
              <a:rPr lang="pt-BR" sz="2200" dirty="0"/>
              <a:t>: INTEGER, </a:t>
            </a:r>
            <a:r>
              <a:rPr lang="pt-BR" sz="2200" i="1" dirty="0"/>
              <a:t>nome_barco</a:t>
            </a:r>
            <a:r>
              <a:rPr lang="pt-BR" sz="2200" dirty="0"/>
              <a:t>: STRING, </a:t>
            </a:r>
            <a:r>
              <a:rPr lang="pt-BR" sz="2200" i="1" dirty="0"/>
              <a:t>cor: STRING</a:t>
            </a:r>
            <a:r>
              <a:rPr lang="pt-BR" sz="2200" dirty="0"/>
              <a:t>)</a:t>
            </a:r>
          </a:p>
          <a:p>
            <a:r>
              <a:rPr lang="pt-BR" sz="2200" dirty="0"/>
              <a:t>Reservas(</a:t>
            </a:r>
            <a:r>
              <a:rPr lang="pt-BR" sz="2200" i="1" u="sng" dirty="0" err="1"/>
              <a:t>id_reserva</a:t>
            </a:r>
            <a:r>
              <a:rPr lang="pt-BR" sz="2200" i="1" dirty="0"/>
              <a:t>: </a:t>
            </a:r>
            <a:r>
              <a:rPr lang="pt-BR" sz="2200" dirty="0"/>
              <a:t>INTEGER , </a:t>
            </a:r>
            <a:r>
              <a:rPr lang="pt-BR" sz="2200" i="1" u="sng" dirty="0" err="1"/>
              <a:t>id_marin</a:t>
            </a:r>
            <a:r>
              <a:rPr lang="pt-BR" sz="2200" i="1" dirty="0"/>
              <a:t>: </a:t>
            </a:r>
            <a:r>
              <a:rPr lang="pt-BR" sz="2200" dirty="0"/>
              <a:t>INTEGER, </a:t>
            </a:r>
            <a:r>
              <a:rPr lang="pt-BR" sz="2200" u="sng" dirty="0"/>
              <a:t>id_barco</a:t>
            </a:r>
            <a:r>
              <a:rPr lang="pt-BR" sz="2200" i="1" dirty="0"/>
              <a:t>: </a:t>
            </a:r>
            <a:r>
              <a:rPr lang="pt-BR" sz="2200" dirty="0"/>
              <a:t>INTEGER, </a:t>
            </a:r>
            <a:r>
              <a:rPr lang="pt-BR" sz="2200" i="1" dirty="0"/>
              <a:t>dia</a:t>
            </a:r>
            <a:r>
              <a:rPr lang="pt-BR" sz="2200" dirty="0"/>
              <a:t>: DATE)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67324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70CA8-CBF6-E58C-BBEA-4E348081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FORMATO DE UMA CONSULTA SQL BÁSICA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5A08F5-008B-03F1-02E4-C8E1FA3CF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5726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O formato básico de uma consulta SQL é:</a:t>
            </a:r>
          </a:p>
          <a:p>
            <a:pPr marL="201168" lvl="1" indent="0">
              <a:buNone/>
            </a:pPr>
            <a:r>
              <a:rPr lang="pt-BR" sz="2200" dirty="0"/>
              <a:t>	SELECT nome_coluna FROM nome_tabela WHERE nome_coluna = ?;</a:t>
            </a:r>
          </a:p>
          <a:p>
            <a:r>
              <a:rPr lang="pt-BR" sz="2400" dirty="0"/>
              <a:t>Toda consulta deve conter um </a:t>
            </a:r>
            <a:r>
              <a:rPr lang="pt-BR" sz="2400" b="1" dirty="0"/>
              <a:t>SELECT</a:t>
            </a:r>
            <a:r>
              <a:rPr lang="pt-BR" sz="2400" dirty="0"/>
              <a:t> onde especifica a coluna a ser consultada.</a:t>
            </a:r>
          </a:p>
          <a:p>
            <a:r>
              <a:rPr lang="pt-BR" sz="2400" dirty="0"/>
              <a:t>A clausula </a:t>
            </a:r>
            <a:r>
              <a:rPr lang="pt-BR" sz="2400" b="1" dirty="0"/>
              <a:t>FROM </a:t>
            </a:r>
            <a:r>
              <a:rPr lang="pt-BR" sz="2400" dirty="0"/>
              <a:t>especifica a tabela.</a:t>
            </a:r>
          </a:p>
          <a:p>
            <a:r>
              <a:rPr lang="pt-BR" sz="2400" dirty="0"/>
              <a:t>A clausula </a:t>
            </a:r>
            <a:r>
              <a:rPr lang="pt-BR" sz="2400" b="1" dirty="0"/>
              <a:t>WHERE</a:t>
            </a:r>
            <a:r>
              <a:rPr lang="pt-BR" sz="2400" dirty="0"/>
              <a:t> é opcional, e é responsável por especificar as condições a serem obedecidas. Por exemplo, podemos buscar por cadastros de pessoas que tenham a “idade = 22”.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9318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70CA8-CBF6-E58C-BBEA-4E348081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FORMATO DE UMA CONSULTA SQL BÁSICA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5A08F5-008B-03F1-02E4-C8E1FA3CF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5726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Em alguns casos, podemos usar a palavra reservada DISTINCT para remover valores duplicados nos resultados da consulta.</a:t>
            </a:r>
          </a:p>
          <a:p>
            <a:pPr algn="ctr"/>
            <a:r>
              <a:rPr lang="pt-BR" sz="1400" dirty="0"/>
              <a:t>Aqui temos uma consulta com </a:t>
            </a:r>
            <a:r>
              <a:rPr lang="pt-BR" sz="1400" b="1" dirty="0"/>
              <a:t>DISTINCT</a:t>
            </a:r>
            <a:r>
              <a:rPr lang="pt-BR" sz="1400" dirty="0"/>
              <a:t>	Aqui temos uma consulta sem o </a:t>
            </a:r>
            <a:r>
              <a:rPr lang="pt-BR" sz="1400" b="1" dirty="0"/>
              <a:t>DISTINCT</a:t>
            </a:r>
          </a:p>
          <a:p>
            <a:endParaRPr lang="pt-BR" sz="24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9832647-4237-EDDD-413C-AB7418D92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451242"/>
              </p:ext>
            </p:extLst>
          </p:nvPr>
        </p:nvGraphicFramePr>
        <p:xfrm>
          <a:off x="3105114" y="2983210"/>
          <a:ext cx="256032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6941">
                  <a:extLst>
                    <a:ext uri="{9D8B030D-6E8A-4147-A177-3AD203B41FA5}">
                      <a16:colId xmlns:a16="http://schemas.microsoft.com/office/drawing/2014/main" val="4143225735"/>
                    </a:ext>
                  </a:extLst>
                </a:gridCol>
                <a:gridCol w="843379">
                  <a:extLst>
                    <a:ext uri="{9D8B030D-6E8A-4147-A177-3AD203B41FA5}">
                      <a16:colId xmlns:a16="http://schemas.microsoft.com/office/drawing/2014/main" val="1460518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NOME_MARIN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IDADE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7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21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AMANDA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6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32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MAYSA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50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GABRIELA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76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71620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596BA3B-B5AD-C258-9C74-AD52FDBCC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241495"/>
              </p:ext>
            </p:extLst>
          </p:nvPr>
        </p:nvGraphicFramePr>
        <p:xfrm>
          <a:off x="6714480" y="2996370"/>
          <a:ext cx="256032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6941">
                  <a:extLst>
                    <a:ext uri="{9D8B030D-6E8A-4147-A177-3AD203B41FA5}">
                      <a16:colId xmlns:a16="http://schemas.microsoft.com/office/drawing/2014/main" val="4143225735"/>
                    </a:ext>
                  </a:extLst>
                </a:gridCol>
                <a:gridCol w="843379">
                  <a:extLst>
                    <a:ext uri="{9D8B030D-6E8A-4147-A177-3AD203B41FA5}">
                      <a16:colId xmlns:a16="http://schemas.microsoft.com/office/drawing/2014/main" val="1460518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NOME_MARIN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IDADE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7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21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AMANDA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6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32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MAYSA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50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GABRIELA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76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7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MAYSA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65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11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70CA8-CBF6-E58C-BBEA-4E348081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FORMATO DE UMA CONSULTA SQL BÁSICA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5A08F5-008B-03F1-02E4-C8E1FA3CF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57260" cy="4023360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/>
              <a:t>Nosso próximo objetivo é encontrar os marinheiros com avaliações acima de 7. Para isso temos a seguinte consulta:</a:t>
            </a:r>
          </a:p>
          <a:p>
            <a:pPr marL="201168" lvl="1" indent="0">
              <a:buNone/>
            </a:pPr>
            <a:r>
              <a:rPr lang="pt-BR" sz="2200" dirty="0"/>
              <a:t>	</a:t>
            </a:r>
            <a:r>
              <a:rPr lang="pt-BR" sz="2200" b="1" dirty="0"/>
              <a:t>SELECT</a:t>
            </a:r>
            <a:r>
              <a:rPr lang="pt-BR" sz="2200" dirty="0"/>
              <a:t> id </a:t>
            </a:r>
            <a:r>
              <a:rPr lang="pt-BR" sz="2200" b="1" dirty="0"/>
              <a:t>AS</a:t>
            </a:r>
            <a:r>
              <a:rPr lang="pt-BR" sz="2200" dirty="0"/>
              <a:t> id_marin, nome </a:t>
            </a:r>
            <a:r>
              <a:rPr lang="pt-BR" sz="2200" b="1" dirty="0"/>
              <a:t>AS </a:t>
            </a:r>
            <a:r>
              <a:rPr lang="pt-BR" sz="2200" dirty="0"/>
              <a:t>nome_marin, avaliacao, idade</a:t>
            </a:r>
          </a:p>
          <a:p>
            <a:pPr marL="201168" lvl="1" indent="0">
              <a:buNone/>
            </a:pPr>
            <a:r>
              <a:rPr lang="pt-BR" sz="2200" dirty="0"/>
              <a:t>	</a:t>
            </a:r>
            <a:r>
              <a:rPr lang="pt-BR" sz="2200" b="1" dirty="0"/>
              <a:t>FROM</a:t>
            </a:r>
            <a:r>
              <a:rPr lang="pt-BR" sz="2200" dirty="0"/>
              <a:t> marinheiros </a:t>
            </a:r>
            <a:r>
              <a:rPr lang="pt-BR" sz="2200" b="1" dirty="0"/>
              <a:t>AS</a:t>
            </a:r>
            <a:r>
              <a:rPr lang="pt-BR" sz="2200" dirty="0"/>
              <a:t> M</a:t>
            </a:r>
          </a:p>
          <a:p>
            <a:pPr marL="201168" lvl="1" indent="0">
              <a:buNone/>
            </a:pPr>
            <a:r>
              <a:rPr lang="pt-BR" sz="2200" dirty="0"/>
              <a:t>	</a:t>
            </a:r>
            <a:r>
              <a:rPr lang="pt-BR" sz="2200" b="1" dirty="0"/>
              <a:t>WHERE</a:t>
            </a:r>
            <a:r>
              <a:rPr lang="pt-BR" sz="2200" dirty="0"/>
              <a:t> avaliacao &gt; 7</a:t>
            </a:r>
          </a:p>
          <a:p>
            <a:r>
              <a:rPr lang="pt-BR" sz="2400" dirty="0"/>
              <a:t>A palavra reservada </a:t>
            </a:r>
            <a:r>
              <a:rPr lang="pt-BR" sz="2400" b="1" dirty="0"/>
              <a:t>AS </a:t>
            </a:r>
            <a:r>
              <a:rPr lang="pt-BR" sz="2400" dirty="0"/>
              <a:t>introduz uma variável de intervalo. Utilizada para renomear temporariamente as colunas ou tabelas em uma consulta, para fácil leitura e compreensão.</a:t>
            </a:r>
          </a:p>
          <a:p>
            <a:r>
              <a:rPr lang="pt-BR" sz="2400" dirty="0"/>
              <a:t>Em nosso exemplo: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O nome “id_marin” = “id”;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O nome “nome_marin” = “nome”;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A tabela “marinheiros” = “M”.</a:t>
            </a:r>
          </a:p>
        </p:txBody>
      </p:sp>
    </p:spTree>
    <p:extLst>
      <p:ext uri="{BB962C8B-B14F-4D97-AF65-F5344CB8AC3E}">
        <p14:creationId xmlns:p14="http://schemas.microsoft.com/office/powerpoint/2010/main" val="394439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70CA8-CBF6-E58C-BBEA-4E348081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FORMATO DE UMA CONSULTA SQL BÁSICA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5A08F5-008B-03F1-02E4-C8E1FA3CF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5726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Temos a seguinte consulta:</a:t>
            </a:r>
          </a:p>
          <a:p>
            <a:pPr marL="201168" lvl="1" indent="0">
              <a:buNone/>
            </a:pPr>
            <a:r>
              <a:rPr lang="pt-BR" sz="2200" dirty="0"/>
              <a:t>	</a:t>
            </a:r>
            <a:r>
              <a:rPr lang="pt-BR" sz="2200" b="1" dirty="0"/>
              <a:t>SELECT</a:t>
            </a:r>
            <a:r>
              <a:rPr lang="pt-BR" sz="2200" dirty="0"/>
              <a:t> id </a:t>
            </a:r>
            <a:r>
              <a:rPr lang="pt-BR" sz="2200" b="1" dirty="0"/>
              <a:t>AS</a:t>
            </a:r>
            <a:r>
              <a:rPr lang="pt-BR" sz="2200" dirty="0"/>
              <a:t> id_marin, nome </a:t>
            </a:r>
            <a:r>
              <a:rPr lang="pt-BR" sz="2200" b="1" dirty="0"/>
              <a:t>AS </a:t>
            </a:r>
            <a:r>
              <a:rPr lang="pt-BR" sz="2200" dirty="0"/>
              <a:t>nome_marin, avaliacao, idade</a:t>
            </a:r>
          </a:p>
          <a:p>
            <a:pPr marL="201168" lvl="1" indent="0">
              <a:buNone/>
            </a:pPr>
            <a:r>
              <a:rPr lang="pt-BR" sz="2200" dirty="0"/>
              <a:t>	</a:t>
            </a:r>
            <a:r>
              <a:rPr lang="pt-BR" sz="2200" b="1" dirty="0"/>
              <a:t>FROM</a:t>
            </a:r>
            <a:r>
              <a:rPr lang="pt-BR" sz="2200" dirty="0"/>
              <a:t> marinheiros </a:t>
            </a:r>
            <a:r>
              <a:rPr lang="pt-BR" sz="2200" b="1" dirty="0"/>
              <a:t>AS</a:t>
            </a:r>
            <a:r>
              <a:rPr lang="pt-BR" sz="2200" dirty="0"/>
              <a:t> M</a:t>
            </a:r>
          </a:p>
          <a:p>
            <a:pPr marL="201168" lvl="1" indent="0">
              <a:buNone/>
            </a:pPr>
            <a:r>
              <a:rPr lang="pt-BR" sz="2200" dirty="0"/>
              <a:t>	</a:t>
            </a:r>
            <a:r>
              <a:rPr lang="pt-BR" sz="2200" b="1" dirty="0"/>
              <a:t>WHERE</a:t>
            </a:r>
            <a:r>
              <a:rPr lang="pt-BR" sz="2200" dirty="0"/>
              <a:t> avaliacao &gt; 7</a:t>
            </a:r>
          </a:p>
          <a:p>
            <a:r>
              <a:rPr lang="pt-BR" sz="2400" dirty="0"/>
              <a:t>O resultado na tabela será:</a:t>
            </a:r>
          </a:p>
          <a:p>
            <a:endParaRPr lang="pt-BR" sz="22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4C04B5E-62DB-BC10-07A2-34E097E40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572337"/>
              </p:ext>
            </p:extLst>
          </p:nvPr>
        </p:nvGraphicFramePr>
        <p:xfrm>
          <a:off x="3885904" y="4014894"/>
          <a:ext cx="44201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815">
                  <a:extLst>
                    <a:ext uri="{9D8B030D-6E8A-4147-A177-3AD203B41FA5}">
                      <a16:colId xmlns:a16="http://schemas.microsoft.com/office/drawing/2014/main" val="573822601"/>
                    </a:ext>
                  </a:extLst>
                </a:gridCol>
                <a:gridCol w="1384917">
                  <a:extLst>
                    <a:ext uri="{9D8B030D-6E8A-4147-A177-3AD203B41FA5}">
                      <a16:colId xmlns:a16="http://schemas.microsoft.com/office/drawing/2014/main" val="4143225735"/>
                    </a:ext>
                  </a:extLst>
                </a:gridCol>
                <a:gridCol w="1597980">
                  <a:extLst>
                    <a:ext uri="{9D8B030D-6E8A-4147-A177-3AD203B41FA5}">
                      <a16:colId xmlns:a16="http://schemas.microsoft.com/office/drawing/2014/main" val="654898731"/>
                    </a:ext>
                  </a:extLst>
                </a:gridCol>
                <a:gridCol w="763479">
                  <a:extLst>
                    <a:ext uri="{9D8B030D-6E8A-4147-A177-3AD203B41FA5}">
                      <a16:colId xmlns:a16="http://schemas.microsoft.com/office/drawing/2014/main" val="146051843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855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AVALIACAO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IDADE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7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32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GABRIELA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76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71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1826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</TotalTime>
  <Words>895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Retrospectiva</vt:lpstr>
      <vt:lpstr>Linguagem SQL  (noções básicas)</vt:lpstr>
      <vt:lpstr>SQL: Consultas, Restrições e Gatilhos</vt:lpstr>
      <vt:lpstr>SQL: Consultas, Restrições e Gatilhos</vt:lpstr>
      <vt:lpstr>SQL: Consultas, Restrições e Gatilhos</vt:lpstr>
      <vt:lpstr>SQL: Consultas, Restrições e Gatilhos</vt:lpstr>
      <vt:lpstr>O FORMATO DE UMA CONSULTA SQL BÁSICA</vt:lpstr>
      <vt:lpstr>O FORMATO DE UMA CONSULTA SQL BÁSICA</vt:lpstr>
      <vt:lpstr>O FORMATO DE UMA CONSULTA SQL BÁSICA</vt:lpstr>
      <vt:lpstr>O FORMATO DE UMA CONSULTA SQL BÁSICA</vt:lpstr>
      <vt:lpstr>EXPRESSÕES E STRINGS NO COMANDO SELECT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SQL  (noções básicas)</dc:title>
  <dc:creator>Lucas Amaro</dc:creator>
  <cp:lastModifiedBy>Lucas Amaro</cp:lastModifiedBy>
  <cp:revision>2</cp:revision>
  <dcterms:created xsi:type="dcterms:W3CDTF">2024-04-17T11:01:04Z</dcterms:created>
  <dcterms:modified xsi:type="dcterms:W3CDTF">2024-04-17T18:21:23Z</dcterms:modified>
</cp:coreProperties>
</file>