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2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1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1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1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3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64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2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4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971749-0121-4436-BD82-04A0AC66471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3D641A-FFEF-4D99-93FA-B194EEFB30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10892-3D66-BCBE-5ADA-35F77618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SQL: CONCEITO E FUNCIONALIDADES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992C0-B794-EE4B-0BA1-9BEA6261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IDENTIFICAR A LINGUAGEM SQL.</a:t>
            </a:r>
          </a:p>
          <a:p>
            <a:r>
              <a:rPr lang="pt-BR" dirty="0"/>
              <a:t>RECONHECER OS PRINCIPAIS TIPOS DE LINGUAGM SQL.</a:t>
            </a:r>
          </a:p>
          <a:p>
            <a:r>
              <a:rPr lang="pt-BR" dirty="0"/>
              <a:t>RELACIONAR OS PRINCIPAIS TIPOS DE LINGUAGENS SQL.</a:t>
            </a:r>
          </a:p>
        </p:txBody>
      </p:sp>
    </p:spTree>
    <p:extLst>
      <p:ext uri="{BB962C8B-B14F-4D97-AF65-F5344CB8AC3E}">
        <p14:creationId xmlns:p14="http://schemas.microsoft.com/office/powerpoint/2010/main" val="265831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CLAUSULAS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dirty="0"/>
              <a:t>Exemplos: temos a seguinte sintaxe: </a:t>
            </a:r>
            <a:r>
              <a:rPr lang="pt-BR" b="1" i="1" dirty="0"/>
              <a:t>SELECT</a:t>
            </a:r>
            <a:r>
              <a:rPr lang="pt-BR" i="1" dirty="0"/>
              <a:t> nome </a:t>
            </a:r>
            <a:r>
              <a:rPr lang="pt-BR" b="1" i="1" dirty="0"/>
              <a:t>FROM</a:t>
            </a:r>
            <a:r>
              <a:rPr lang="pt-BR" i="1" dirty="0"/>
              <a:t> alunos.</a:t>
            </a:r>
          </a:p>
          <a:p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Para selecionar os alunos em ordem alfabética: </a:t>
            </a:r>
            <a:r>
              <a:rPr lang="pt-BR" b="1" dirty="0"/>
              <a:t>ORDER BY </a:t>
            </a:r>
            <a:r>
              <a:rPr lang="pt-BR" dirty="0"/>
              <a:t>nome;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Para selecionar os alunos sem repetir: SELECT </a:t>
            </a:r>
            <a:r>
              <a:rPr lang="pt-BR" b="1" dirty="0"/>
              <a:t>DISTINCT </a:t>
            </a:r>
            <a:r>
              <a:rPr lang="pt-BR" dirty="0"/>
              <a:t>nome </a:t>
            </a:r>
            <a:r>
              <a:rPr lang="pt-BR" b="1" dirty="0"/>
              <a:t>FROM </a:t>
            </a:r>
            <a:r>
              <a:rPr lang="pt-BR" dirty="0"/>
              <a:t>alunos;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Para somar quantos alunos há em cada estado: SELECT </a:t>
            </a:r>
            <a:r>
              <a:rPr lang="pt-BR" b="1" dirty="0"/>
              <a:t>COUNT(*) FROM </a:t>
            </a:r>
            <a:r>
              <a:rPr lang="pt-BR" dirty="0"/>
              <a:t>alunos </a:t>
            </a:r>
            <a:r>
              <a:rPr lang="pt-BR" b="1" dirty="0"/>
              <a:t>GROUP BY </a:t>
            </a:r>
            <a:r>
              <a:rPr lang="pt-BR" dirty="0"/>
              <a:t>estado.</a:t>
            </a:r>
          </a:p>
          <a:p>
            <a:pPr marL="201168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FUNÇÃO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dirty="0"/>
              <a:t>São responsáveis por extrair informações de forma rápida e precisa, poupando tempo.</a:t>
            </a:r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  <p:grpSp>
        <p:nvGrpSpPr>
          <p:cNvPr id="7" name="Group 8005">
            <a:extLst>
              <a:ext uri="{FF2B5EF4-FFF2-40B4-BE49-F238E27FC236}">
                <a16:creationId xmlns:a16="http://schemas.microsoft.com/office/drawing/2014/main" id="{C60168C6-AF46-4B9E-9AAE-390EEC02BE30}"/>
              </a:ext>
            </a:extLst>
          </p:cNvPr>
          <p:cNvGrpSpPr/>
          <p:nvPr/>
        </p:nvGrpSpPr>
        <p:grpSpPr>
          <a:xfrm>
            <a:off x="2911875" y="2298580"/>
            <a:ext cx="8691240" cy="3678888"/>
            <a:chOff x="0" y="0"/>
            <a:chExt cx="4663545" cy="1893761"/>
          </a:xfrm>
        </p:grpSpPr>
        <p:sp>
          <p:nvSpPr>
            <p:cNvPr id="8" name="Shape 744">
              <a:extLst>
                <a:ext uri="{FF2B5EF4-FFF2-40B4-BE49-F238E27FC236}">
                  <a16:creationId xmlns:a16="http://schemas.microsoft.com/office/drawing/2014/main" id="{57FCC2C6-5063-99B0-008D-600A561E84C2}"/>
                </a:ext>
              </a:extLst>
            </p:cNvPr>
            <p:cNvSpPr/>
            <p:nvPr/>
          </p:nvSpPr>
          <p:spPr>
            <a:xfrm>
              <a:off x="0" y="0"/>
              <a:ext cx="3893998" cy="1893761"/>
            </a:xfrm>
            <a:custGeom>
              <a:avLst/>
              <a:gdLst/>
              <a:ahLst/>
              <a:cxnLst/>
              <a:rect l="0" t="0" r="0" b="0"/>
              <a:pathLst>
                <a:path w="3893998" h="189376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785760"/>
                  </a:lnTo>
                  <a:cubicBezTo>
                    <a:pt x="0" y="1785760"/>
                    <a:pt x="0" y="1893761"/>
                    <a:pt x="108001" y="1893761"/>
                  </a:cubicBezTo>
                  <a:lnTo>
                    <a:pt x="3785997" y="1893761"/>
                  </a:lnTo>
                  <a:cubicBezTo>
                    <a:pt x="3785997" y="1893761"/>
                    <a:pt x="3893998" y="1893761"/>
                    <a:pt x="3893998" y="1785760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745">
              <a:extLst>
                <a:ext uri="{FF2B5EF4-FFF2-40B4-BE49-F238E27FC236}">
                  <a16:creationId xmlns:a16="http://schemas.microsoft.com/office/drawing/2014/main" id="{551CE37B-6F77-1D80-ED4E-8738794E1717}"/>
                </a:ext>
              </a:extLst>
            </p:cNvPr>
            <p:cNvSpPr/>
            <p:nvPr/>
          </p:nvSpPr>
          <p:spPr>
            <a:xfrm>
              <a:off x="136524" y="313054"/>
              <a:ext cx="3619500" cy="296964"/>
            </a:xfrm>
            <a:custGeom>
              <a:avLst/>
              <a:gdLst/>
              <a:ahLst/>
              <a:cxnLst/>
              <a:rect l="0" t="0" r="0" b="0"/>
              <a:pathLst>
                <a:path w="3619500" h="296964">
                  <a:moveTo>
                    <a:pt x="0" y="0"/>
                  </a:moveTo>
                  <a:lnTo>
                    <a:pt x="1809750" y="0"/>
                  </a:lnTo>
                  <a:lnTo>
                    <a:pt x="3619500" y="0"/>
                  </a:lnTo>
                  <a:lnTo>
                    <a:pt x="3619500" y="296964"/>
                  </a:lnTo>
                  <a:lnTo>
                    <a:pt x="1809750" y="296964"/>
                  </a:lnTo>
                  <a:lnTo>
                    <a:pt x="0" y="29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746">
              <a:extLst>
                <a:ext uri="{FF2B5EF4-FFF2-40B4-BE49-F238E27FC236}">
                  <a16:creationId xmlns:a16="http://schemas.microsoft.com/office/drawing/2014/main" id="{3EC1B68A-CF57-1711-2B09-59FAD847E5BC}"/>
                </a:ext>
              </a:extLst>
            </p:cNvPr>
            <p:cNvSpPr/>
            <p:nvPr/>
          </p:nvSpPr>
          <p:spPr>
            <a:xfrm>
              <a:off x="136524" y="834986"/>
              <a:ext cx="3619500" cy="899845"/>
            </a:xfrm>
            <a:custGeom>
              <a:avLst/>
              <a:gdLst/>
              <a:ahLst/>
              <a:cxnLst/>
              <a:rect l="0" t="0" r="0" b="0"/>
              <a:pathLst>
                <a:path w="3619500" h="899845">
                  <a:moveTo>
                    <a:pt x="0" y="0"/>
                  </a:moveTo>
                  <a:lnTo>
                    <a:pt x="1809750" y="0"/>
                  </a:lnTo>
                  <a:lnTo>
                    <a:pt x="3619500" y="0"/>
                  </a:lnTo>
                  <a:lnTo>
                    <a:pt x="3619500" y="224955"/>
                  </a:lnTo>
                  <a:lnTo>
                    <a:pt x="3619500" y="224968"/>
                  </a:lnTo>
                  <a:lnTo>
                    <a:pt x="3619500" y="449923"/>
                  </a:lnTo>
                  <a:lnTo>
                    <a:pt x="3619500" y="674878"/>
                  </a:lnTo>
                  <a:lnTo>
                    <a:pt x="3619500" y="674890"/>
                  </a:lnTo>
                  <a:lnTo>
                    <a:pt x="3619500" y="899845"/>
                  </a:lnTo>
                  <a:lnTo>
                    <a:pt x="1809750" y="899845"/>
                  </a:lnTo>
                  <a:lnTo>
                    <a:pt x="0" y="899845"/>
                  </a:lnTo>
                  <a:lnTo>
                    <a:pt x="0" y="674890"/>
                  </a:lnTo>
                  <a:lnTo>
                    <a:pt x="0" y="674878"/>
                  </a:lnTo>
                  <a:lnTo>
                    <a:pt x="0" y="449923"/>
                  </a:lnTo>
                  <a:lnTo>
                    <a:pt x="0" y="224968"/>
                  </a:lnTo>
                  <a:lnTo>
                    <a:pt x="0" y="22495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747">
              <a:extLst>
                <a:ext uri="{FF2B5EF4-FFF2-40B4-BE49-F238E27FC236}">
                  <a16:creationId xmlns:a16="http://schemas.microsoft.com/office/drawing/2014/main" id="{65C40508-6EF8-7BDE-3160-07194C26B904}"/>
                </a:ext>
              </a:extLst>
            </p:cNvPr>
            <p:cNvSpPr/>
            <p:nvPr/>
          </p:nvSpPr>
          <p:spPr>
            <a:xfrm>
              <a:off x="136524" y="610018"/>
              <a:ext cx="3619500" cy="224968"/>
            </a:xfrm>
            <a:custGeom>
              <a:avLst/>
              <a:gdLst/>
              <a:ahLst/>
              <a:cxnLst/>
              <a:rect l="0" t="0" r="0" b="0"/>
              <a:pathLst>
                <a:path w="3619500" h="224968">
                  <a:moveTo>
                    <a:pt x="0" y="0"/>
                  </a:moveTo>
                  <a:lnTo>
                    <a:pt x="1809750" y="0"/>
                  </a:lnTo>
                  <a:lnTo>
                    <a:pt x="3619500" y="0"/>
                  </a:lnTo>
                  <a:lnTo>
                    <a:pt x="3619500" y="224968"/>
                  </a:lnTo>
                  <a:lnTo>
                    <a:pt x="1809750" y="224968"/>
                  </a:lnTo>
                  <a:lnTo>
                    <a:pt x="0" y="22496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748">
              <a:extLst>
                <a:ext uri="{FF2B5EF4-FFF2-40B4-BE49-F238E27FC236}">
                  <a16:creationId xmlns:a16="http://schemas.microsoft.com/office/drawing/2014/main" id="{7603C7FE-D6FE-EC75-488B-A3AC603CD70F}"/>
                </a:ext>
              </a:extLst>
            </p:cNvPr>
            <p:cNvSpPr/>
            <p:nvPr/>
          </p:nvSpPr>
          <p:spPr>
            <a:xfrm>
              <a:off x="1946272" y="316229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749">
              <a:extLst>
                <a:ext uri="{FF2B5EF4-FFF2-40B4-BE49-F238E27FC236}">
                  <a16:creationId xmlns:a16="http://schemas.microsoft.com/office/drawing/2014/main" id="{4A1D9A4E-14D0-69A4-D7A3-3A7BAEF60EAF}"/>
                </a:ext>
              </a:extLst>
            </p:cNvPr>
            <p:cNvSpPr/>
            <p:nvPr/>
          </p:nvSpPr>
          <p:spPr>
            <a:xfrm>
              <a:off x="1946272" y="613188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750">
              <a:extLst>
                <a:ext uri="{FF2B5EF4-FFF2-40B4-BE49-F238E27FC236}">
                  <a16:creationId xmlns:a16="http://schemas.microsoft.com/office/drawing/2014/main" id="{43DAA3BA-878A-8EF0-85C0-33EC8EB822A1}"/>
                </a:ext>
              </a:extLst>
            </p:cNvPr>
            <p:cNvSpPr/>
            <p:nvPr/>
          </p:nvSpPr>
          <p:spPr>
            <a:xfrm>
              <a:off x="136522" y="834981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751">
              <a:extLst>
                <a:ext uri="{FF2B5EF4-FFF2-40B4-BE49-F238E27FC236}">
                  <a16:creationId xmlns:a16="http://schemas.microsoft.com/office/drawing/2014/main" id="{A2B1FD9C-8B72-04ED-C7F8-2D009B3D0C38}"/>
                </a:ext>
              </a:extLst>
            </p:cNvPr>
            <p:cNvSpPr/>
            <p:nvPr/>
          </p:nvSpPr>
          <p:spPr>
            <a:xfrm>
              <a:off x="1946272" y="834981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752">
              <a:extLst>
                <a:ext uri="{FF2B5EF4-FFF2-40B4-BE49-F238E27FC236}">
                  <a16:creationId xmlns:a16="http://schemas.microsoft.com/office/drawing/2014/main" id="{2FFF06EF-9816-F147-AF08-38A932B12160}"/>
                </a:ext>
              </a:extLst>
            </p:cNvPr>
            <p:cNvSpPr/>
            <p:nvPr/>
          </p:nvSpPr>
          <p:spPr>
            <a:xfrm>
              <a:off x="1946272" y="838151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753">
              <a:extLst>
                <a:ext uri="{FF2B5EF4-FFF2-40B4-BE49-F238E27FC236}">
                  <a16:creationId xmlns:a16="http://schemas.microsoft.com/office/drawing/2014/main" id="{46C17338-3ED0-EFC7-C913-D6B2A272F27B}"/>
                </a:ext>
              </a:extLst>
            </p:cNvPr>
            <p:cNvSpPr/>
            <p:nvPr/>
          </p:nvSpPr>
          <p:spPr>
            <a:xfrm>
              <a:off x="136522" y="1059944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754">
              <a:extLst>
                <a:ext uri="{FF2B5EF4-FFF2-40B4-BE49-F238E27FC236}">
                  <a16:creationId xmlns:a16="http://schemas.microsoft.com/office/drawing/2014/main" id="{63F42F60-7E72-E682-3E81-3223FEAEBC7F}"/>
                </a:ext>
              </a:extLst>
            </p:cNvPr>
            <p:cNvSpPr/>
            <p:nvPr/>
          </p:nvSpPr>
          <p:spPr>
            <a:xfrm>
              <a:off x="1946272" y="1059944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755">
              <a:extLst>
                <a:ext uri="{FF2B5EF4-FFF2-40B4-BE49-F238E27FC236}">
                  <a16:creationId xmlns:a16="http://schemas.microsoft.com/office/drawing/2014/main" id="{1A48C040-0786-2AB0-DBE2-1A1E7BAFF9DC}"/>
                </a:ext>
              </a:extLst>
            </p:cNvPr>
            <p:cNvSpPr/>
            <p:nvPr/>
          </p:nvSpPr>
          <p:spPr>
            <a:xfrm>
              <a:off x="1946272" y="1063114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756">
              <a:extLst>
                <a:ext uri="{FF2B5EF4-FFF2-40B4-BE49-F238E27FC236}">
                  <a16:creationId xmlns:a16="http://schemas.microsoft.com/office/drawing/2014/main" id="{5F03E266-3625-AA8F-4872-E9F63AB8F534}"/>
                </a:ext>
              </a:extLst>
            </p:cNvPr>
            <p:cNvSpPr/>
            <p:nvPr/>
          </p:nvSpPr>
          <p:spPr>
            <a:xfrm>
              <a:off x="136522" y="1284907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757">
              <a:extLst>
                <a:ext uri="{FF2B5EF4-FFF2-40B4-BE49-F238E27FC236}">
                  <a16:creationId xmlns:a16="http://schemas.microsoft.com/office/drawing/2014/main" id="{B3F84FBC-ED1B-23D0-4EFD-C41A01BE98CC}"/>
                </a:ext>
              </a:extLst>
            </p:cNvPr>
            <p:cNvSpPr/>
            <p:nvPr/>
          </p:nvSpPr>
          <p:spPr>
            <a:xfrm>
              <a:off x="1946272" y="1284907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758">
              <a:extLst>
                <a:ext uri="{FF2B5EF4-FFF2-40B4-BE49-F238E27FC236}">
                  <a16:creationId xmlns:a16="http://schemas.microsoft.com/office/drawing/2014/main" id="{856F0A2E-E026-8615-B14A-5B9DD0B8C013}"/>
                </a:ext>
              </a:extLst>
            </p:cNvPr>
            <p:cNvSpPr/>
            <p:nvPr/>
          </p:nvSpPr>
          <p:spPr>
            <a:xfrm>
              <a:off x="1946272" y="1288076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759">
              <a:extLst>
                <a:ext uri="{FF2B5EF4-FFF2-40B4-BE49-F238E27FC236}">
                  <a16:creationId xmlns:a16="http://schemas.microsoft.com/office/drawing/2014/main" id="{A4857A1C-621C-3B80-C72D-6283C0D706EE}"/>
                </a:ext>
              </a:extLst>
            </p:cNvPr>
            <p:cNvSpPr/>
            <p:nvPr/>
          </p:nvSpPr>
          <p:spPr>
            <a:xfrm>
              <a:off x="136522" y="1509869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760">
              <a:extLst>
                <a:ext uri="{FF2B5EF4-FFF2-40B4-BE49-F238E27FC236}">
                  <a16:creationId xmlns:a16="http://schemas.microsoft.com/office/drawing/2014/main" id="{B77C4E71-0943-DEA0-D38E-52D017F62ECE}"/>
                </a:ext>
              </a:extLst>
            </p:cNvPr>
            <p:cNvSpPr/>
            <p:nvPr/>
          </p:nvSpPr>
          <p:spPr>
            <a:xfrm>
              <a:off x="1946272" y="1509869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761">
              <a:extLst>
                <a:ext uri="{FF2B5EF4-FFF2-40B4-BE49-F238E27FC236}">
                  <a16:creationId xmlns:a16="http://schemas.microsoft.com/office/drawing/2014/main" id="{38B6C139-4E2E-06AC-2C34-EE80A5126247}"/>
                </a:ext>
              </a:extLst>
            </p:cNvPr>
            <p:cNvSpPr/>
            <p:nvPr/>
          </p:nvSpPr>
          <p:spPr>
            <a:xfrm>
              <a:off x="1946272" y="1513039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762">
              <a:extLst>
                <a:ext uri="{FF2B5EF4-FFF2-40B4-BE49-F238E27FC236}">
                  <a16:creationId xmlns:a16="http://schemas.microsoft.com/office/drawing/2014/main" id="{909B2CA7-3685-BFC7-2F3A-BBC0F97B49C2}"/>
                </a:ext>
              </a:extLst>
            </p:cNvPr>
            <p:cNvSpPr/>
            <p:nvPr/>
          </p:nvSpPr>
          <p:spPr>
            <a:xfrm>
              <a:off x="136522" y="1734832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763">
              <a:extLst>
                <a:ext uri="{FF2B5EF4-FFF2-40B4-BE49-F238E27FC236}">
                  <a16:creationId xmlns:a16="http://schemas.microsoft.com/office/drawing/2014/main" id="{464C57E8-D0EE-5D94-19E8-1BF4E19BCEC0}"/>
                </a:ext>
              </a:extLst>
            </p:cNvPr>
            <p:cNvSpPr/>
            <p:nvPr/>
          </p:nvSpPr>
          <p:spPr>
            <a:xfrm>
              <a:off x="1946272" y="1734832"/>
              <a:ext cx="1809750" cy="0"/>
            </a:xfrm>
            <a:custGeom>
              <a:avLst/>
              <a:gdLst/>
              <a:ahLst/>
              <a:cxnLst/>
              <a:rect l="0" t="0" r="0" b="0"/>
              <a:pathLst>
                <a:path w="1809750">
                  <a:moveTo>
                    <a:pt x="0" y="0"/>
                  </a:moveTo>
                  <a:lnTo>
                    <a:pt x="18097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764">
              <a:extLst>
                <a:ext uri="{FF2B5EF4-FFF2-40B4-BE49-F238E27FC236}">
                  <a16:creationId xmlns:a16="http://schemas.microsoft.com/office/drawing/2014/main" id="{0E0B51A5-7CE8-BF4F-23F4-710F8B0E282C}"/>
                </a:ext>
              </a:extLst>
            </p:cNvPr>
            <p:cNvSpPr/>
            <p:nvPr/>
          </p:nvSpPr>
          <p:spPr>
            <a:xfrm>
              <a:off x="133347" y="313057"/>
              <a:ext cx="1812925" cy="0"/>
            </a:xfrm>
            <a:custGeom>
              <a:avLst/>
              <a:gdLst/>
              <a:ahLst/>
              <a:cxnLst/>
              <a:rect l="0" t="0" r="0" b="0"/>
              <a:pathLst>
                <a:path w="1812925">
                  <a:moveTo>
                    <a:pt x="0" y="0"/>
                  </a:moveTo>
                  <a:lnTo>
                    <a:pt x="181292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765">
              <a:extLst>
                <a:ext uri="{FF2B5EF4-FFF2-40B4-BE49-F238E27FC236}">
                  <a16:creationId xmlns:a16="http://schemas.microsoft.com/office/drawing/2014/main" id="{4AE2A226-ECA6-DEEA-888A-305A0ED06F34}"/>
                </a:ext>
              </a:extLst>
            </p:cNvPr>
            <p:cNvSpPr/>
            <p:nvPr/>
          </p:nvSpPr>
          <p:spPr>
            <a:xfrm>
              <a:off x="136522" y="316229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766">
              <a:extLst>
                <a:ext uri="{FF2B5EF4-FFF2-40B4-BE49-F238E27FC236}">
                  <a16:creationId xmlns:a16="http://schemas.microsoft.com/office/drawing/2014/main" id="{865891AF-EAC9-B8AB-58C1-851ECF0B844D}"/>
                </a:ext>
              </a:extLst>
            </p:cNvPr>
            <p:cNvSpPr/>
            <p:nvPr/>
          </p:nvSpPr>
          <p:spPr>
            <a:xfrm>
              <a:off x="1946272" y="313057"/>
              <a:ext cx="1812925" cy="0"/>
            </a:xfrm>
            <a:custGeom>
              <a:avLst/>
              <a:gdLst/>
              <a:ahLst/>
              <a:cxnLst/>
              <a:rect l="0" t="0" r="0" b="0"/>
              <a:pathLst>
                <a:path w="1812925">
                  <a:moveTo>
                    <a:pt x="0" y="0"/>
                  </a:moveTo>
                  <a:lnTo>
                    <a:pt x="181292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767">
              <a:extLst>
                <a:ext uri="{FF2B5EF4-FFF2-40B4-BE49-F238E27FC236}">
                  <a16:creationId xmlns:a16="http://schemas.microsoft.com/office/drawing/2014/main" id="{524E9896-D0AC-2073-B56F-BB5448890949}"/>
                </a:ext>
              </a:extLst>
            </p:cNvPr>
            <p:cNvSpPr/>
            <p:nvPr/>
          </p:nvSpPr>
          <p:spPr>
            <a:xfrm>
              <a:off x="3756023" y="316229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768">
              <a:extLst>
                <a:ext uri="{FF2B5EF4-FFF2-40B4-BE49-F238E27FC236}">
                  <a16:creationId xmlns:a16="http://schemas.microsoft.com/office/drawing/2014/main" id="{3A0FE69E-C239-84CA-D6EF-0417C5449103}"/>
                </a:ext>
              </a:extLst>
            </p:cNvPr>
            <p:cNvSpPr/>
            <p:nvPr/>
          </p:nvSpPr>
          <p:spPr>
            <a:xfrm>
              <a:off x="133347" y="610018"/>
              <a:ext cx="1812925" cy="0"/>
            </a:xfrm>
            <a:custGeom>
              <a:avLst/>
              <a:gdLst/>
              <a:ahLst/>
              <a:cxnLst/>
              <a:rect l="0" t="0" r="0" b="0"/>
              <a:pathLst>
                <a:path w="1812925">
                  <a:moveTo>
                    <a:pt x="0" y="0"/>
                  </a:moveTo>
                  <a:lnTo>
                    <a:pt x="181292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769">
              <a:extLst>
                <a:ext uri="{FF2B5EF4-FFF2-40B4-BE49-F238E27FC236}">
                  <a16:creationId xmlns:a16="http://schemas.microsoft.com/office/drawing/2014/main" id="{C90C1412-A497-8D9E-68B1-862260EADA66}"/>
                </a:ext>
              </a:extLst>
            </p:cNvPr>
            <p:cNvSpPr/>
            <p:nvPr/>
          </p:nvSpPr>
          <p:spPr>
            <a:xfrm>
              <a:off x="1946272" y="610018"/>
              <a:ext cx="1812925" cy="0"/>
            </a:xfrm>
            <a:custGeom>
              <a:avLst/>
              <a:gdLst/>
              <a:ahLst/>
              <a:cxnLst/>
              <a:rect l="0" t="0" r="0" b="0"/>
              <a:pathLst>
                <a:path w="1812925">
                  <a:moveTo>
                    <a:pt x="0" y="0"/>
                  </a:moveTo>
                  <a:lnTo>
                    <a:pt x="181292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Rectangle 770">
              <a:extLst>
                <a:ext uri="{FF2B5EF4-FFF2-40B4-BE49-F238E27FC236}">
                  <a16:creationId xmlns:a16="http://schemas.microsoft.com/office/drawing/2014/main" id="{A5AC90AF-FCE4-F7D9-07E3-CCA54B20B018}"/>
                </a:ext>
              </a:extLst>
            </p:cNvPr>
            <p:cNvSpPr/>
            <p:nvPr/>
          </p:nvSpPr>
          <p:spPr>
            <a:xfrm>
              <a:off x="804283" y="395257"/>
              <a:ext cx="630761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Operador</a:t>
              </a:r>
              <a:endParaRPr lang="pt-BR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771">
              <a:extLst>
                <a:ext uri="{FF2B5EF4-FFF2-40B4-BE49-F238E27FC236}">
                  <a16:creationId xmlns:a16="http://schemas.microsoft.com/office/drawing/2014/main" id="{3FA33A1B-A95C-513D-26C5-8A10414BEC9A}"/>
                </a:ext>
              </a:extLst>
            </p:cNvPr>
            <p:cNvSpPr/>
            <p:nvPr/>
          </p:nvSpPr>
          <p:spPr>
            <a:xfrm>
              <a:off x="2730542" y="395257"/>
              <a:ext cx="514248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Ação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angle 772">
              <a:extLst>
                <a:ext uri="{FF2B5EF4-FFF2-40B4-BE49-F238E27FC236}">
                  <a16:creationId xmlns:a16="http://schemas.microsoft.com/office/drawing/2014/main" id="{0F9DFD9D-100C-59B5-6678-57535E3D721F}"/>
                </a:ext>
              </a:extLst>
            </p:cNvPr>
            <p:cNvSpPr/>
            <p:nvPr/>
          </p:nvSpPr>
          <p:spPr>
            <a:xfrm>
              <a:off x="208507" y="667614"/>
              <a:ext cx="42456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AVG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773">
              <a:extLst>
                <a:ext uri="{FF2B5EF4-FFF2-40B4-BE49-F238E27FC236}">
                  <a16:creationId xmlns:a16="http://schemas.microsoft.com/office/drawing/2014/main" id="{D7F6DB47-A8A8-9BCB-5BF7-0946C58484E1}"/>
                </a:ext>
              </a:extLst>
            </p:cNvPr>
            <p:cNvSpPr/>
            <p:nvPr/>
          </p:nvSpPr>
          <p:spPr>
            <a:xfrm>
              <a:off x="2018289" y="667614"/>
              <a:ext cx="174235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Média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entre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os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valores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774">
              <a:extLst>
                <a:ext uri="{FF2B5EF4-FFF2-40B4-BE49-F238E27FC236}">
                  <a16:creationId xmlns:a16="http://schemas.microsoft.com/office/drawing/2014/main" id="{13D9CBAA-5B58-DC91-179B-93A9CAC3C896}"/>
                </a:ext>
              </a:extLst>
            </p:cNvPr>
            <p:cNvSpPr/>
            <p:nvPr/>
          </p:nvSpPr>
          <p:spPr>
            <a:xfrm>
              <a:off x="208507" y="892582"/>
              <a:ext cx="69199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COUNT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775">
              <a:extLst>
                <a:ext uri="{FF2B5EF4-FFF2-40B4-BE49-F238E27FC236}">
                  <a16:creationId xmlns:a16="http://schemas.microsoft.com/office/drawing/2014/main" id="{B230FA13-4CEA-5A1F-6CDF-C68CEE7DDF40}"/>
                </a:ext>
              </a:extLst>
            </p:cNvPr>
            <p:cNvSpPr/>
            <p:nvPr/>
          </p:nvSpPr>
          <p:spPr>
            <a:xfrm>
              <a:off x="2018288" y="892582"/>
              <a:ext cx="2645257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Retorna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quantos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registros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possui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 776">
              <a:extLst>
                <a:ext uri="{FF2B5EF4-FFF2-40B4-BE49-F238E27FC236}">
                  <a16:creationId xmlns:a16="http://schemas.microsoft.com/office/drawing/2014/main" id="{E5919DA6-48D0-12C8-16C4-8FA6F47467CC}"/>
                </a:ext>
              </a:extLst>
            </p:cNvPr>
            <p:cNvSpPr/>
            <p:nvPr/>
          </p:nvSpPr>
          <p:spPr>
            <a:xfrm>
              <a:off x="208507" y="1117550"/>
              <a:ext cx="691996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SUM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777">
              <a:extLst>
                <a:ext uri="{FF2B5EF4-FFF2-40B4-BE49-F238E27FC236}">
                  <a16:creationId xmlns:a16="http://schemas.microsoft.com/office/drawing/2014/main" id="{F36FC945-3A62-A368-7333-B07FE09E9E71}"/>
                </a:ext>
              </a:extLst>
            </p:cNvPr>
            <p:cNvSpPr/>
            <p:nvPr/>
          </p:nvSpPr>
          <p:spPr>
            <a:xfrm>
              <a:off x="2018288" y="1117550"/>
              <a:ext cx="1742357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Soma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os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valores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778">
              <a:extLst>
                <a:ext uri="{FF2B5EF4-FFF2-40B4-BE49-F238E27FC236}">
                  <a16:creationId xmlns:a16="http://schemas.microsoft.com/office/drawing/2014/main" id="{267A4621-A05A-B374-03AD-2EE3FD2ED1CD}"/>
                </a:ext>
              </a:extLst>
            </p:cNvPr>
            <p:cNvSpPr/>
            <p:nvPr/>
          </p:nvSpPr>
          <p:spPr>
            <a:xfrm>
              <a:off x="208507" y="1342517"/>
              <a:ext cx="69199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MAX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779">
              <a:extLst>
                <a:ext uri="{FF2B5EF4-FFF2-40B4-BE49-F238E27FC236}">
                  <a16:creationId xmlns:a16="http://schemas.microsoft.com/office/drawing/2014/main" id="{C0E83D21-0F73-5172-E6B7-201A7A0B841B}"/>
                </a:ext>
              </a:extLst>
            </p:cNvPr>
            <p:cNvSpPr/>
            <p:nvPr/>
          </p:nvSpPr>
          <p:spPr>
            <a:xfrm>
              <a:off x="2018289" y="1342517"/>
              <a:ext cx="1737731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Retorna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maior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valor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780">
              <a:extLst>
                <a:ext uri="{FF2B5EF4-FFF2-40B4-BE49-F238E27FC236}">
                  <a16:creationId xmlns:a16="http://schemas.microsoft.com/office/drawing/2014/main" id="{923CE200-9268-99CC-6AEE-7E0718074C0D}"/>
                </a:ext>
              </a:extLst>
            </p:cNvPr>
            <p:cNvSpPr/>
            <p:nvPr/>
          </p:nvSpPr>
          <p:spPr>
            <a:xfrm>
              <a:off x="208507" y="1567485"/>
              <a:ext cx="59577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MIN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Rectangle 781">
              <a:extLst>
                <a:ext uri="{FF2B5EF4-FFF2-40B4-BE49-F238E27FC236}">
                  <a16:creationId xmlns:a16="http://schemas.microsoft.com/office/drawing/2014/main" id="{531576CD-4861-9518-C089-75FA746D0CE0}"/>
                </a:ext>
              </a:extLst>
            </p:cNvPr>
            <p:cNvSpPr/>
            <p:nvPr/>
          </p:nvSpPr>
          <p:spPr>
            <a:xfrm>
              <a:off x="2018289" y="1567485"/>
              <a:ext cx="1737731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Retorna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menor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valor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Shape 10328">
              <a:extLst>
                <a:ext uri="{FF2B5EF4-FFF2-40B4-BE49-F238E27FC236}">
                  <a16:creationId xmlns:a16="http://schemas.microsoft.com/office/drawing/2014/main" id="{DE658386-52B4-03BF-347F-F7BFA892568D}"/>
                </a:ext>
              </a:extLst>
            </p:cNvPr>
            <p:cNvSpPr/>
            <p:nvPr/>
          </p:nvSpPr>
          <p:spPr>
            <a:xfrm>
              <a:off x="133349" y="120014"/>
              <a:ext cx="3627298" cy="76200"/>
            </a:xfrm>
            <a:custGeom>
              <a:avLst/>
              <a:gdLst/>
              <a:ahLst/>
              <a:cxnLst/>
              <a:rect l="0" t="0" r="0" b="0"/>
              <a:pathLst>
                <a:path w="3627298" h="76200">
                  <a:moveTo>
                    <a:pt x="0" y="0"/>
                  </a:moveTo>
                  <a:lnTo>
                    <a:pt x="3627298" y="0"/>
                  </a:lnTo>
                  <a:lnTo>
                    <a:pt x="3627298" y="762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Rectangle 783">
              <a:extLst>
                <a:ext uri="{FF2B5EF4-FFF2-40B4-BE49-F238E27FC236}">
                  <a16:creationId xmlns:a16="http://schemas.microsoft.com/office/drawing/2014/main" id="{A0259A78-BAF5-7410-5689-F89DE2C779EE}"/>
                </a:ext>
              </a:extLst>
            </p:cNvPr>
            <p:cNvSpPr/>
            <p:nvPr/>
          </p:nvSpPr>
          <p:spPr>
            <a:xfrm>
              <a:off x="133347" y="97461"/>
              <a:ext cx="767154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5.</a:t>
              </a:r>
              <a:r>
                <a:rPr lang="pt-BR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784">
              <a:extLst>
                <a:ext uri="{FF2B5EF4-FFF2-40B4-BE49-F238E27FC236}">
                  <a16:creationId xmlns:a16="http://schemas.microsoft.com/office/drawing/2014/main" id="{121CCCD1-C379-B665-1CB3-6BD6CE8EE47B}"/>
                </a:ext>
              </a:extLst>
            </p:cNvPr>
            <p:cNvSpPr/>
            <p:nvPr/>
          </p:nvSpPr>
          <p:spPr>
            <a:xfrm>
              <a:off x="855189" y="97456"/>
              <a:ext cx="1863943" cy="153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Funções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agregação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31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RECONHECENDO E RELACIONANDO OS PRINCIPAIS TIPOS DE LINGUAGENS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sz="2000" dirty="0"/>
              <a:t>A linguagem SQL pode ser dividida em cinco </a:t>
            </a:r>
            <a:r>
              <a:rPr lang="pt-BR" dirty="0"/>
              <a:t>sub</a:t>
            </a:r>
            <a:r>
              <a:rPr lang="pt-BR" sz="2000" dirty="0"/>
              <a:t>grupos: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dirty="0"/>
              <a:t>Linguagem de manipulação de dados (DML);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Linguagem de definição de dados (DDL);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Linguagem de controle de dados (DCL);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Linguagem de transação de dados (DTL);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Linguagem de consulta de dados (DQL).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2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RECONHECENDO E RELACIONANDO OS PRINCIPAIS TIPOS DE LINGUAGENS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sz="2000" dirty="0"/>
              <a:t>A </a:t>
            </a:r>
            <a:r>
              <a:rPr lang="pt-BR" dirty="0"/>
              <a:t>Linguagem de manipulação de dados (DML) refere-se a um grupo secundário dentro da linguagem SQL, e realiza operações de dados (remoção, adição, edição e exibição).</a:t>
            </a:r>
          </a:p>
          <a:p>
            <a:r>
              <a:rPr lang="pt-BR" dirty="0"/>
              <a:t>Os comandos são: INSERT, DELETE, SELECT e UPDATE.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Para inserir um valor: </a:t>
            </a:r>
            <a:r>
              <a:rPr lang="pt-BR" b="1" i="1" dirty="0"/>
              <a:t>INSERT INTO </a:t>
            </a:r>
            <a:r>
              <a:rPr lang="pt-BR" i="1" dirty="0">
                <a:solidFill>
                  <a:srgbClr val="FF0000"/>
                </a:solidFill>
              </a:rPr>
              <a:t>nome</a:t>
            </a:r>
            <a:r>
              <a:rPr lang="pt-BR" i="1" dirty="0"/>
              <a:t>, </a:t>
            </a:r>
            <a:r>
              <a:rPr lang="pt-BR" i="1" dirty="0">
                <a:solidFill>
                  <a:srgbClr val="00B050"/>
                </a:solidFill>
              </a:rPr>
              <a:t>telefone </a:t>
            </a:r>
            <a:r>
              <a:rPr lang="pt-BR" b="1" i="1" dirty="0"/>
              <a:t>VALUES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“</a:t>
            </a:r>
            <a:r>
              <a:rPr lang="pt-BR" i="1" dirty="0" err="1">
                <a:solidFill>
                  <a:srgbClr val="FF0000"/>
                </a:solidFill>
              </a:rPr>
              <a:t>Angela</a:t>
            </a:r>
            <a:r>
              <a:rPr lang="pt-BR" i="1" dirty="0">
                <a:solidFill>
                  <a:srgbClr val="FF0000"/>
                </a:solidFill>
              </a:rPr>
              <a:t>”</a:t>
            </a:r>
            <a:r>
              <a:rPr lang="pt-BR" i="1" dirty="0"/>
              <a:t>, </a:t>
            </a:r>
            <a:r>
              <a:rPr lang="pt-BR" i="1" dirty="0">
                <a:solidFill>
                  <a:srgbClr val="00B050"/>
                </a:solidFill>
              </a:rPr>
              <a:t>“11 91234-5678”</a:t>
            </a:r>
            <a:r>
              <a:rPr lang="pt-BR" i="1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dirty="0"/>
              <a:t>Para deletar um valor: </a:t>
            </a:r>
            <a:r>
              <a:rPr lang="pt-BR" b="1" dirty="0"/>
              <a:t>DELETE FROM</a:t>
            </a:r>
            <a:r>
              <a:rPr lang="pt-BR" dirty="0"/>
              <a:t> aluno </a:t>
            </a:r>
            <a:r>
              <a:rPr lang="pt-BR" b="1" dirty="0"/>
              <a:t>WHERE</a:t>
            </a:r>
            <a:r>
              <a:rPr lang="pt-BR" dirty="0"/>
              <a:t> </a:t>
            </a:r>
            <a:r>
              <a:rPr lang="pt-BR" dirty="0" err="1"/>
              <a:t>id_aluno</a:t>
            </a:r>
            <a:r>
              <a:rPr lang="pt-BR" dirty="0"/>
              <a:t> = ??;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Para editar um valor: </a:t>
            </a:r>
            <a:r>
              <a:rPr lang="pt-BR" b="1" dirty="0"/>
              <a:t>UPDATE </a:t>
            </a:r>
            <a:r>
              <a:rPr lang="pt-BR" dirty="0"/>
              <a:t>aluno </a:t>
            </a:r>
            <a:r>
              <a:rPr lang="pt-BR" b="1" dirty="0"/>
              <a:t>SET </a:t>
            </a:r>
            <a:r>
              <a:rPr lang="pt-BR" dirty="0"/>
              <a:t>estado = “Pernambuco” </a:t>
            </a:r>
            <a:r>
              <a:rPr lang="pt-BR" b="1" dirty="0"/>
              <a:t>WHERE</a:t>
            </a:r>
            <a:r>
              <a:rPr lang="pt-BR" dirty="0"/>
              <a:t> nome = “Vinicius”.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4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RECONHECENDO E RELACIONANDO OS PRINCIPAIS TIPOS DE LINGUAGENS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sz="2000" dirty="0"/>
              <a:t>A </a:t>
            </a:r>
            <a:r>
              <a:rPr lang="pt-BR" dirty="0"/>
              <a:t>Linguagem de definição de dados (DDL) é encarregada de trabalhar com as tabelas do SGBD e suas propriedades.</a:t>
            </a:r>
          </a:p>
          <a:p>
            <a:r>
              <a:rPr lang="pt-BR" dirty="0"/>
              <a:t>Temos os comandos: CREATE, DROP e ALTER.</a:t>
            </a:r>
          </a:p>
          <a:p>
            <a:r>
              <a:rPr lang="pt-BR" dirty="0"/>
              <a:t>Para criar uma nova tabela, use:</a:t>
            </a:r>
          </a:p>
          <a:p>
            <a:r>
              <a:rPr lang="pt-BR" b="1" i="1" dirty="0"/>
              <a:t>                                                              CREATE TABLE </a:t>
            </a:r>
            <a:r>
              <a:rPr lang="pt-BR" i="1" dirty="0"/>
              <a:t>nome_tabela (</a:t>
            </a:r>
          </a:p>
          <a:p>
            <a:pPr marL="201168" lvl="1" indent="0">
              <a:buNone/>
            </a:pPr>
            <a:r>
              <a:rPr lang="pt-BR" i="1" dirty="0"/>
              <a:t>	                                                                          coluna1	tipo,</a:t>
            </a:r>
          </a:p>
          <a:p>
            <a:pPr marL="201168" lvl="1" indent="0">
              <a:buNone/>
            </a:pPr>
            <a:r>
              <a:rPr lang="pt-BR" i="1" dirty="0"/>
              <a:t>	                                                                          coluna2	tipo,</a:t>
            </a:r>
          </a:p>
          <a:p>
            <a:pPr marL="201168" lvl="1" indent="0">
              <a:buNone/>
            </a:pPr>
            <a:r>
              <a:rPr lang="pt-BR" i="1" dirty="0"/>
              <a:t>                                                                   );</a:t>
            </a:r>
          </a:p>
          <a:p>
            <a:r>
              <a:rPr lang="pt-BR" dirty="0"/>
              <a:t>Para deletar uma tabela, use: </a:t>
            </a:r>
          </a:p>
          <a:p>
            <a:pPr algn="ctr"/>
            <a:r>
              <a:rPr lang="pt-BR" b="1" i="1" dirty="0"/>
              <a:t>DROP TABLE </a:t>
            </a:r>
            <a:r>
              <a:rPr lang="pt-BR" i="1" dirty="0"/>
              <a:t>nome_tabela;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83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RECONHECENDO E RELACIONANDO OS PRINCIPAIS TIPOS DE LINGUAGENS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920754"/>
            <a:ext cx="10058399" cy="1769830"/>
          </a:xfrm>
        </p:spPr>
        <p:txBody>
          <a:bodyPr>
            <a:normAutofit/>
          </a:bodyPr>
          <a:lstStyle/>
          <a:p>
            <a:r>
              <a:rPr lang="pt-BR" sz="2000" dirty="0"/>
              <a:t>A </a:t>
            </a:r>
            <a:r>
              <a:rPr lang="pt-BR" dirty="0"/>
              <a:t>Linguagem de controle de dados (DCL) é responsável pelas permissões de usuários, integrando a camada de segurança.</a:t>
            </a:r>
          </a:p>
          <a:p>
            <a:r>
              <a:rPr lang="pt-BR" dirty="0"/>
              <a:t>Use o </a:t>
            </a:r>
            <a:r>
              <a:rPr lang="pt-BR" b="1" dirty="0"/>
              <a:t>GRANT </a:t>
            </a:r>
            <a:r>
              <a:rPr lang="pt-BR" dirty="0"/>
              <a:t>para permitir o acesso pelo usuário, e </a:t>
            </a:r>
            <a:r>
              <a:rPr lang="pt-BR" b="1" dirty="0"/>
              <a:t>REVOKE</a:t>
            </a:r>
            <a:r>
              <a:rPr lang="pt-BR" dirty="0"/>
              <a:t> para remover as permissões do usuário.</a:t>
            </a:r>
            <a:endParaRPr lang="pt-BR" b="1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56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RECONHECENDO E RELACIONANDO OS PRINCIPAIS TIPOS DE LINGUAGENS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dirty="0"/>
              <a:t>Linguagem de transação de dados (DTL) serve de guia para realizar trabalhos no banco de dados e salvar apenas em caso de conclusão total.</a:t>
            </a:r>
          </a:p>
          <a:p>
            <a:r>
              <a:rPr lang="pt-BR" dirty="0"/>
              <a:t>Os comandos são: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BEGIN WORK ou START TRANSACTION;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COMMIT para gravar modificações no banco;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ROLLBACK para retornar ao estado anterior do ultimo COMMIT.</a:t>
            </a:r>
            <a:endParaRPr lang="pt-BR" i="1" dirty="0"/>
          </a:p>
          <a:p>
            <a:endParaRPr lang="pt-BR" dirty="0"/>
          </a:p>
          <a:p>
            <a:r>
              <a:rPr lang="pt-BR" sz="2000" dirty="0"/>
              <a:t>A </a:t>
            </a:r>
            <a:r>
              <a:rPr lang="pt-BR" dirty="0"/>
              <a:t>Linguagem de consulta de dados (DQL) contem o comando que permite a consulta em um SGBD: o SELECT.</a:t>
            </a:r>
          </a:p>
          <a:p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88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Parece que paramos por aqui...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54773"/>
            <a:ext cx="10058399" cy="748453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As aulas de banco de dados estão acabando... Então se esforce para não depender de alguma lição, e tirar notas satisfatórias.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2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SEQUEL nasceu para ser uma linguagem de consulta do sistema R da IBM.</a:t>
            </a:r>
          </a:p>
          <a:p>
            <a:r>
              <a:rPr lang="pt-BR" dirty="0"/>
              <a:t>Para realizar a inserção, remoção, edição ou qualquer outra atividade no banco de dados, é necessário interação com o mesmo. A linguagem SQL cria uma ponte de interação efetiva.</a:t>
            </a:r>
          </a:p>
          <a:p>
            <a:r>
              <a:rPr lang="pt-BR" dirty="0"/>
              <a:t>Como já abordado em outras aulas, essa linguagem é utilizada em diversos SGBD: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MariaDB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MySQL;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SQL Server;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PostgreSQL;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Oracle;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MongoDB</a:t>
            </a:r>
            <a:r>
              <a:rPr lang="pt-BR" dirty="0"/>
              <a:t> não utiliza o SQL por ser um banco de dados não relacional.</a:t>
            </a:r>
          </a:p>
        </p:txBody>
      </p:sp>
    </p:spTree>
    <p:extLst>
      <p:ext uri="{BB962C8B-B14F-4D97-AF65-F5344CB8AC3E}">
        <p14:creationId xmlns:p14="http://schemas.microsoft.com/office/powerpoint/2010/main" val="400533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abordado em aulas anteriores, a sintaxe básica para buscas do SQL é:</a:t>
            </a:r>
          </a:p>
          <a:p>
            <a:pPr algn="ctr"/>
            <a:r>
              <a:rPr lang="pt-BR" b="1" i="1" dirty="0"/>
              <a:t>SELECT </a:t>
            </a:r>
            <a:r>
              <a:rPr lang="pt-BR" i="1" dirty="0"/>
              <a:t>nome_coluna </a:t>
            </a:r>
            <a:r>
              <a:rPr lang="pt-BR" b="1" i="1" dirty="0"/>
              <a:t>FROM </a:t>
            </a:r>
            <a:r>
              <a:rPr lang="pt-BR" i="1" dirty="0"/>
              <a:t>nome_tabela </a:t>
            </a:r>
            <a:r>
              <a:rPr lang="pt-BR" b="1" i="1" dirty="0"/>
              <a:t>WHERE </a:t>
            </a:r>
            <a:r>
              <a:rPr lang="pt-BR" i="1" dirty="0"/>
              <a:t>condição = valor;</a:t>
            </a:r>
          </a:p>
          <a:p>
            <a:r>
              <a:rPr lang="pt-BR" dirty="0"/>
              <a:t>Em </a:t>
            </a:r>
            <a:r>
              <a:rPr lang="pt-BR" b="1" dirty="0"/>
              <a:t>SELECT </a:t>
            </a:r>
            <a:r>
              <a:rPr lang="pt-BR" dirty="0"/>
              <a:t>você escolherá os atributos ou campos da tabela.</a:t>
            </a:r>
          </a:p>
          <a:p>
            <a:r>
              <a:rPr lang="pt-BR" dirty="0"/>
              <a:t>Em </a:t>
            </a:r>
            <a:r>
              <a:rPr lang="pt-BR" b="1" dirty="0"/>
              <a:t>FROM</a:t>
            </a:r>
            <a:r>
              <a:rPr lang="pt-BR" dirty="0"/>
              <a:t> você seleciona a tabela a qual a coluna pertence.</a:t>
            </a:r>
          </a:p>
          <a:p>
            <a:r>
              <a:rPr lang="pt-BR" dirty="0"/>
              <a:t>Em </a:t>
            </a:r>
            <a:r>
              <a:rPr lang="pt-BR" b="1" dirty="0"/>
              <a:t>WHERE</a:t>
            </a:r>
            <a:r>
              <a:rPr lang="pt-BR" dirty="0"/>
              <a:t> você adiciona a condição, caso precise achar um valor específico.</a:t>
            </a:r>
          </a:p>
          <a:p>
            <a:r>
              <a:rPr lang="pt-BR" dirty="0"/>
              <a:t>Exemplo: na TB_ALUNOS, para retornar o nome e o CPF dos alunos da sala, podemos usar a seguinte sintaxe:</a:t>
            </a:r>
          </a:p>
          <a:p>
            <a:pPr algn="ctr"/>
            <a:r>
              <a:rPr lang="pt-BR" b="1" i="1" dirty="0"/>
              <a:t>SELECT</a:t>
            </a:r>
            <a:r>
              <a:rPr lang="pt-BR" i="1" dirty="0"/>
              <a:t> nome, </a:t>
            </a:r>
            <a:r>
              <a:rPr lang="pt-BR" i="1" dirty="0" err="1"/>
              <a:t>cpf</a:t>
            </a:r>
            <a:r>
              <a:rPr lang="pt-BR" i="1" dirty="0"/>
              <a:t> </a:t>
            </a:r>
            <a:r>
              <a:rPr lang="pt-BR" b="1" i="1" dirty="0"/>
              <a:t>FROM</a:t>
            </a:r>
            <a:r>
              <a:rPr lang="pt-BR" i="1" dirty="0"/>
              <a:t> </a:t>
            </a:r>
            <a:r>
              <a:rPr lang="pt-BR" i="1" dirty="0" err="1"/>
              <a:t>tb_alunos</a:t>
            </a:r>
            <a:r>
              <a:rPr lang="pt-BR" i="1" dirty="0"/>
              <a:t> </a:t>
            </a:r>
            <a:r>
              <a:rPr lang="pt-BR" b="1" i="1" dirty="0"/>
              <a:t>WHERE</a:t>
            </a:r>
            <a:r>
              <a:rPr lang="pt-BR" i="1" dirty="0"/>
              <a:t> sala = “3TA”;</a:t>
            </a:r>
          </a:p>
        </p:txBody>
      </p:sp>
    </p:spTree>
    <p:extLst>
      <p:ext uri="{BB962C8B-B14F-4D97-AF65-F5344CB8AC3E}">
        <p14:creationId xmlns:p14="http://schemas.microsoft.com/office/powerpoint/2010/main" val="68789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lógicos são empregados para realizar uma combinação de associações da consulta.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19AB7A-F717-C4F7-2D80-BF916558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96860"/>
              </p:ext>
            </p:extLst>
          </p:nvPr>
        </p:nvGraphicFramePr>
        <p:xfrm>
          <a:off x="2446192" y="2687320"/>
          <a:ext cx="73605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780">
                  <a:extLst>
                    <a:ext uri="{9D8B030D-6E8A-4147-A177-3AD203B41FA5}">
                      <a16:colId xmlns:a16="http://schemas.microsoft.com/office/drawing/2014/main" val="1040127245"/>
                    </a:ext>
                  </a:extLst>
                </a:gridCol>
                <a:gridCol w="5965795">
                  <a:extLst>
                    <a:ext uri="{9D8B030D-6E8A-4147-A177-3AD203B41FA5}">
                      <a16:colId xmlns:a16="http://schemas.microsoft.com/office/drawing/2014/main" val="24372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OPERADOR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AÇÃO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8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apenas quando as duas condições forem verdadeiras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quando uma das condições for verdadeiras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3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o contrário da expressão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4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dirty="0"/>
              <a:t>Os operadores lógicos são empregados para realizar uma combinação de associações da consulta.</a:t>
            </a:r>
          </a:p>
          <a:p>
            <a:r>
              <a:rPr lang="pt-BR" dirty="0"/>
              <a:t>Exemplo: esta tabela simula os times do campeonato brasileiro.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utilizarmos a consulta abaixo, veja o resultado na tabela a direita.</a:t>
            </a:r>
          </a:p>
          <a:p>
            <a:pPr algn="ctr"/>
            <a:r>
              <a:rPr lang="pt-BR" i="1" dirty="0"/>
              <a:t>“</a:t>
            </a:r>
            <a:r>
              <a:rPr lang="pt-BR" b="1" i="1" dirty="0"/>
              <a:t>SELECT </a:t>
            </a:r>
            <a:r>
              <a:rPr lang="pt-BR" i="1" dirty="0"/>
              <a:t>* </a:t>
            </a:r>
            <a:r>
              <a:rPr lang="pt-BR" b="1" i="1" dirty="0"/>
              <a:t>FROM </a:t>
            </a:r>
            <a:r>
              <a:rPr lang="pt-BR" i="1" dirty="0" err="1"/>
              <a:t>tb_brasileirao</a:t>
            </a:r>
            <a:r>
              <a:rPr lang="pt-BR" b="1" i="1" dirty="0"/>
              <a:t> WHERE </a:t>
            </a:r>
            <a:r>
              <a:rPr lang="pt-BR" i="1" dirty="0"/>
              <a:t>mundial = “SIM” </a:t>
            </a:r>
            <a:r>
              <a:rPr lang="pt-BR" b="1" i="1" dirty="0"/>
              <a:t>OR</a:t>
            </a:r>
            <a:r>
              <a:rPr lang="pt-BR" i="1" dirty="0"/>
              <a:t> estado = “SP”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19AB7A-F717-C4F7-2D80-BF916558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6924"/>
              </p:ext>
            </p:extLst>
          </p:nvPr>
        </p:nvGraphicFramePr>
        <p:xfrm>
          <a:off x="3694022" y="2930314"/>
          <a:ext cx="41627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62">
                  <a:extLst>
                    <a:ext uri="{9D8B030D-6E8A-4147-A177-3AD203B41FA5}">
                      <a16:colId xmlns:a16="http://schemas.microsoft.com/office/drawing/2014/main" val="1040127245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4372079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3929456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1977532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648696201"/>
                    </a:ext>
                  </a:extLst>
                </a:gridCol>
              </a:tblGrid>
              <a:tr h="260867"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TB_BRASILEIRAO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90904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ESTADO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LIBERTADORES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MUNDIAL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88352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PALMEIRAS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2087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FLAMENGO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30613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735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6BD8BA0-83B2-2782-021F-7EA39070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76669"/>
              </p:ext>
            </p:extLst>
          </p:nvPr>
        </p:nvGraphicFramePr>
        <p:xfrm>
          <a:off x="3694022" y="5168966"/>
          <a:ext cx="41627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62">
                  <a:extLst>
                    <a:ext uri="{9D8B030D-6E8A-4147-A177-3AD203B41FA5}">
                      <a16:colId xmlns:a16="http://schemas.microsoft.com/office/drawing/2014/main" val="1040127245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4372079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3929456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1977532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648696201"/>
                    </a:ext>
                  </a:extLst>
                </a:gridCol>
              </a:tblGrid>
              <a:tr h="260867"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TB_BRASILEIRAO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90904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ESTADO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LIBERTADORES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MUNDIAL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88352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FLAMENGO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30613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dirty="0"/>
              <a:t>Agora neste exemplo, precisamos retornar os times que fazem parte apenas do estado de SP e que não tenham mundial.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utilizarmos a consulta abaixo, veja o resultado na tabela a direita.</a:t>
            </a:r>
          </a:p>
          <a:p>
            <a:pPr algn="ctr"/>
            <a:r>
              <a:rPr lang="pt-BR" i="1" dirty="0"/>
              <a:t>“</a:t>
            </a:r>
            <a:r>
              <a:rPr lang="pt-BR" b="1" i="1" dirty="0"/>
              <a:t>SELECT </a:t>
            </a:r>
            <a:r>
              <a:rPr lang="pt-BR" i="1" dirty="0"/>
              <a:t>* </a:t>
            </a:r>
            <a:r>
              <a:rPr lang="pt-BR" b="1" i="1" dirty="0"/>
              <a:t>FROM </a:t>
            </a:r>
            <a:r>
              <a:rPr lang="pt-BR" i="1" dirty="0" err="1"/>
              <a:t>tb_brasileirao</a:t>
            </a:r>
            <a:r>
              <a:rPr lang="pt-BR" b="1" i="1" dirty="0"/>
              <a:t> WHERE </a:t>
            </a:r>
            <a:r>
              <a:rPr lang="pt-BR" i="1" dirty="0"/>
              <a:t>mundial = “NÃO” </a:t>
            </a:r>
            <a:r>
              <a:rPr lang="pt-BR" b="1" i="1" dirty="0"/>
              <a:t>AND</a:t>
            </a:r>
            <a:r>
              <a:rPr lang="pt-BR" i="1" dirty="0"/>
              <a:t> estado = “SP”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19AB7A-F717-C4F7-2D80-BF916558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4133"/>
              </p:ext>
            </p:extLst>
          </p:nvPr>
        </p:nvGraphicFramePr>
        <p:xfrm>
          <a:off x="3694022" y="2485814"/>
          <a:ext cx="41627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62">
                  <a:extLst>
                    <a:ext uri="{9D8B030D-6E8A-4147-A177-3AD203B41FA5}">
                      <a16:colId xmlns:a16="http://schemas.microsoft.com/office/drawing/2014/main" val="1040127245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4372079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3929456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1977532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648696201"/>
                    </a:ext>
                  </a:extLst>
                </a:gridCol>
              </a:tblGrid>
              <a:tr h="260867"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TB_BRASILEIRAO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90904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ESTADO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LIBERTADORES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MUNDIAL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88352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PALMEIRAS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2087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FLAMENGO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30613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735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6BD8BA0-83B2-2782-021F-7EA39070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24374"/>
              </p:ext>
            </p:extLst>
          </p:nvPr>
        </p:nvGraphicFramePr>
        <p:xfrm>
          <a:off x="3694022" y="4771814"/>
          <a:ext cx="416271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62">
                  <a:extLst>
                    <a:ext uri="{9D8B030D-6E8A-4147-A177-3AD203B41FA5}">
                      <a16:colId xmlns:a16="http://schemas.microsoft.com/office/drawing/2014/main" val="1040127245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4372079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3929456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197753256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648696201"/>
                    </a:ext>
                  </a:extLst>
                </a:gridCol>
              </a:tblGrid>
              <a:tr h="260867"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TB_BRASILEIRAO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90904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ESTADO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LIBERTADORES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MUNDIAL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88352"/>
                  </a:ext>
                </a:extLst>
              </a:tr>
              <a:tr h="26086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PALMEIRAS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3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dirty="0"/>
              <a:t>Os operadores relacionais são utilizados para realizar comparações entre os valores  e ver a estrutura do SGBD.</a:t>
            </a:r>
            <a:endParaRPr lang="pt-BR" i="1" dirty="0"/>
          </a:p>
        </p:txBody>
      </p:sp>
      <p:grpSp>
        <p:nvGrpSpPr>
          <p:cNvPr id="6" name="Group 8109">
            <a:extLst>
              <a:ext uri="{FF2B5EF4-FFF2-40B4-BE49-F238E27FC236}">
                <a16:creationId xmlns:a16="http://schemas.microsoft.com/office/drawing/2014/main" id="{656FB4D5-BF45-E2BD-30A6-CDD69F7CE7CF}"/>
              </a:ext>
            </a:extLst>
          </p:cNvPr>
          <p:cNvGrpSpPr/>
          <p:nvPr/>
        </p:nvGrpSpPr>
        <p:grpSpPr>
          <a:xfrm>
            <a:off x="3480047" y="2459115"/>
            <a:ext cx="5770486" cy="3764131"/>
            <a:chOff x="0" y="0"/>
            <a:chExt cx="4293227" cy="2914840"/>
          </a:xfrm>
        </p:grpSpPr>
        <p:sp>
          <p:nvSpPr>
            <p:cNvPr id="7" name="Shape 526">
              <a:extLst>
                <a:ext uri="{FF2B5EF4-FFF2-40B4-BE49-F238E27FC236}">
                  <a16:creationId xmlns:a16="http://schemas.microsoft.com/office/drawing/2014/main" id="{F0886F5B-0DF6-7941-5212-C2EAD761AF89}"/>
                </a:ext>
              </a:extLst>
            </p:cNvPr>
            <p:cNvSpPr/>
            <p:nvPr/>
          </p:nvSpPr>
          <p:spPr>
            <a:xfrm>
              <a:off x="0" y="0"/>
              <a:ext cx="3893998" cy="2914840"/>
            </a:xfrm>
            <a:custGeom>
              <a:avLst/>
              <a:gdLst/>
              <a:ahLst/>
              <a:cxnLst/>
              <a:rect l="0" t="0" r="0" b="0"/>
              <a:pathLst>
                <a:path w="3893998" h="2914840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806840"/>
                  </a:lnTo>
                  <a:cubicBezTo>
                    <a:pt x="0" y="2806840"/>
                    <a:pt x="0" y="2914840"/>
                    <a:pt x="108001" y="2914840"/>
                  </a:cubicBezTo>
                  <a:lnTo>
                    <a:pt x="3785997" y="2914840"/>
                  </a:lnTo>
                  <a:cubicBezTo>
                    <a:pt x="3785997" y="2914840"/>
                    <a:pt x="3893998" y="2914840"/>
                    <a:pt x="3893998" y="2806840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Shape 527">
              <a:extLst>
                <a:ext uri="{FF2B5EF4-FFF2-40B4-BE49-F238E27FC236}">
                  <a16:creationId xmlns:a16="http://schemas.microsoft.com/office/drawing/2014/main" id="{EFDF14D5-1BBE-B262-3F44-9F512B4913CD}"/>
                </a:ext>
              </a:extLst>
            </p:cNvPr>
            <p:cNvSpPr/>
            <p:nvPr/>
          </p:nvSpPr>
          <p:spPr>
            <a:xfrm>
              <a:off x="133350" y="313054"/>
              <a:ext cx="3619500" cy="258763"/>
            </a:xfrm>
            <a:custGeom>
              <a:avLst/>
              <a:gdLst/>
              <a:ahLst/>
              <a:cxnLst/>
              <a:rect l="0" t="0" r="0" b="0"/>
              <a:pathLst>
                <a:path w="3619500" h="258763">
                  <a:moveTo>
                    <a:pt x="0" y="0"/>
                  </a:moveTo>
                  <a:lnTo>
                    <a:pt x="1447800" y="0"/>
                  </a:lnTo>
                  <a:lnTo>
                    <a:pt x="3619500" y="0"/>
                  </a:lnTo>
                  <a:lnTo>
                    <a:pt x="3619500" y="258763"/>
                  </a:lnTo>
                  <a:lnTo>
                    <a:pt x="1447800" y="258763"/>
                  </a:lnTo>
                  <a:lnTo>
                    <a:pt x="0" y="2587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528">
              <a:extLst>
                <a:ext uri="{FF2B5EF4-FFF2-40B4-BE49-F238E27FC236}">
                  <a16:creationId xmlns:a16="http://schemas.microsoft.com/office/drawing/2014/main" id="{8BF1B9ED-AB0F-FCCC-4B78-13F378D4378E}"/>
                </a:ext>
              </a:extLst>
            </p:cNvPr>
            <p:cNvSpPr/>
            <p:nvPr/>
          </p:nvSpPr>
          <p:spPr>
            <a:xfrm>
              <a:off x="133350" y="571816"/>
              <a:ext cx="3619500" cy="2190750"/>
            </a:xfrm>
            <a:custGeom>
              <a:avLst/>
              <a:gdLst/>
              <a:ahLst/>
              <a:cxnLst/>
              <a:rect l="0" t="0" r="0" b="0"/>
              <a:pathLst>
                <a:path w="3619500" h="2190750">
                  <a:moveTo>
                    <a:pt x="0" y="0"/>
                  </a:moveTo>
                  <a:lnTo>
                    <a:pt x="1447800" y="0"/>
                  </a:lnTo>
                  <a:lnTo>
                    <a:pt x="3619500" y="0"/>
                  </a:lnTo>
                  <a:lnTo>
                    <a:pt x="3619500" y="182563"/>
                  </a:lnTo>
                  <a:lnTo>
                    <a:pt x="3619500" y="365125"/>
                  </a:lnTo>
                  <a:lnTo>
                    <a:pt x="3619500" y="547688"/>
                  </a:lnTo>
                  <a:lnTo>
                    <a:pt x="3619500" y="730250"/>
                  </a:lnTo>
                  <a:lnTo>
                    <a:pt x="3619500" y="912813"/>
                  </a:lnTo>
                  <a:lnTo>
                    <a:pt x="3619500" y="1095375"/>
                  </a:lnTo>
                  <a:lnTo>
                    <a:pt x="3619500" y="1277937"/>
                  </a:lnTo>
                  <a:lnTo>
                    <a:pt x="3619500" y="1460500"/>
                  </a:lnTo>
                  <a:lnTo>
                    <a:pt x="3619500" y="1643062"/>
                  </a:lnTo>
                  <a:lnTo>
                    <a:pt x="3619500" y="1825625"/>
                  </a:lnTo>
                  <a:lnTo>
                    <a:pt x="3619500" y="2008187"/>
                  </a:lnTo>
                  <a:lnTo>
                    <a:pt x="3619500" y="2190750"/>
                  </a:lnTo>
                  <a:lnTo>
                    <a:pt x="1447800" y="2190750"/>
                  </a:lnTo>
                  <a:lnTo>
                    <a:pt x="0" y="2190750"/>
                  </a:lnTo>
                  <a:lnTo>
                    <a:pt x="0" y="2008187"/>
                  </a:lnTo>
                  <a:lnTo>
                    <a:pt x="0" y="1825625"/>
                  </a:lnTo>
                  <a:lnTo>
                    <a:pt x="0" y="1643062"/>
                  </a:lnTo>
                  <a:lnTo>
                    <a:pt x="0" y="1460500"/>
                  </a:lnTo>
                  <a:lnTo>
                    <a:pt x="0" y="1277937"/>
                  </a:lnTo>
                  <a:lnTo>
                    <a:pt x="0" y="1095375"/>
                  </a:lnTo>
                  <a:lnTo>
                    <a:pt x="0" y="912813"/>
                  </a:lnTo>
                  <a:lnTo>
                    <a:pt x="0" y="730250"/>
                  </a:lnTo>
                  <a:lnTo>
                    <a:pt x="0" y="547688"/>
                  </a:lnTo>
                  <a:lnTo>
                    <a:pt x="0" y="365125"/>
                  </a:lnTo>
                  <a:lnTo>
                    <a:pt x="0" y="1825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529">
              <a:extLst>
                <a:ext uri="{FF2B5EF4-FFF2-40B4-BE49-F238E27FC236}">
                  <a16:creationId xmlns:a16="http://schemas.microsoft.com/office/drawing/2014/main" id="{97253C8A-7B08-DDAC-7786-C4DB15BB0154}"/>
                </a:ext>
              </a:extLst>
            </p:cNvPr>
            <p:cNvSpPr/>
            <p:nvPr/>
          </p:nvSpPr>
          <p:spPr>
            <a:xfrm>
              <a:off x="1581148" y="316231"/>
              <a:ext cx="0" cy="252413"/>
            </a:xfrm>
            <a:custGeom>
              <a:avLst/>
              <a:gdLst/>
              <a:ahLst/>
              <a:cxnLst/>
              <a:rect l="0" t="0" r="0" b="0"/>
              <a:pathLst>
                <a:path h="252413">
                  <a:moveTo>
                    <a:pt x="0" y="2524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530">
              <a:extLst>
                <a:ext uri="{FF2B5EF4-FFF2-40B4-BE49-F238E27FC236}">
                  <a16:creationId xmlns:a16="http://schemas.microsoft.com/office/drawing/2014/main" id="{8DEF848C-F68B-D6A4-715C-A8FFCE31F9F9}"/>
                </a:ext>
              </a:extLst>
            </p:cNvPr>
            <p:cNvSpPr/>
            <p:nvPr/>
          </p:nvSpPr>
          <p:spPr>
            <a:xfrm>
              <a:off x="1581148" y="574994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531">
              <a:extLst>
                <a:ext uri="{FF2B5EF4-FFF2-40B4-BE49-F238E27FC236}">
                  <a16:creationId xmlns:a16="http://schemas.microsoft.com/office/drawing/2014/main" id="{2E9C6A28-34D7-773C-A515-D77788AE7515}"/>
                </a:ext>
              </a:extLst>
            </p:cNvPr>
            <p:cNvSpPr/>
            <p:nvPr/>
          </p:nvSpPr>
          <p:spPr>
            <a:xfrm>
              <a:off x="133347" y="754382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532">
              <a:extLst>
                <a:ext uri="{FF2B5EF4-FFF2-40B4-BE49-F238E27FC236}">
                  <a16:creationId xmlns:a16="http://schemas.microsoft.com/office/drawing/2014/main" id="{268463E0-647D-820F-732A-7554C21D4060}"/>
                </a:ext>
              </a:extLst>
            </p:cNvPr>
            <p:cNvSpPr/>
            <p:nvPr/>
          </p:nvSpPr>
          <p:spPr>
            <a:xfrm>
              <a:off x="1581148" y="754382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533">
              <a:extLst>
                <a:ext uri="{FF2B5EF4-FFF2-40B4-BE49-F238E27FC236}">
                  <a16:creationId xmlns:a16="http://schemas.microsoft.com/office/drawing/2014/main" id="{27D29082-345C-7EBD-74CD-63B79FE6C36E}"/>
                </a:ext>
              </a:extLst>
            </p:cNvPr>
            <p:cNvSpPr/>
            <p:nvPr/>
          </p:nvSpPr>
          <p:spPr>
            <a:xfrm>
              <a:off x="1581148" y="757557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534">
              <a:extLst>
                <a:ext uri="{FF2B5EF4-FFF2-40B4-BE49-F238E27FC236}">
                  <a16:creationId xmlns:a16="http://schemas.microsoft.com/office/drawing/2014/main" id="{856AF504-01CB-41E6-60C5-958C88EF943B}"/>
                </a:ext>
              </a:extLst>
            </p:cNvPr>
            <p:cNvSpPr/>
            <p:nvPr/>
          </p:nvSpPr>
          <p:spPr>
            <a:xfrm>
              <a:off x="133347" y="936944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535">
              <a:extLst>
                <a:ext uri="{FF2B5EF4-FFF2-40B4-BE49-F238E27FC236}">
                  <a16:creationId xmlns:a16="http://schemas.microsoft.com/office/drawing/2014/main" id="{7A508FE3-50B9-88FA-6807-961BF77AE2F2}"/>
                </a:ext>
              </a:extLst>
            </p:cNvPr>
            <p:cNvSpPr/>
            <p:nvPr/>
          </p:nvSpPr>
          <p:spPr>
            <a:xfrm>
              <a:off x="1581148" y="936944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536">
              <a:extLst>
                <a:ext uri="{FF2B5EF4-FFF2-40B4-BE49-F238E27FC236}">
                  <a16:creationId xmlns:a16="http://schemas.microsoft.com/office/drawing/2014/main" id="{7A19F9FB-E5FA-D6C1-D2BC-93AF89EDE7EC}"/>
                </a:ext>
              </a:extLst>
            </p:cNvPr>
            <p:cNvSpPr/>
            <p:nvPr/>
          </p:nvSpPr>
          <p:spPr>
            <a:xfrm>
              <a:off x="1581148" y="940119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537">
              <a:extLst>
                <a:ext uri="{FF2B5EF4-FFF2-40B4-BE49-F238E27FC236}">
                  <a16:creationId xmlns:a16="http://schemas.microsoft.com/office/drawing/2014/main" id="{01C8F0A2-9171-15E3-4BEF-797737E7415C}"/>
                </a:ext>
              </a:extLst>
            </p:cNvPr>
            <p:cNvSpPr/>
            <p:nvPr/>
          </p:nvSpPr>
          <p:spPr>
            <a:xfrm>
              <a:off x="133347" y="1119507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538">
              <a:extLst>
                <a:ext uri="{FF2B5EF4-FFF2-40B4-BE49-F238E27FC236}">
                  <a16:creationId xmlns:a16="http://schemas.microsoft.com/office/drawing/2014/main" id="{83A27804-6226-A7EF-69E6-7DBE82F3700D}"/>
                </a:ext>
              </a:extLst>
            </p:cNvPr>
            <p:cNvSpPr/>
            <p:nvPr/>
          </p:nvSpPr>
          <p:spPr>
            <a:xfrm>
              <a:off x="1581148" y="1119507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539">
              <a:extLst>
                <a:ext uri="{FF2B5EF4-FFF2-40B4-BE49-F238E27FC236}">
                  <a16:creationId xmlns:a16="http://schemas.microsoft.com/office/drawing/2014/main" id="{718021C3-79F3-866C-35DC-33F612019D03}"/>
                </a:ext>
              </a:extLst>
            </p:cNvPr>
            <p:cNvSpPr/>
            <p:nvPr/>
          </p:nvSpPr>
          <p:spPr>
            <a:xfrm>
              <a:off x="1581148" y="1122682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540">
              <a:extLst>
                <a:ext uri="{FF2B5EF4-FFF2-40B4-BE49-F238E27FC236}">
                  <a16:creationId xmlns:a16="http://schemas.microsoft.com/office/drawing/2014/main" id="{0BB3D68A-4F69-04AA-3E33-F6B10CB74E80}"/>
                </a:ext>
              </a:extLst>
            </p:cNvPr>
            <p:cNvSpPr/>
            <p:nvPr/>
          </p:nvSpPr>
          <p:spPr>
            <a:xfrm>
              <a:off x="133347" y="1302069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541">
              <a:extLst>
                <a:ext uri="{FF2B5EF4-FFF2-40B4-BE49-F238E27FC236}">
                  <a16:creationId xmlns:a16="http://schemas.microsoft.com/office/drawing/2014/main" id="{D82A1A48-D7E9-EDF1-6C7E-4B394794B4D9}"/>
                </a:ext>
              </a:extLst>
            </p:cNvPr>
            <p:cNvSpPr/>
            <p:nvPr/>
          </p:nvSpPr>
          <p:spPr>
            <a:xfrm>
              <a:off x="1581148" y="1302069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542">
              <a:extLst>
                <a:ext uri="{FF2B5EF4-FFF2-40B4-BE49-F238E27FC236}">
                  <a16:creationId xmlns:a16="http://schemas.microsoft.com/office/drawing/2014/main" id="{31BCE6F5-CC17-76E5-D7BB-D485D89F293C}"/>
                </a:ext>
              </a:extLst>
            </p:cNvPr>
            <p:cNvSpPr/>
            <p:nvPr/>
          </p:nvSpPr>
          <p:spPr>
            <a:xfrm>
              <a:off x="1581148" y="1305244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543">
              <a:extLst>
                <a:ext uri="{FF2B5EF4-FFF2-40B4-BE49-F238E27FC236}">
                  <a16:creationId xmlns:a16="http://schemas.microsoft.com/office/drawing/2014/main" id="{78CD2FC4-70F1-426A-4771-B5868F2FFCF8}"/>
                </a:ext>
              </a:extLst>
            </p:cNvPr>
            <p:cNvSpPr/>
            <p:nvPr/>
          </p:nvSpPr>
          <p:spPr>
            <a:xfrm>
              <a:off x="133347" y="1484632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544">
              <a:extLst>
                <a:ext uri="{FF2B5EF4-FFF2-40B4-BE49-F238E27FC236}">
                  <a16:creationId xmlns:a16="http://schemas.microsoft.com/office/drawing/2014/main" id="{54E33373-567E-BC97-2EFF-6B61B9994D35}"/>
                </a:ext>
              </a:extLst>
            </p:cNvPr>
            <p:cNvSpPr/>
            <p:nvPr/>
          </p:nvSpPr>
          <p:spPr>
            <a:xfrm>
              <a:off x="1581148" y="1484632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545">
              <a:extLst>
                <a:ext uri="{FF2B5EF4-FFF2-40B4-BE49-F238E27FC236}">
                  <a16:creationId xmlns:a16="http://schemas.microsoft.com/office/drawing/2014/main" id="{48EB3289-DCFE-762D-E8EA-750A37B0F69D}"/>
                </a:ext>
              </a:extLst>
            </p:cNvPr>
            <p:cNvSpPr/>
            <p:nvPr/>
          </p:nvSpPr>
          <p:spPr>
            <a:xfrm>
              <a:off x="1581148" y="1487807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546">
              <a:extLst>
                <a:ext uri="{FF2B5EF4-FFF2-40B4-BE49-F238E27FC236}">
                  <a16:creationId xmlns:a16="http://schemas.microsoft.com/office/drawing/2014/main" id="{42500ED4-918B-1037-6C58-95E42BFCA318}"/>
                </a:ext>
              </a:extLst>
            </p:cNvPr>
            <p:cNvSpPr/>
            <p:nvPr/>
          </p:nvSpPr>
          <p:spPr>
            <a:xfrm>
              <a:off x="133347" y="1667194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547">
              <a:extLst>
                <a:ext uri="{FF2B5EF4-FFF2-40B4-BE49-F238E27FC236}">
                  <a16:creationId xmlns:a16="http://schemas.microsoft.com/office/drawing/2014/main" id="{1AC7C9FA-42B2-277D-EF01-7A1AE36E02CF}"/>
                </a:ext>
              </a:extLst>
            </p:cNvPr>
            <p:cNvSpPr/>
            <p:nvPr/>
          </p:nvSpPr>
          <p:spPr>
            <a:xfrm>
              <a:off x="1581148" y="1667194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548">
              <a:extLst>
                <a:ext uri="{FF2B5EF4-FFF2-40B4-BE49-F238E27FC236}">
                  <a16:creationId xmlns:a16="http://schemas.microsoft.com/office/drawing/2014/main" id="{8E88DCB9-E60F-2042-CCC2-6C73E90A2773}"/>
                </a:ext>
              </a:extLst>
            </p:cNvPr>
            <p:cNvSpPr/>
            <p:nvPr/>
          </p:nvSpPr>
          <p:spPr>
            <a:xfrm>
              <a:off x="1581148" y="1670369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549">
              <a:extLst>
                <a:ext uri="{FF2B5EF4-FFF2-40B4-BE49-F238E27FC236}">
                  <a16:creationId xmlns:a16="http://schemas.microsoft.com/office/drawing/2014/main" id="{BF50D3A4-3E8A-3164-7E15-5C83D4699BF0}"/>
                </a:ext>
              </a:extLst>
            </p:cNvPr>
            <p:cNvSpPr/>
            <p:nvPr/>
          </p:nvSpPr>
          <p:spPr>
            <a:xfrm>
              <a:off x="133347" y="1849757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550">
              <a:extLst>
                <a:ext uri="{FF2B5EF4-FFF2-40B4-BE49-F238E27FC236}">
                  <a16:creationId xmlns:a16="http://schemas.microsoft.com/office/drawing/2014/main" id="{38C4F237-9D04-F31E-3A61-BC873ED4364B}"/>
                </a:ext>
              </a:extLst>
            </p:cNvPr>
            <p:cNvSpPr/>
            <p:nvPr/>
          </p:nvSpPr>
          <p:spPr>
            <a:xfrm>
              <a:off x="1581148" y="1849757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551">
              <a:extLst>
                <a:ext uri="{FF2B5EF4-FFF2-40B4-BE49-F238E27FC236}">
                  <a16:creationId xmlns:a16="http://schemas.microsoft.com/office/drawing/2014/main" id="{2E55111E-8BBF-0336-9D6F-E69D8937DDE4}"/>
                </a:ext>
              </a:extLst>
            </p:cNvPr>
            <p:cNvSpPr/>
            <p:nvPr/>
          </p:nvSpPr>
          <p:spPr>
            <a:xfrm>
              <a:off x="1581148" y="1852932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552">
              <a:extLst>
                <a:ext uri="{FF2B5EF4-FFF2-40B4-BE49-F238E27FC236}">
                  <a16:creationId xmlns:a16="http://schemas.microsoft.com/office/drawing/2014/main" id="{557BA299-706A-9388-D66A-FA3B23F9F132}"/>
                </a:ext>
              </a:extLst>
            </p:cNvPr>
            <p:cNvSpPr/>
            <p:nvPr/>
          </p:nvSpPr>
          <p:spPr>
            <a:xfrm>
              <a:off x="133347" y="2032319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553">
              <a:extLst>
                <a:ext uri="{FF2B5EF4-FFF2-40B4-BE49-F238E27FC236}">
                  <a16:creationId xmlns:a16="http://schemas.microsoft.com/office/drawing/2014/main" id="{E40C23C5-F7C8-44E4-9181-40D59A660DD5}"/>
                </a:ext>
              </a:extLst>
            </p:cNvPr>
            <p:cNvSpPr/>
            <p:nvPr/>
          </p:nvSpPr>
          <p:spPr>
            <a:xfrm>
              <a:off x="1581148" y="2032319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554">
              <a:extLst>
                <a:ext uri="{FF2B5EF4-FFF2-40B4-BE49-F238E27FC236}">
                  <a16:creationId xmlns:a16="http://schemas.microsoft.com/office/drawing/2014/main" id="{2FB458A6-5C42-487F-954A-66A4FC753098}"/>
                </a:ext>
              </a:extLst>
            </p:cNvPr>
            <p:cNvSpPr/>
            <p:nvPr/>
          </p:nvSpPr>
          <p:spPr>
            <a:xfrm>
              <a:off x="1581148" y="2035494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555">
              <a:extLst>
                <a:ext uri="{FF2B5EF4-FFF2-40B4-BE49-F238E27FC236}">
                  <a16:creationId xmlns:a16="http://schemas.microsoft.com/office/drawing/2014/main" id="{FD0B483A-D3AF-6036-E343-856737124FF1}"/>
                </a:ext>
              </a:extLst>
            </p:cNvPr>
            <p:cNvSpPr/>
            <p:nvPr/>
          </p:nvSpPr>
          <p:spPr>
            <a:xfrm>
              <a:off x="133347" y="2214882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556">
              <a:extLst>
                <a:ext uri="{FF2B5EF4-FFF2-40B4-BE49-F238E27FC236}">
                  <a16:creationId xmlns:a16="http://schemas.microsoft.com/office/drawing/2014/main" id="{B47A0B47-2BEE-DDB1-6DE1-FBCF14F899FA}"/>
                </a:ext>
              </a:extLst>
            </p:cNvPr>
            <p:cNvSpPr/>
            <p:nvPr/>
          </p:nvSpPr>
          <p:spPr>
            <a:xfrm>
              <a:off x="1581148" y="2214882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557">
              <a:extLst>
                <a:ext uri="{FF2B5EF4-FFF2-40B4-BE49-F238E27FC236}">
                  <a16:creationId xmlns:a16="http://schemas.microsoft.com/office/drawing/2014/main" id="{F5FE3F5C-0065-7469-3FD6-B832ACC3C1D4}"/>
                </a:ext>
              </a:extLst>
            </p:cNvPr>
            <p:cNvSpPr/>
            <p:nvPr/>
          </p:nvSpPr>
          <p:spPr>
            <a:xfrm>
              <a:off x="1581148" y="2218057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558">
              <a:extLst>
                <a:ext uri="{FF2B5EF4-FFF2-40B4-BE49-F238E27FC236}">
                  <a16:creationId xmlns:a16="http://schemas.microsoft.com/office/drawing/2014/main" id="{31AC4964-2995-4B80-8925-E3AA55E901F2}"/>
                </a:ext>
              </a:extLst>
            </p:cNvPr>
            <p:cNvSpPr/>
            <p:nvPr/>
          </p:nvSpPr>
          <p:spPr>
            <a:xfrm>
              <a:off x="133347" y="2397444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559">
              <a:extLst>
                <a:ext uri="{FF2B5EF4-FFF2-40B4-BE49-F238E27FC236}">
                  <a16:creationId xmlns:a16="http://schemas.microsoft.com/office/drawing/2014/main" id="{03F36058-D95C-217E-F136-D6F3F77DFF8A}"/>
                </a:ext>
              </a:extLst>
            </p:cNvPr>
            <p:cNvSpPr/>
            <p:nvPr/>
          </p:nvSpPr>
          <p:spPr>
            <a:xfrm>
              <a:off x="1581148" y="2397444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Shape 560">
              <a:extLst>
                <a:ext uri="{FF2B5EF4-FFF2-40B4-BE49-F238E27FC236}">
                  <a16:creationId xmlns:a16="http://schemas.microsoft.com/office/drawing/2014/main" id="{FD7F70D7-02FA-B7DB-3B0A-D47A5D36599C}"/>
                </a:ext>
              </a:extLst>
            </p:cNvPr>
            <p:cNvSpPr/>
            <p:nvPr/>
          </p:nvSpPr>
          <p:spPr>
            <a:xfrm>
              <a:off x="1581148" y="2400619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Shape 561">
              <a:extLst>
                <a:ext uri="{FF2B5EF4-FFF2-40B4-BE49-F238E27FC236}">
                  <a16:creationId xmlns:a16="http://schemas.microsoft.com/office/drawing/2014/main" id="{B94CD63B-015B-9AFE-5CE1-2E3F05F9F69C}"/>
                </a:ext>
              </a:extLst>
            </p:cNvPr>
            <p:cNvSpPr/>
            <p:nvPr/>
          </p:nvSpPr>
          <p:spPr>
            <a:xfrm>
              <a:off x="133347" y="2580007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Shape 562">
              <a:extLst>
                <a:ext uri="{FF2B5EF4-FFF2-40B4-BE49-F238E27FC236}">
                  <a16:creationId xmlns:a16="http://schemas.microsoft.com/office/drawing/2014/main" id="{0682369B-DA54-3FE3-48C7-A2C89E1792C2}"/>
                </a:ext>
              </a:extLst>
            </p:cNvPr>
            <p:cNvSpPr/>
            <p:nvPr/>
          </p:nvSpPr>
          <p:spPr>
            <a:xfrm>
              <a:off x="1581148" y="2580007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Shape 563">
              <a:extLst>
                <a:ext uri="{FF2B5EF4-FFF2-40B4-BE49-F238E27FC236}">
                  <a16:creationId xmlns:a16="http://schemas.microsoft.com/office/drawing/2014/main" id="{1E063A5D-8AD4-8090-0374-B636917AEBA8}"/>
                </a:ext>
              </a:extLst>
            </p:cNvPr>
            <p:cNvSpPr/>
            <p:nvPr/>
          </p:nvSpPr>
          <p:spPr>
            <a:xfrm>
              <a:off x="1581148" y="2583182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Shape 564">
              <a:extLst>
                <a:ext uri="{FF2B5EF4-FFF2-40B4-BE49-F238E27FC236}">
                  <a16:creationId xmlns:a16="http://schemas.microsoft.com/office/drawing/2014/main" id="{CB2568BE-FC27-1753-63B0-58A923D1E65A}"/>
                </a:ext>
              </a:extLst>
            </p:cNvPr>
            <p:cNvSpPr/>
            <p:nvPr/>
          </p:nvSpPr>
          <p:spPr>
            <a:xfrm>
              <a:off x="133347" y="2762569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Shape 565">
              <a:extLst>
                <a:ext uri="{FF2B5EF4-FFF2-40B4-BE49-F238E27FC236}">
                  <a16:creationId xmlns:a16="http://schemas.microsoft.com/office/drawing/2014/main" id="{CAAD37B5-08C7-AD96-51FB-A4FE07052971}"/>
                </a:ext>
              </a:extLst>
            </p:cNvPr>
            <p:cNvSpPr/>
            <p:nvPr/>
          </p:nvSpPr>
          <p:spPr>
            <a:xfrm>
              <a:off x="1581148" y="2762569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Shape 566">
              <a:extLst>
                <a:ext uri="{FF2B5EF4-FFF2-40B4-BE49-F238E27FC236}">
                  <a16:creationId xmlns:a16="http://schemas.microsoft.com/office/drawing/2014/main" id="{88A1CF24-76B3-C238-43C5-3D2DC31E5964}"/>
                </a:ext>
              </a:extLst>
            </p:cNvPr>
            <p:cNvSpPr/>
            <p:nvPr/>
          </p:nvSpPr>
          <p:spPr>
            <a:xfrm>
              <a:off x="133347" y="313056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Shape 567">
              <a:extLst>
                <a:ext uri="{FF2B5EF4-FFF2-40B4-BE49-F238E27FC236}">
                  <a16:creationId xmlns:a16="http://schemas.microsoft.com/office/drawing/2014/main" id="{9F70C542-3C0A-7DC9-0B41-644B2FD2C7F4}"/>
                </a:ext>
              </a:extLst>
            </p:cNvPr>
            <p:cNvSpPr/>
            <p:nvPr/>
          </p:nvSpPr>
          <p:spPr>
            <a:xfrm>
              <a:off x="1581148" y="313056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568">
              <a:extLst>
                <a:ext uri="{FF2B5EF4-FFF2-40B4-BE49-F238E27FC236}">
                  <a16:creationId xmlns:a16="http://schemas.microsoft.com/office/drawing/2014/main" id="{8696070A-0001-B260-1CE7-C0BDA2F5F384}"/>
                </a:ext>
              </a:extLst>
            </p:cNvPr>
            <p:cNvSpPr/>
            <p:nvPr/>
          </p:nvSpPr>
          <p:spPr>
            <a:xfrm>
              <a:off x="133347" y="571819"/>
              <a:ext cx="1447800" cy="0"/>
            </a:xfrm>
            <a:custGeom>
              <a:avLst/>
              <a:gdLst/>
              <a:ahLst/>
              <a:cxnLst/>
              <a:rect l="0" t="0" r="0" b="0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0" name="Shape 569">
              <a:extLst>
                <a:ext uri="{FF2B5EF4-FFF2-40B4-BE49-F238E27FC236}">
                  <a16:creationId xmlns:a16="http://schemas.microsoft.com/office/drawing/2014/main" id="{70EF40A9-5E72-77A3-D997-F8C569F7B91E}"/>
                </a:ext>
              </a:extLst>
            </p:cNvPr>
            <p:cNvSpPr/>
            <p:nvPr/>
          </p:nvSpPr>
          <p:spPr>
            <a:xfrm>
              <a:off x="1581148" y="571819"/>
              <a:ext cx="2171700" cy="0"/>
            </a:xfrm>
            <a:custGeom>
              <a:avLst/>
              <a:gdLst/>
              <a:ahLst/>
              <a:cxnLst/>
              <a:rect l="0" t="0" r="0" b="0"/>
              <a:pathLst>
                <a:path w="2171700">
                  <a:moveTo>
                    <a:pt x="0" y="0"/>
                  </a:moveTo>
                  <a:lnTo>
                    <a:pt x="2171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1" name="Rectangle 570">
              <a:extLst>
                <a:ext uri="{FF2B5EF4-FFF2-40B4-BE49-F238E27FC236}">
                  <a16:creationId xmlns:a16="http://schemas.microsoft.com/office/drawing/2014/main" id="{2FE3B61B-90B8-DF88-EB59-3BE970608139}"/>
                </a:ext>
              </a:extLst>
            </p:cNvPr>
            <p:cNvSpPr/>
            <p:nvPr/>
          </p:nvSpPr>
          <p:spPr>
            <a:xfrm>
              <a:off x="620132" y="376156"/>
              <a:ext cx="630761" cy="17788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Operador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571">
              <a:extLst>
                <a:ext uri="{FF2B5EF4-FFF2-40B4-BE49-F238E27FC236}">
                  <a16:creationId xmlns:a16="http://schemas.microsoft.com/office/drawing/2014/main" id="{52108CFB-D68F-2266-80D5-7CB6B785FA35}"/>
                </a:ext>
              </a:extLst>
            </p:cNvPr>
            <p:cNvSpPr/>
            <p:nvPr/>
          </p:nvSpPr>
          <p:spPr>
            <a:xfrm>
              <a:off x="2546392" y="376156"/>
              <a:ext cx="320858" cy="17788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spc="1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Ação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572">
              <a:extLst>
                <a:ext uri="{FF2B5EF4-FFF2-40B4-BE49-F238E27FC236}">
                  <a16:creationId xmlns:a16="http://schemas.microsoft.com/office/drawing/2014/main" id="{03D34485-F8A0-A50D-C0AD-19929AA3F4CA}"/>
                </a:ext>
              </a:extLst>
            </p:cNvPr>
            <p:cNvSpPr/>
            <p:nvPr/>
          </p:nvSpPr>
          <p:spPr>
            <a:xfrm>
              <a:off x="184122" y="608249"/>
              <a:ext cx="8557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=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573">
              <a:extLst>
                <a:ext uri="{FF2B5EF4-FFF2-40B4-BE49-F238E27FC236}">
                  <a16:creationId xmlns:a16="http://schemas.microsoft.com/office/drawing/2014/main" id="{41B9D30A-41F8-D5E2-6779-BDD394336249}"/>
                </a:ext>
              </a:extLst>
            </p:cNvPr>
            <p:cNvSpPr/>
            <p:nvPr/>
          </p:nvSpPr>
          <p:spPr>
            <a:xfrm>
              <a:off x="1631948" y="608249"/>
              <a:ext cx="28164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Igual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574">
              <a:extLst>
                <a:ext uri="{FF2B5EF4-FFF2-40B4-BE49-F238E27FC236}">
                  <a16:creationId xmlns:a16="http://schemas.microsoft.com/office/drawing/2014/main" id="{F4779D44-2DB7-C38E-8F61-5D323A20F2F5}"/>
                </a:ext>
              </a:extLst>
            </p:cNvPr>
            <p:cNvSpPr/>
            <p:nvPr/>
          </p:nvSpPr>
          <p:spPr>
            <a:xfrm>
              <a:off x="184122" y="790792"/>
              <a:ext cx="168412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&lt;&gt;</a:t>
              </a:r>
              <a:r>
                <a:rPr lang="pt-BR" sz="1000" kern="10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6" name="Rectangle 575">
              <a:extLst>
                <a:ext uri="{FF2B5EF4-FFF2-40B4-BE49-F238E27FC236}">
                  <a16:creationId xmlns:a16="http://schemas.microsoft.com/office/drawing/2014/main" id="{94C479B9-6AE9-4063-F723-77C6BBD0621D}"/>
                </a:ext>
              </a:extLst>
            </p:cNvPr>
            <p:cNvSpPr/>
            <p:nvPr/>
          </p:nvSpPr>
          <p:spPr>
            <a:xfrm>
              <a:off x="1631948" y="790792"/>
              <a:ext cx="532041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Diferente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Rectangle 576">
              <a:extLst>
                <a:ext uri="{FF2B5EF4-FFF2-40B4-BE49-F238E27FC236}">
                  <a16:creationId xmlns:a16="http://schemas.microsoft.com/office/drawing/2014/main" id="{253C6CA2-707D-974B-5A08-77CA124FB87E}"/>
                </a:ext>
              </a:extLst>
            </p:cNvPr>
            <p:cNvSpPr/>
            <p:nvPr/>
          </p:nvSpPr>
          <p:spPr>
            <a:xfrm>
              <a:off x="184122" y="973336"/>
              <a:ext cx="8557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&gt;</a:t>
              </a:r>
              <a:r>
                <a:rPr lang="pt-BR" sz="1000" kern="10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" name="Rectangle 577">
              <a:extLst>
                <a:ext uri="{FF2B5EF4-FFF2-40B4-BE49-F238E27FC236}">
                  <a16:creationId xmlns:a16="http://schemas.microsoft.com/office/drawing/2014/main" id="{4474A51D-0A75-2FFB-80C2-7738014D6ACA}"/>
                </a:ext>
              </a:extLst>
            </p:cNvPr>
            <p:cNvSpPr/>
            <p:nvPr/>
          </p:nvSpPr>
          <p:spPr>
            <a:xfrm>
              <a:off x="1631948" y="973336"/>
              <a:ext cx="327807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 spc="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Maior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Rectangle 578">
              <a:extLst>
                <a:ext uri="{FF2B5EF4-FFF2-40B4-BE49-F238E27FC236}">
                  <a16:creationId xmlns:a16="http://schemas.microsoft.com/office/drawing/2014/main" id="{991AEF2E-90E7-3EA1-97E8-8750AFE1FC9A}"/>
                </a:ext>
              </a:extLst>
            </p:cNvPr>
            <p:cNvSpPr/>
            <p:nvPr/>
          </p:nvSpPr>
          <p:spPr>
            <a:xfrm>
              <a:off x="184122" y="1155880"/>
              <a:ext cx="16984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 spc="-1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&gt;=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79">
              <a:extLst>
                <a:ext uri="{FF2B5EF4-FFF2-40B4-BE49-F238E27FC236}">
                  <a16:creationId xmlns:a16="http://schemas.microsoft.com/office/drawing/2014/main" id="{B4708F57-80D8-A1E1-92C2-97BBA45DBADC}"/>
                </a:ext>
              </a:extLst>
            </p:cNvPr>
            <p:cNvSpPr/>
            <p:nvPr/>
          </p:nvSpPr>
          <p:spPr>
            <a:xfrm>
              <a:off x="1631948" y="1155880"/>
              <a:ext cx="825031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Maior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ou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igual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580">
              <a:extLst>
                <a:ext uri="{FF2B5EF4-FFF2-40B4-BE49-F238E27FC236}">
                  <a16:creationId xmlns:a16="http://schemas.microsoft.com/office/drawing/2014/main" id="{AF75D3FA-8FDB-5715-5457-CC73AAE61A0E}"/>
                </a:ext>
              </a:extLst>
            </p:cNvPr>
            <p:cNvSpPr/>
            <p:nvPr/>
          </p:nvSpPr>
          <p:spPr>
            <a:xfrm>
              <a:off x="184122" y="1338423"/>
              <a:ext cx="8557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&lt;</a:t>
              </a:r>
              <a:r>
                <a:rPr lang="pt-BR" sz="1000" kern="100">
                  <a:solidFill>
                    <a:srgbClr val="181717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Rectangle 581">
              <a:extLst>
                <a:ext uri="{FF2B5EF4-FFF2-40B4-BE49-F238E27FC236}">
                  <a16:creationId xmlns:a16="http://schemas.microsoft.com/office/drawing/2014/main" id="{8133F478-49BE-FE0E-51B7-329E95D89B54}"/>
                </a:ext>
              </a:extLst>
            </p:cNvPr>
            <p:cNvSpPr/>
            <p:nvPr/>
          </p:nvSpPr>
          <p:spPr>
            <a:xfrm>
              <a:off x="1631948" y="1338423"/>
              <a:ext cx="380786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Menor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582">
              <a:extLst>
                <a:ext uri="{FF2B5EF4-FFF2-40B4-BE49-F238E27FC236}">
                  <a16:creationId xmlns:a16="http://schemas.microsoft.com/office/drawing/2014/main" id="{A7EAB1D7-C59D-42B5-52DD-2096368089B7}"/>
                </a:ext>
              </a:extLst>
            </p:cNvPr>
            <p:cNvSpPr/>
            <p:nvPr/>
          </p:nvSpPr>
          <p:spPr>
            <a:xfrm>
              <a:off x="184122" y="1520967"/>
              <a:ext cx="161377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 spc="-6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&lt;=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583">
              <a:extLst>
                <a:ext uri="{FF2B5EF4-FFF2-40B4-BE49-F238E27FC236}">
                  <a16:creationId xmlns:a16="http://schemas.microsoft.com/office/drawing/2014/main" id="{1DF91ABA-6B5E-FD94-1FC0-CA12C0C0C8C8}"/>
                </a:ext>
              </a:extLst>
            </p:cNvPr>
            <p:cNvSpPr/>
            <p:nvPr/>
          </p:nvSpPr>
          <p:spPr>
            <a:xfrm>
              <a:off x="1631948" y="1520967"/>
              <a:ext cx="878081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Menor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ou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igual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584">
              <a:extLst>
                <a:ext uri="{FF2B5EF4-FFF2-40B4-BE49-F238E27FC236}">
                  <a16:creationId xmlns:a16="http://schemas.microsoft.com/office/drawing/2014/main" id="{6CFC0EFB-40FE-A833-A74B-921EB3DE6A19}"/>
                </a:ext>
              </a:extLst>
            </p:cNvPr>
            <p:cNvSpPr/>
            <p:nvPr/>
          </p:nvSpPr>
          <p:spPr>
            <a:xfrm>
              <a:off x="184122" y="1703510"/>
              <a:ext cx="560052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BETWEEN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585">
              <a:extLst>
                <a:ext uri="{FF2B5EF4-FFF2-40B4-BE49-F238E27FC236}">
                  <a16:creationId xmlns:a16="http://schemas.microsoft.com/office/drawing/2014/main" id="{85226812-FD2B-FBBA-4913-79E5559D2B35}"/>
                </a:ext>
              </a:extLst>
            </p:cNvPr>
            <p:cNvSpPr/>
            <p:nvPr/>
          </p:nvSpPr>
          <p:spPr>
            <a:xfrm>
              <a:off x="1631948" y="1703510"/>
              <a:ext cx="135790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Buscar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intervalo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Rectangle 586">
              <a:extLst>
                <a:ext uri="{FF2B5EF4-FFF2-40B4-BE49-F238E27FC236}">
                  <a16:creationId xmlns:a16="http://schemas.microsoft.com/office/drawing/2014/main" id="{58FC142A-1E5A-B340-CAC8-D3FE1492F1AB}"/>
                </a:ext>
              </a:extLst>
            </p:cNvPr>
            <p:cNvSpPr/>
            <p:nvPr/>
          </p:nvSpPr>
          <p:spPr>
            <a:xfrm>
              <a:off x="184122" y="1886054"/>
              <a:ext cx="84531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BETWEEN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587">
              <a:extLst>
                <a:ext uri="{FF2B5EF4-FFF2-40B4-BE49-F238E27FC236}">
                  <a16:creationId xmlns:a16="http://schemas.microsoft.com/office/drawing/2014/main" id="{A1758AF3-B4B2-6DE9-A49D-1EF6467374AF}"/>
                </a:ext>
              </a:extLst>
            </p:cNvPr>
            <p:cNvSpPr/>
            <p:nvPr/>
          </p:nvSpPr>
          <p:spPr>
            <a:xfrm>
              <a:off x="1631948" y="1886054"/>
              <a:ext cx="2241182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Buscar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não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está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intervalo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Rectangle 588">
              <a:extLst>
                <a:ext uri="{FF2B5EF4-FFF2-40B4-BE49-F238E27FC236}">
                  <a16:creationId xmlns:a16="http://schemas.microsoft.com/office/drawing/2014/main" id="{CE59B1C4-A7D9-6AD7-ECBF-74A26C44872F}"/>
                </a:ext>
              </a:extLst>
            </p:cNvPr>
            <p:cNvSpPr/>
            <p:nvPr/>
          </p:nvSpPr>
          <p:spPr>
            <a:xfrm>
              <a:off x="184122" y="2068597"/>
              <a:ext cx="235432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LIKE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Rectangle 589">
              <a:extLst>
                <a:ext uri="{FF2B5EF4-FFF2-40B4-BE49-F238E27FC236}">
                  <a16:creationId xmlns:a16="http://schemas.microsoft.com/office/drawing/2014/main" id="{100146F7-24D7-2B4C-340B-B71FADAB1088}"/>
                </a:ext>
              </a:extLst>
            </p:cNvPr>
            <p:cNvSpPr/>
            <p:nvPr/>
          </p:nvSpPr>
          <p:spPr>
            <a:xfrm>
              <a:off x="1631948" y="2068597"/>
              <a:ext cx="1880942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Buscar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caractere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curinga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‘%’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590">
              <a:extLst>
                <a:ext uri="{FF2B5EF4-FFF2-40B4-BE49-F238E27FC236}">
                  <a16:creationId xmlns:a16="http://schemas.microsoft.com/office/drawing/2014/main" id="{7D6E6020-B98C-30FF-FA8A-BE0EA09E2CD2}"/>
                </a:ext>
              </a:extLst>
            </p:cNvPr>
            <p:cNvSpPr/>
            <p:nvPr/>
          </p:nvSpPr>
          <p:spPr>
            <a:xfrm>
              <a:off x="184122" y="2251140"/>
              <a:ext cx="52069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LIKE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591">
              <a:extLst>
                <a:ext uri="{FF2B5EF4-FFF2-40B4-BE49-F238E27FC236}">
                  <a16:creationId xmlns:a16="http://schemas.microsoft.com/office/drawing/2014/main" id="{22AC4B06-C540-6CBD-782A-1C25DAEF9E77}"/>
                </a:ext>
              </a:extLst>
            </p:cNvPr>
            <p:cNvSpPr/>
            <p:nvPr/>
          </p:nvSpPr>
          <p:spPr>
            <a:xfrm>
              <a:off x="1631948" y="2251140"/>
              <a:ext cx="2661279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Buscar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não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está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caractere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curinga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‘%’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592">
              <a:extLst>
                <a:ext uri="{FF2B5EF4-FFF2-40B4-BE49-F238E27FC236}">
                  <a16:creationId xmlns:a16="http://schemas.microsoft.com/office/drawing/2014/main" id="{1B72344D-8241-2C79-7AA9-D88193B65396}"/>
                </a:ext>
              </a:extLst>
            </p:cNvPr>
            <p:cNvSpPr/>
            <p:nvPr/>
          </p:nvSpPr>
          <p:spPr>
            <a:xfrm>
              <a:off x="184122" y="2433684"/>
              <a:ext cx="12175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Rectangle 593">
              <a:extLst>
                <a:ext uri="{FF2B5EF4-FFF2-40B4-BE49-F238E27FC236}">
                  <a16:creationId xmlns:a16="http://schemas.microsoft.com/office/drawing/2014/main" id="{A64446FC-39F5-E43A-FD1C-32E09AD742EF}"/>
                </a:ext>
              </a:extLst>
            </p:cNvPr>
            <p:cNvSpPr/>
            <p:nvPr/>
          </p:nvSpPr>
          <p:spPr>
            <a:xfrm>
              <a:off x="1631948" y="2433684"/>
              <a:ext cx="1143089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Buscar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lista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Rectangle 594">
              <a:extLst>
                <a:ext uri="{FF2B5EF4-FFF2-40B4-BE49-F238E27FC236}">
                  <a16:creationId xmlns:a16="http://schemas.microsoft.com/office/drawing/2014/main" id="{50E52725-3906-5E2D-EB65-3E1FC7D90A10}"/>
                </a:ext>
              </a:extLst>
            </p:cNvPr>
            <p:cNvSpPr/>
            <p:nvPr/>
          </p:nvSpPr>
          <p:spPr>
            <a:xfrm>
              <a:off x="184122" y="2616227"/>
              <a:ext cx="407017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Rectangle 595">
              <a:extLst>
                <a:ext uri="{FF2B5EF4-FFF2-40B4-BE49-F238E27FC236}">
                  <a16:creationId xmlns:a16="http://schemas.microsoft.com/office/drawing/2014/main" id="{E13E7678-E0D8-616E-597D-C7608598F37F}"/>
                </a:ext>
              </a:extLst>
            </p:cNvPr>
            <p:cNvSpPr/>
            <p:nvPr/>
          </p:nvSpPr>
          <p:spPr>
            <a:xfrm>
              <a:off x="1631948" y="2616227"/>
              <a:ext cx="202636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Buscar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não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está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lista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Shape 9852">
              <a:extLst>
                <a:ext uri="{FF2B5EF4-FFF2-40B4-BE49-F238E27FC236}">
                  <a16:creationId xmlns:a16="http://schemas.microsoft.com/office/drawing/2014/main" id="{4E785139-D455-36B6-95D3-D16F01CFC225}"/>
                </a:ext>
              </a:extLst>
            </p:cNvPr>
            <p:cNvSpPr/>
            <p:nvPr/>
          </p:nvSpPr>
          <p:spPr>
            <a:xfrm>
              <a:off x="133350" y="120014"/>
              <a:ext cx="3627298" cy="76200"/>
            </a:xfrm>
            <a:custGeom>
              <a:avLst/>
              <a:gdLst/>
              <a:ahLst/>
              <a:cxnLst/>
              <a:rect l="0" t="0" r="0" b="0"/>
              <a:pathLst>
                <a:path w="3627298" h="76200">
                  <a:moveTo>
                    <a:pt x="0" y="0"/>
                  </a:moveTo>
                  <a:lnTo>
                    <a:pt x="3627298" y="0"/>
                  </a:lnTo>
                  <a:lnTo>
                    <a:pt x="3627298" y="762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8" name="Rectangle 597">
              <a:extLst>
                <a:ext uri="{FF2B5EF4-FFF2-40B4-BE49-F238E27FC236}">
                  <a16:creationId xmlns:a16="http://schemas.microsoft.com/office/drawing/2014/main" id="{AD717F90-C9B6-94B6-338A-5128EDAB2FB6}"/>
                </a:ext>
              </a:extLst>
            </p:cNvPr>
            <p:cNvSpPr/>
            <p:nvPr/>
          </p:nvSpPr>
          <p:spPr>
            <a:xfrm>
              <a:off x="133347" y="97461"/>
              <a:ext cx="612197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sz="8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8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9" name="Rectangle 598">
              <a:extLst>
                <a:ext uri="{FF2B5EF4-FFF2-40B4-BE49-F238E27FC236}">
                  <a16:creationId xmlns:a16="http://schemas.microsoft.com/office/drawing/2014/main" id="{1E809028-32C7-B3D6-6F0B-25A9B2160B36}"/>
                </a:ext>
              </a:extLst>
            </p:cNvPr>
            <p:cNvSpPr/>
            <p:nvPr/>
          </p:nvSpPr>
          <p:spPr>
            <a:xfrm>
              <a:off x="593646" y="106504"/>
              <a:ext cx="1245867" cy="153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Operadores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relacionais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78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pt-BR" dirty="0"/>
              <a:t>Exemplos: temos a seguinte sintaxe: </a:t>
            </a:r>
            <a:r>
              <a:rPr lang="pt-BR" b="1" i="1" dirty="0"/>
              <a:t>SELECT</a:t>
            </a:r>
            <a:r>
              <a:rPr lang="pt-BR" i="1" dirty="0"/>
              <a:t> nome </a:t>
            </a:r>
            <a:r>
              <a:rPr lang="pt-BR" b="1" i="1" dirty="0"/>
              <a:t>FROM</a:t>
            </a:r>
            <a:r>
              <a:rPr lang="pt-BR" i="1" dirty="0"/>
              <a:t> alunos.</a:t>
            </a:r>
          </a:p>
          <a:p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Para selecionar os alunos que tenham mais de 17 anos: </a:t>
            </a:r>
            <a:r>
              <a:rPr lang="pt-BR" b="1" i="1" dirty="0"/>
              <a:t>WHERE</a:t>
            </a:r>
            <a:r>
              <a:rPr lang="pt-BR" i="1" dirty="0"/>
              <a:t> idade &gt; 17;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dirty="0"/>
              <a:t>Para selecionar os alunos que tenham menos de 17 anos:</a:t>
            </a:r>
            <a:r>
              <a:rPr lang="pt-BR" i="1" dirty="0"/>
              <a:t> </a:t>
            </a:r>
            <a:r>
              <a:rPr lang="pt-BR" b="1" i="1" dirty="0"/>
              <a:t>WHERE</a:t>
            </a:r>
            <a:r>
              <a:rPr lang="pt-BR" i="1" dirty="0"/>
              <a:t> idade &lt; 17;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dirty="0"/>
              <a:t>Para selecionar os alunos que tenham entre 17 e 19 anos: </a:t>
            </a:r>
            <a:r>
              <a:rPr lang="pt-BR" b="1" i="1" dirty="0"/>
              <a:t>WHERE</a:t>
            </a:r>
            <a:r>
              <a:rPr lang="pt-BR" i="1" dirty="0"/>
              <a:t> idade </a:t>
            </a:r>
            <a:r>
              <a:rPr lang="pt-BR" b="1" i="1" dirty="0"/>
              <a:t>BETWEEN</a:t>
            </a:r>
            <a:r>
              <a:rPr lang="pt-BR" i="1" dirty="0"/>
              <a:t> 17 </a:t>
            </a:r>
            <a:r>
              <a:rPr lang="pt-BR" b="1" i="1" dirty="0"/>
              <a:t>AND</a:t>
            </a:r>
            <a:r>
              <a:rPr lang="pt-BR" i="1" dirty="0"/>
              <a:t> 19;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dirty="0"/>
              <a:t>Para selecionar os alunos que tenham a inicial “K”: </a:t>
            </a:r>
            <a:r>
              <a:rPr lang="pt-BR" b="1" i="1" dirty="0"/>
              <a:t>WHERE</a:t>
            </a:r>
            <a:r>
              <a:rPr lang="pt-BR" i="1" dirty="0"/>
              <a:t> nome </a:t>
            </a:r>
            <a:r>
              <a:rPr lang="pt-BR" b="1" i="1" dirty="0"/>
              <a:t>LIKE</a:t>
            </a:r>
            <a:r>
              <a:rPr lang="pt-BR" i="1" dirty="0"/>
              <a:t> ‘K%’;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dirty="0"/>
              <a:t>para consultar os alunos que tenham idade igual ou inferior a 20: </a:t>
            </a:r>
            <a:r>
              <a:rPr lang="pt-BR" b="1" i="1" dirty="0"/>
              <a:t>WHERE</a:t>
            </a:r>
            <a:r>
              <a:rPr lang="pt-BR" i="1" dirty="0"/>
              <a:t> idade &lt;= 20.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80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E7A3-C6F3-B51B-981B-155EB1E3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a linguagem SQL</a:t>
            </a:r>
            <a:br>
              <a:rPr lang="pt-BR" dirty="0"/>
            </a:br>
            <a:r>
              <a:rPr lang="pt-BR" sz="2000" dirty="0"/>
              <a:t>CLAUSULAS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ADD63-7FC0-F5F2-1380-48D17A4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As clausulas condicionais servem para condicionar os dados que serão apresentados por meio de uma consulta, deletados ou editados.</a:t>
            </a:r>
          </a:p>
          <a:p>
            <a:pPr marL="201168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i="1" dirty="0"/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</p:txBody>
      </p:sp>
      <p:grpSp>
        <p:nvGrpSpPr>
          <p:cNvPr id="4" name="Group 7800">
            <a:extLst>
              <a:ext uri="{FF2B5EF4-FFF2-40B4-BE49-F238E27FC236}">
                <a16:creationId xmlns:a16="http://schemas.microsoft.com/office/drawing/2014/main" id="{C9569FAA-C3A0-602C-C8FE-C86E252A485D}"/>
              </a:ext>
            </a:extLst>
          </p:cNvPr>
          <p:cNvGrpSpPr/>
          <p:nvPr/>
        </p:nvGrpSpPr>
        <p:grpSpPr>
          <a:xfrm>
            <a:off x="3630968" y="2512380"/>
            <a:ext cx="5297084" cy="3719833"/>
            <a:chOff x="0" y="0"/>
            <a:chExt cx="4353032" cy="2872575"/>
          </a:xfrm>
        </p:grpSpPr>
        <p:sp>
          <p:nvSpPr>
            <p:cNvPr id="5" name="Shape 655">
              <a:extLst>
                <a:ext uri="{FF2B5EF4-FFF2-40B4-BE49-F238E27FC236}">
                  <a16:creationId xmlns:a16="http://schemas.microsoft.com/office/drawing/2014/main" id="{DEE18777-1ECC-36B4-66D9-66F7FBC262E9}"/>
                </a:ext>
              </a:extLst>
            </p:cNvPr>
            <p:cNvSpPr/>
            <p:nvPr/>
          </p:nvSpPr>
          <p:spPr>
            <a:xfrm>
              <a:off x="0" y="0"/>
              <a:ext cx="3893998" cy="2872575"/>
            </a:xfrm>
            <a:custGeom>
              <a:avLst/>
              <a:gdLst/>
              <a:ahLst/>
              <a:cxnLst/>
              <a:rect l="0" t="0" r="0" b="0"/>
              <a:pathLst>
                <a:path w="3893998" h="287257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764574"/>
                  </a:lnTo>
                  <a:cubicBezTo>
                    <a:pt x="0" y="2764574"/>
                    <a:pt x="0" y="2872575"/>
                    <a:pt x="108001" y="2872575"/>
                  </a:cubicBezTo>
                  <a:lnTo>
                    <a:pt x="3785997" y="2872575"/>
                  </a:lnTo>
                  <a:cubicBezTo>
                    <a:pt x="3785997" y="2872575"/>
                    <a:pt x="3893998" y="2872575"/>
                    <a:pt x="3893998" y="2764574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Shape 656">
              <a:extLst>
                <a:ext uri="{FF2B5EF4-FFF2-40B4-BE49-F238E27FC236}">
                  <a16:creationId xmlns:a16="http://schemas.microsoft.com/office/drawing/2014/main" id="{94DAB456-AE59-5EBE-3E2A-502EB4E697F1}"/>
                </a:ext>
              </a:extLst>
            </p:cNvPr>
            <p:cNvSpPr/>
            <p:nvPr/>
          </p:nvSpPr>
          <p:spPr>
            <a:xfrm>
              <a:off x="133350" y="313054"/>
              <a:ext cx="3619500" cy="296964"/>
            </a:xfrm>
            <a:custGeom>
              <a:avLst/>
              <a:gdLst/>
              <a:ahLst/>
              <a:cxnLst/>
              <a:rect l="0" t="0" r="0" b="0"/>
              <a:pathLst>
                <a:path w="3619500" h="296964">
                  <a:moveTo>
                    <a:pt x="0" y="0"/>
                  </a:moveTo>
                  <a:lnTo>
                    <a:pt x="1066800" y="0"/>
                  </a:lnTo>
                  <a:lnTo>
                    <a:pt x="3619500" y="0"/>
                  </a:lnTo>
                  <a:lnTo>
                    <a:pt x="3619500" y="296964"/>
                  </a:lnTo>
                  <a:lnTo>
                    <a:pt x="1066800" y="296964"/>
                  </a:lnTo>
                  <a:lnTo>
                    <a:pt x="0" y="29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Shape 657">
              <a:extLst>
                <a:ext uri="{FF2B5EF4-FFF2-40B4-BE49-F238E27FC236}">
                  <a16:creationId xmlns:a16="http://schemas.microsoft.com/office/drawing/2014/main" id="{AE09AB58-FAAA-1BB4-5DE9-71606CF33BAB}"/>
                </a:ext>
              </a:extLst>
            </p:cNvPr>
            <p:cNvSpPr/>
            <p:nvPr/>
          </p:nvSpPr>
          <p:spPr>
            <a:xfrm>
              <a:off x="133350" y="834986"/>
              <a:ext cx="3619500" cy="1854136"/>
            </a:xfrm>
            <a:custGeom>
              <a:avLst/>
              <a:gdLst/>
              <a:ahLst/>
              <a:cxnLst/>
              <a:rect l="0" t="0" r="0" b="0"/>
              <a:pathLst>
                <a:path w="3619500" h="1854136">
                  <a:moveTo>
                    <a:pt x="0" y="0"/>
                  </a:moveTo>
                  <a:lnTo>
                    <a:pt x="1066800" y="0"/>
                  </a:lnTo>
                  <a:lnTo>
                    <a:pt x="3619500" y="0"/>
                  </a:lnTo>
                  <a:lnTo>
                    <a:pt x="3619500" y="224955"/>
                  </a:lnTo>
                  <a:lnTo>
                    <a:pt x="3619500" y="224968"/>
                  </a:lnTo>
                  <a:lnTo>
                    <a:pt x="3619500" y="449923"/>
                  </a:lnTo>
                  <a:lnTo>
                    <a:pt x="3619500" y="814578"/>
                  </a:lnTo>
                  <a:lnTo>
                    <a:pt x="3619500" y="814590"/>
                  </a:lnTo>
                  <a:lnTo>
                    <a:pt x="3619500" y="1039545"/>
                  </a:lnTo>
                  <a:lnTo>
                    <a:pt x="3619500" y="1264513"/>
                  </a:lnTo>
                  <a:lnTo>
                    <a:pt x="3619500" y="1489468"/>
                  </a:lnTo>
                  <a:lnTo>
                    <a:pt x="3619500" y="1489481"/>
                  </a:lnTo>
                  <a:lnTo>
                    <a:pt x="3619500" y="1854136"/>
                  </a:lnTo>
                  <a:lnTo>
                    <a:pt x="1066800" y="1854136"/>
                  </a:lnTo>
                  <a:lnTo>
                    <a:pt x="0" y="1854136"/>
                  </a:lnTo>
                  <a:lnTo>
                    <a:pt x="0" y="1489481"/>
                  </a:lnTo>
                  <a:lnTo>
                    <a:pt x="0" y="1489468"/>
                  </a:lnTo>
                  <a:lnTo>
                    <a:pt x="0" y="1264513"/>
                  </a:lnTo>
                  <a:lnTo>
                    <a:pt x="0" y="1039545"/>
                  </a:lnTo>
                  <a:lnTo>
                    <a:pt x="0" y="814590"/>
                  </a:lnTo>
                  <a:lnTo>
                    <a:pt x="0" y="814578"/>
                  </a:lnTo>
                  <a:lnTo>
                    <a:pt x="0" y="449923"/>
                  </a:lnTo>
                  <a:lnTo>
                    <a:pt x="0" y="224968"/>
                  </a:lnTo>
                  <a:lnTo>
                    <a:pt x="0" y="22495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Shape 658">
              <a:extLst>
                <a:ext uri="{FF2B5EF4-FFF2-40B4-BE49-F238E27FC236}">
                  <a16:creationId xmlns:a16="http://schemas.microsoft.com/office/drawing/2014/main" id="{0A6CB470-553B-B202-B341-9D038994BA16}"/>
                </a:ext>
              </a:extLst>
            </p:cNvPr>
            <p:cNvSpPr/>
            <p:nvPr/>
          </p:nvSpPr>
          <p:spPr>
            <a:xfrm>
              <a:off x="133350" y="610018"/>
              <a:ext cx="3619500" cy="224968"/>
            </a:xfrm>
            <a:custGeom>
              <a:avLst/>
              <a:gdLst/>
              <a:ahLst/>
              <a:cxnLst/>
              <a:rect l="0" t="0" r="0" b="0"/>
              <a:pathLst>
                <a:path w="3619500" h="224968">
                  <a:moveTo>
                    <a:pt x="0" y="0"/>
                  </a:moveTo>
                  <a:lnTo>
                    <a:pt x="1066800" y="0"/>
                  </a:lnTo>
                  <a:lnTo>
                    <a:pt x="3619500" y="0"/>
                  </a:lnTo>
                  <a:lnTo>
                    <a:pt x="3619500" y="224968"/>
                  </a:lnTo>
                  <a:lnTo>
                    <a:pt x="1066800" y="224968"/>
                  </a:lnTo>
                  <a:lnTo>
                    <a:pt x="0" y="22496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659">
              <a:extLst>
                <a:ext uri="{FF2B5EF4-FFF2-40B4-BE49-F238E27FC236}">
                  <a16:creationId xmlns:a16="http://schemas.microsoft.com/office/drawing/2014/main" id="{0C45F930-6B4C-A03F-6A1C-52B55E889F91}"/>
                </a:ext>
              </a:extLst>
            </p:cNvPr>
            <p:cNvSpPr/>
            <p:nvPr/>
          </p:nvSpPr>
          <p:spPr>
            <a:xfrm>
              <a:off x="1200148" y="316229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660">
              <a:extLst>
                <a:ext uri="{FF2B5EF4-FFF2-40B4-BE49-F238E27FC236}">
                  <a16:creationId xmlns:a16="http://schemas.microsoft.com/office/drawing/2014/main" id="{47CAB536-8E33-860E-B5B7-B88849B2A6FF}"/>
                </a:ext>
              </a:extLst>
            </p:cNvPr>
            <p:cNvSpPr/>
            <p:nvPr/>
          </p:nvSpPr>
          <p:spPr>
            <a:xfrm>
              <a:off x="1200148" y="613188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661">
              <a:extLst>
                <a:ext uri="{FF2B5EF4-FFF2-40B4-BE49-F238E27FC236}">
                  <a16:creationId xmlns:a16="http://schemas.microsoft.com/office/drawing/2014/main" id="{40C1CB49-EFDD-1B7B-854B-8F8D811D10DA}"/>
                </a:ext>
              </a:extLst>
            </p:cNvPr>
            <p:cNvSpPr/>
            <p:nvPr/>
          </p:nvSpPr>
          <p:spPr>
            <a:xfrm>
              <a:off x="133347" y="834981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662">
              <a:extLst>
                <a:ext uri="{FF2B5EF4-FFF2-40B4-BE49-F238E27FC236}">
                  <a16:creationId xmlns:a16="http://schemas.microsoft.com/office/drawing/2014/main" id="{691B43DA-4917-ED65-2468-ABECFD340831}"/>
                </a:ext>
              </a:extLst>
            </p:cNvPr>
            <p:cNvSpPr/>
            <p:nvPr/>
          </p:nvSpPr>
          <p:spPr>
            <a:xfrm>
              <a:off x="1200148" y="834981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663">
              <a:extLst>
                <a:ext uri="{FF2B5EF4-FFF2-40B4-BE49-F238E27FC236}">
                  <a16:creationId xmlns:a16="http://schemas.microsoft.com/office/drawing/2014/main" id="{7531046B-97D9-D796-400C-32FFAFF86C87}"/>
                </a:ext>
              </a:extLst>
            </p:cNvPr>
            <p:cNvSpPr/>
            <p:nvPr/>
          </p:nvSpPr>
          <p:spPr>
            <a:xfrm>
              <a:off x="1200148" y="838151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664">
              <a:extLst>
                <a:ext uri="{FF2B5EF4-FFF2-40B4-BE49-F238E27FC236}">
                  <a16:creationId xmlns:a16="http://schemas.microsoft.com/office/drawing/2014/main" id="{B5530EE1-3DA6-C129-0D68-2D7911E89063}"/>
                </a:ext>
              </a:extLst>
            </p:cNvPr>
            <p:cNvSpPr/>
            <p:nvPr/>
          </p:nvSpPr>
          <p:spPr>
            <a:xfrm>
              <a:off x="133347" y="1059944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665">
              <a:extLst>
                <a:ext uri="{FF2B5EF4-FFF2-40B4-BE49-F238E27FC236}">
                  <a16:creationId xmlns:a16="http://schemas.microsoft.com/office/drawing/2014/main" id="{9DCEE26C-D633-6631-28AE-3D6301D883A7}"/>
                </a:ext>
              </a:extLst>
            </p:cNvPr>
            <p:cNvSpPr/>
            <p:nvPr/>
          </p:nvSpPr>
          <p:spPr>
            <a:xfrm>
              <a:off x="1200148" y="1059944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666">
              <a:extLst>
                <a:ext uri="{FF2B5EF4-FFF2-40B4-BE49-F238E27FC236}">
                  <a16:creationId xmlns:a16="http://schemas.microsoft.com/office/drawing/2014/main" id="{A4D0B779-BAFC-59E1-274F-3EED548C7378}"/>
                </a:ext>
              </a:extLst>
            </p:cNvPr>
            <p:cNvSpPr/>
            <p:nvPr/>
          </p:nvSpPr>
          <p:spPr>
            <a:xfrm>
              <a:off x="1200148" y="1063114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667">
              <a:extLst>
                <a:ext uri="{FF2B5EF4-FFF2-40B4-BE49-F238E27FC236}">
                  <a16:creationId xmlns:a16="http://schemas.microsoft.com/office/drawing/2014/main" id="{E0AA4B1F-1BBD-03C1-B63E-3ED1ED9415AE}"/>
                </a:ext>
              </a:extLst>
            </p:cNvPr>
            <p:cNvSpPr/>
            <p:nvPr/>
          </p:nvSpPr>
          <p:spPr>
            <a:xfrm>
              <a:off x="133347" y="1284907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668">
              <a:extLst>
                <a:ext uri="{FF2B5EF4-FFF2-40B4-BE49-F238E27FC236}">
                  <a16:creationId xmlns:a16="http://schemas.microsoft.com/office/drawing/2014/main" id="{77683B06-DACC-FEBD-6998-9BF928E5631C}"/>
                </a:ext>
              </a:extLst>
            </p:cNvPr>
            <p:cNvSpPr/>
            <p:nvPr/>
          </p:nvSpPr>
          <p:spPr>
            <a:xfrm>
              <a:off x="1200148" y="1284907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669">
              <a:extLst>
                <a:ext uri="{FF2B5EF4-FFF2-40B4-BE49-F238E27FC236}">
                  <a16:creationId xmlns:a16="http://schemas.microsoft.com/office/drawing/2014/main" id="{33252552-9090-1A19-8DB0-BEBAC8908387}"/>
                </a:ext>
              </a:extLst>
            </p:cNvPr>
            <p:cNvSpPr/>
            <p:nvPr/>
          </p:nvSpPr>
          <p:spPr>
            <a:xfrm>
              <a:off x="1200148" y="1288076"/>
              <a:ext cx="0" cy="358318"/>
            </a:xfrm>
            <a:custGeom>
              <a:avLst/>
              <a:gdLst/>
              <a:ahLst/>
              <a:cxnLst/>
              <a:rect l="0" t="0" r="0" b="0"/>
              <a:pathLst>
                <a:path h="358318">
                  <a:moveTo>
                    <a:pt x="0" y="3583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670">
              <a:extLst>
                <a:ext uri="{FF2B5EF4-FFF2-40B4-BE49-F238E27FC236}">
                  <a16:creationId xmlns:a16="http://schemas.microsoft.com/office/drawing/2014/main" id="{5CA22A6A-AF7D-AE4F-28E1-97D51747EFD7}"/>
                </a:ext>
              </a:extLst>
            </p:cNvPr>
            <p:cNvSpPr/>
            <p:nvPr/>
          </p:nvSpPr>
          <p:spPr>
            <a:xfrm>
              <a:off x="133347" y="1649569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671">
              <a:extLst>
                <a:ext uri="{FF2B5EF4-FFF2-40B4-BE49-F238E27FC236}">
                  <a16:creationId xmlns:a16="http://schemas.microsoft.com/office/drawing/2014/main" id="{D4A12CAA-BC88-3DDB-3D84-C781C72B6503}"/>
                </a:ext>
              </a:extLst>
            </p:cNvPr>
            <p:cNvSpPr/>
            <p:nvPr/>
          </p:nvSpPr>
          <p:spPr>
            <a:xfrm>
              <a:off x="1200148" y="1649569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672">
              <a:extLst>
                <a:ext uri="{FF2B5EF4-FFF2-40B4-BE49-F238E27FC236}">
                  <a16:creationId xmlns:a16="http://schemas.microsoft.com/office/drawing/2014/main" id="{45F8B1A9-9C4F-159F-4328-80EB55B2140B}"/>
                </a:ext>
              </a:extLst>
            </p:cNvPr>
            <p:cNvSpPr/>
            <p:nvPr/>
          </p:nvSpPr>
          <p:spPr>
            <a:xfrm>
              <a:off x="1200148" y="1652739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673">
              <a:extLst>
                <a:ext uri="{FF2B5EF4-FFF2-40B4-BE49-F238E27FC236}">
                  <a16:creationId xmlns:a16="http://schemas.microsoft.com/office/drawing/2014/main" id="{36BB1308-E3C0-3D5A-44EF-175C391DD9E8}"/>
                </a:ext>
              </a:extLst>
            </p:cNvPr>
            <p:cNvSpPr/>
            <p:nvPr/>
          </p:nvSpPr>
          <p:spPr>
            <a:xfrm>
              <a:off x="133347" y="1874532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674">
              <a:extLst>
                <a:ext uri="{FF2B5EF4-FFF2-40B4-BE49-F238E27FC236}">
                  <a16:creationId xmlns:a16="http://schemas.microsoft.com/office/drawing/2014/main" id="{117D47D5-0A97-8D6B-A2C4-E072F7C7618E}"/>
                </a:ext>
              </a:extLst>
            </p:cNvPr>
            <p:cNvSpPr/>
            <p:nvPr/>
          </p:nvSpPr>
          <p:spPr>
            <a:xfrm>
              <a:off x="1200148" y="1874532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675">
              <a:extLst>
                <a:ext uri="{FF2B5EF4-FFF2-40B4-BE49-F238E27FC236}">
                  <a16:creationId xmlns:a16="http://schemas.microsoft.com/office/drawing/2014/main" id="{1E490FC5-7398-73B8-9C44-9157BA1F1775}"/>
                </a:ext>
              </a:extLst>
            </p:cNvPr>
            <p:cNvSpPr/>
            <p:nvPr/>
          </p:nvSpPr>
          <p:spPr>
            <a:xfrm>
              <a:off x="1200148" y="1877700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676">
              <a:extLst>
                <a:ext uri="{FF2B5EF4-FFF2-40B4-BE49-F238E27FC236}">
                  <a16:creationId xmlns:a16="http://schemas.microsoft.com/office/drawing/2014/main" id="{E25DBCF3-5747-5B84-3720-E4AD203773CE}"/>
                </a:ext>
              </a:extLst>
            </p:cNvPr>
            <p:cNvSpPr/>
            <p:nvPr/>
          </p:nvSpPr>
          <p:spPr>
            <a:xfrm>
              <a:off x="133347" y="2099493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677">
              <a:extLst>
                <a:ext uri="{FF2B5EF4-FFF2-40B4-BE49-F238E27FC236}">
                  <a16:creationId xmlns:a16="http://schemas.microsoft.com/office/drawing/2014/main" id="{AACD12A1-9FA4-9166-4DB9-9D5D5CDC64E9}"/>
                </a:ext>
              </a:extLst>
            </p:cNvPr>
            <p:cNvSpPr/>
            <p:nvPr/>
          </p:nvSpPr>
          <p:spPr>
            <a:xfrm>
              <a:off x="1200148" y="2099493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678">
              <a:extLst>
                <a:ext uri="{FF2B5EF4-FFF2-40B4-BE49-F238E27FC236}">
                  <a16:creationId xmlns:a16="http://schemas.microsoft.com/office/drawing/2014/main" id="{9B08EE2B-5D7A-DB01-4207-B16E8E59EDF3}"/>
                </a:ext>
              </a:extLst>
            </p:cNvPr>
            <p:cNvSpPr/>
            <p:nvPr/>
          </p:nvSpPr>
          <p:spPr>
            <a:xfrm>
              <a:off x="1200148" y="2102663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679">
              <a:extLst>
                <a:ext uri="{FF2B5EF4-FFF2-40B4-BE49-F238E27FC236}">
                  <a16:creationId xmlns:a16="http://schemas.microsoft.com/office/drawing/2014/main" id="{C56E3D6D-D14A-4F33-64C0-D46EE37FB0B3}"/>
                </a:ext>
              </a:extLst>
            </p:cNvPr>
            <p:cNvSpPr/>
            <p:nvPr/>
          </p:nvSpPr>
          <p:spPr>
            <a:xfrm>
              <a:off x="133347" y="2324456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680">
              <a:extLst>
                <a:ext uri="{FF2B5EF4-FFF2-40B4-BE49-F238E27FC236}">
                  <a16:creationId xmlns:a16="http://schemas.microsoft.com/office/drawing/2014/main" id="{3DDE0245-5665-A299-D037-0D4DE288B65D}"/>
                </a:ext>
              </a:extLst>
            </p:cNvPr>
            <p:cNvSpPr/>
            <p:nvPr/>
          </p:nvSpPr>
          <p:spPr>
            <a:xfrm>
              <a:off x="1200148" y="2324456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681">
              <a:extLst>
                <a:ext uri="{FF2B5EF4-FFF2-40B4-BE49-F238E27FC236}">
                  <a16:creationId xmlns:a16="http://schemas.microsoft.com/office/drawing/2014/main" id="{ACCAB92B-65BD-3F53-DB06-7A9172BF6E51}"/>
                </a:ext>
              </a:extLst>
            </p:cNvPr>
            <p:cNvSpPr/>
            <p:nvPr/>
          </p:nvSpPr>
          <p:spPr>
            <a:xfrm>
              <a:off x="1200148" y="2327626"/>
              <a:ext cx="0" cy="358318"/>
            </a:xfrm>
            <a:custGeom>
              <a:avLst/>
              <a:gdLst/>
              <a:ahLst/>
              <a:cxnLst/>
              <a:rect l="0" t="0" r="0" b="0"/>
              <a:pathLst>
                <a:path h="358318">
                  <a:moveTo>
                    <a:pt x="0" y="3583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682">
              <a:extLst>
                <a:ext uri="{FF2B5EF4-FFF2-40B4-BE49-F238E27FC236}">
                  <a16:creationId xmlns:a16="http://schemas.microsoft.com/office/drawing/2014/main" id="{001EFB46-C66F-18DE-875C-C37743E51E02}"/>
                </a:ext>
              </a:extLst>
            </p:cNvPr>
            <p:cNvSpPr/>
            <p:nvPr/>
          </p:nvSpPr>
          <p:spPr>
            <a:xfrm>
              <a:off x="133347" y="2689119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683">
              <a:extLst>
                <a:ext uri="{FF2B5EF4-FFF2-40B4-BE49-F238E27FC236}">
                  <a16:creationId xmlns:a16="http://schemas.microsoft.com/office/drawing/2014/main" id="{1CBB9992-CA9C-C07F-7199-BC33E04DA499}"/>
                </a:ext>
              </a:extLst>
            </p:cNvPr>
            <p:cNvSpPr/>
            <p:nvPr/>
          </p:nvSpPr>
          <p:spPr>
            <a:xfrm>
              <a:off x="1200148" y="2689119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684">
              <a:extLst>
                <a:ext uri="{FF2B5EF4-FFF2-40B4-BE49-F238E27FC236}">
                  <a16:creationId xmlns:a16="http://schemas.microsoft.com/office/drawing/2014/main" id="{F6BFC7EC-F92D-1FF6-7BD8-57F5C6ED8EAA}"/>
                </a:ext>
              </a:extLst>
            </p:cNvPr>
            <p:cNvSpPr/>
            <p:nvPr/>
          </p:nvSpPr>
          <p:spPr>
            <a:xfrm>
              <a:off x="133347" y="313057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685">
              <a:extLst>
                <a:ext uri="{FF2B5EF4-FFF2-40B4-BE49-F238E27FC236}">
                  <a16:creationId xmlns:a16="http://schemas.microsoft.com/office/drawing/2014/main" id="{2E984309-6C0B-4140-B681-5B194CEC05B9}"/>
                </a:ext>
              </a:extLst>
            </p:cNvPr>
            <p:cNvSpPr/>
            <p:nvPr/>
          </p:nvSpPr>
          <p:spPr>
            <a:xfrm>
              <a:off x="1200148" y="313057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686">
              <a:extLst>
                <a:ext uri="{FF2B5EF4-FFF2-40B4-BE49-F238E27FC236}">
                  <a16:creationId xmlns:a16="http://schemas.microsoft.com/office/drawing/2014/main" id="{F2B7ED3A-F369-4EB1-8007-9DC48707453A}"/>
                </a:ext>
              </a:extLst>
            </p:cNvPr>
            <p:cNvSpPr/>
            <p:nvPr/>
          </p:nvSpPr>
          <p:spPr>
            <a:xfrm>
              <a:off x="133347" y="610018"/>
              <a:ext cx="1066800" cy="0"/>
            </a:xfrm>
            <a:custGeom>
              <a:avLst/>
              <a:gdLst/>
              <a:ahLst/>
              <a:cxnLst/>
              <a:rect l="0" t="0" r="0" b="0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687">
              <a:extLst>
                <a:ext uri="{FF2B5EF4-FFF2-40B4-BE49-F238E27FC236}">
                  <a16:creationId xmlns:a16="http://schemas.microsoft.com/office/drawing/2014/main" id="{C2323753-C6BC-100F-B5DD-854D9C5286E1}"/>
                </a:ext>
              </a:extLst>
            </p:cNvPr>
            <p:cNvSpPr/>
            <p:nvPr/>
          </p:nvSpPr>
          <p:spPr>
            <a:xfrm>
              <a:off x="1200148" y="610018"/>
              <a:ext cx="2552700" cy="0"/>
            </a:xfrm>
            <a:custGeom>
              <a:avLst/>
              <a:gdLst/>
              <a:ahLst/>
              <a:cxnLst/>
              <a:rect l="0" t="0" r="0" b="0"/>
              <a:pathLst>
                <a:path w="2552700">
                  <a:moveTo>
                    <a:pt x="0" y="0"/>
                  </a:moveTo>
                  <a:lnTo>
                    <a:pt x="2552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Rectangle 688">
              <a:extLst>
                <a:ext uri="{FF2B5EF4-FFF2-40B4-BE49-F238E27FC236}">
                  <a16:creationId xmlns:a16="http://schemas.microsoft.com/office/drawing/2014/main" id="{17D066AA-33A5-D5FE-E7FC-85EEF58DD6BE}"/>
                </a:ext>
              </a:extLst>
            </p:cNvPr>
            <p:cNvSpPr/>
            <p:nvPr/>
          </p:nvSpPr>
          <p:spPr>
            <a:xfrm>
              <a:off x="429632" y="395257"/>
              <a:ext cx="630761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Operador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689">
              <a:extLst>
                <a:ext uri="{FF2B5EF4-FFF2-40B4-BE49-F238E27FC236}">
                  <a16:creationId xmlns:a16="http://schemas.microsoft.com/office/drawing/2014/main" id="{85F41968-9456-4B21-E8B7-D18EDA31587B}"/>
                </a:ext>
              </a:extLst>
            </p:cNvPr>
            <p:cNvSpPr/>
            <p:nvPr/>
          </p:nvSpPr>
          <p:spPr>
            <a:xfrm>
              <a:off x="2355892" y="395257"/>
              <a:ext cx="320858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spc="1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Ação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 690">
              <a:extLst>
                <a:ext uri="{FF2B5EF4-FFF2-40B4-BE49-F238E27FC236}">
                  <a16:creationId xmlns:a16="http://schemas.microsoft.com/office/drawing/2014/main" id="{0BFC6DB3-1A9B-5CF6-0124-323CADEC92FE}"/>
                </a:ext>
              </a:extLst>
            </p:cNvPr>
            <p:cNvSpPr/>
            <p:nvPr/>
          </p:nvSpPr>
          <p:spPr>
            <a:xfrm>
              <a:off x="205312" y="667614"/>
              <a:ext cx="345969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FROM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691">
              <a:extLst>
                <a:ext uri="{FF2B5EF4-FFF2-40B4-BE49-F238E27FC236}">
                  <a16:creationId xmlns:a16="http://schemas.microsoft.com/office/drawing/2014/main" id="{3E2FAAF5-2A1E-8EFA-A3C8-C81D299FE180}"/>
                </a:ext>
              </a:extLst>
            </p:cNvPr>
            <p:cNvSpPr/>
            <p:nvPr/>
          </p:nvSpPr>
          <p:spPr>
            <a:xfrm>
              <a:off x="1272074" y="667614"/>
              <a:ext cx="2355883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Indica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qual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tabela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irá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receber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comando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692">
              <a:extLst>
                <a:ext uri="{FF2B5EF4-FFF2-40B4-BE49-F238E27FC236}">
                  <a16:creationId xmlns:a16="http://schemas.microsoft.com/office/drawing/2014/main" id="{EED32B74-9E7E-EAB8-5251-372617AAE829}"/>
                </a:ext>
              </a:extLst>
            </p:cNvPr>
            <p:cNvSpPr/>
            <p:nvPr/>
          </p:nvSpPr>
          <p:spPr>
            <a:xfrm>
              <a:off x="205312" y="892582"/>
              <a:ext cx="416133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WHERE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693">
              <a:extLst>
                <a:ext uri="{FF2B5EF4-FFF2-40B4-BE49-F238E27FC236}">
                  <a16:creationId xmlns:a16="http://schemas.microsoft.com/office/drawing/2014/main" id="{670992C5-047D-F027-27B5-CC1182FAD9E4}"/>
                </a:ext>
              </a:extLst>
            </p:cNvPr>
            <p:cNvSpPr/>
            <p:nvPr/>
          </p:nvSpPr>
          <p:spPr>
            <a:xfrm>
              <a:off x="1272074" y="892582"/>
              <a:ext cx="2023855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Especifica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condições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necessárias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694">
              <a:extLst>
                <a:ext uri="{FF2B5EF4-FFF2-40B4-BE49-F238E27FC236}">
                  <a16:creationId xmlns:a16="http://schemas.microsoft.com/office/drawing/2014/main" id="{FACE8DF3-5AAA-5FE0-2170-341F43B03EF8}"/>
                </a:ext>
              </a:extLst>
            </p:cNvPr>
            <p:cNvSpPr/>
            <p:nvPr/>
          </p:nvSpPr>
          <p:spPr>
            <a:xfrm>
              <a:off x="205312" y="1117550"/>
              <a:ext cx="59575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GROUP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BY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Rectangle 695">
              <a:extLst>
                <a:ext uri="{FF2B5EF4-FFF2-40B4-BE49-F238E27FC236}">
                  <a16:creationId xmlns:a16="http://schemas.microsoft.com/office/drawing/2014/main" id="{A8CEE7D9-2A88-4656-1DBB-5EE14AA19E17}"/>
                </a:ext>
              </a:extLst>
            </p:cNvPr>
            <p:cNvSpPr/>
            <p:nvPr/>
          </p:nvSpPr>
          <p:spPr>
            <a:xfrm>
              <a:off x="1272074" y="1117550"/>
              <a:ext cx="197336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Agrupa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resultados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semelhantes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 696">
              <a:extLst>
                <a:ext uri="{FF2B5EF4-FFF2-40B4-BE49-F238E27FC236}">
                  <a16:creationId xmlns:a16="http://schemas.microsoft.com/office/drawing/2014/main" id="{C45CBDA2-CBB2-634C-11EE-53693F5F53CA}"/>
                </a:ext>
              </a:extLst>
            </p:cNvPr>
            <p:cNvSpPr/>
            <p:nvPr/>
          </p:nvSpPr>
          <p:spPr>
            <a:xfrm>
              <a:off x="205312" y="1342517"/>
              <a:ext cx="455157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HAVING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697">
              <a:extLst>
                <a:ext uri="{FF2B5EF4-FFF2-40B4-BE49-F238E27FC236}">
                  <a16:creationId xmlns:a16="http://schemas.microsoft.com/office/drawing/2014/main" id="{2FBE81EA-94D5-FD37-4F3C-2B20723C64C9}"/>
                </a:ext>
              </a:extLst>
            </p:cNvPr>
            <p:cNvSpPr/>
            <p:nvPr/>
          </p:nvSpPr>
          <p:spPr>
            <a:xfrm>
              <a:off x="1272074" y="1342517"/>
              <a:ext cx="2136446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É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utilizada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expressar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condição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698">
              <a:extLst>
                <a:ext uri="{FF2B5EF4-FFF2-40B4-BE49-F238E27FC236}">
                  <a16:creationId xmlns:a16="http://schemas.microsoft.com/office/drawing/2014/main" id="{0A553A65-391D-7291-31C0-7EDD8E4AD3D9}"/>
                </a:ext>
              </a:extLst>
            </p:cNvPr>
            <p:cNvSpPr/>
            <p:nvPr/>
          </p:nvSpPr>
          <p:spPr>
            <a:xfrm>
              <a:off x="1272074" y="1482205"/>
              <a:ext cx="172505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satisfação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cada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grupo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699">
              <a:extLst>
                <a:ext uri="{FF2B5EF4-FFF2-40B4-BE49-F238E27FC236}">
                  <a16:creationId xmlns:a16="http://schemas.microsoft.com/office/drawing/2014/main" id="{73F019A6-753E-8D4F-8044-09A460838F8E}"/>
                </a:ext>
              </a:extLst>
            </p:cNvPr>
            <p:cNvSpPr/>
            <p:nvPr/>
          </p:nvSpPr>
          <p:spPr>
            <a:xfrm>
              <a:off x="205312" y="1707172"/>
              <a:ext cx="576850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ORDER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BY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ectangle 700">
              <a:extLst>
                <a:ext uri="{FF2B5EF4-FFF2-40B4-BE49-F238E27FC236}">
                  <a16:creationId xmlns:a16="http://schemas.microsoft.com/office/drawing/2014/main" id="{38C160EC-569B-EB99-A3BA-F722A7652343}"/>
                </a:ext>
              </a:extLst>
            </p:cNvPr>
            <p:cNvSpPr/>
            <p:nvPr/>
          </p:nvSpPr>
          <p:spPr>
            <a:xfrm>
              <a:off x="1272074" y="1707172"/>
              <a:ext cx="110881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Ordena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resultado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701">
              <a:extLst>
                <a:ext uri="{FF2B5EF4-FFF2-40B4-BE49-F238E27FC236}">
                  <a16:creationId xmlns:a16="http://schemas.microsoft.com/office/drawing/2014/main" id="{E645C1F6-5474-FAA0-C87D-4C64254E5F82}"/>
                </a:ext>
              </a:extLst>
            </p:cNvPr>
            <p:cNvSpPr/>
            <p:nvPr/>
          </p:nvSpPr>
          <p:spPr>
            <a:xfrm>
              <a:off x="205312" y="1932140"/>
              <a:ext cx="537367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DISTINCT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702">
              <a:extLst>
                <a:ext uri="{FF2B5EF4-FFF2-40B4-BE49-F238E27FC236}">
                  <a16:creationId xmlns:a16="http://schemas.microsoft.com/office/drawing/2014/main" id="{8D2E804F-F362-9154-306F-533C1AC731B2}"/>
                </a:ext>
              </a:extLst>
            </p:cNvPr>
            <p:cNvSpPr/>
            <p:nvPr/>
          </p:nvSpPr>
          <p:spPr>
            <a:xfrm>
              <a:off x="1272074" y="1932140"/>
              <a:ext cx="1686285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Retorna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repetição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703">
              <a:extLst>
                <a:ext uri="{FF2B5EF4-FFF2-40B4-BE49-F238E27FC236}">
                  <a16:creationId xmlns:a16="http://schemas.microsoft.com/office/drawing/2014/main" id="{09F2AF5D-5846-1FBE-9A12-1A99E990E230}"/>
                </a:ext>
              </a:extLst>
            </p:cNvPr>
            <p:cNvSpPr/>
            <p:nvPr/>
          </p:nvSpPr>
          <p:spPr>
            <a:xfrm>
              <a:off x="205312" y="2157108"/>
              <a:ext cx="401546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UNION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704">
              <a:extLst>
                <a:ext uri="{FF2B5EF4-FFF2-40B4-BE49-F238E27FC236}">
                  <a16:creationId xmlns:a16="http://schemas.microsoft.com/office/drawing/2014/main" id="{4BF66BFF-DA07-01CE-60EF-6706169BB7E6}"/>
                </a:ext>
              </a:extLst>
            </p:cNvPr>
            <p:cNvSpPr/>
            <p:nvPr/>
          </p:nvSpPr>
          <p:spPr>
            <a:xfrm>
              <a:off x="1272074" y="2157108"/>
              <a:ext cx="308095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Combina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duas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consultas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SQL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repetição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705">
              <a:extLst>
                <a:ext uri="{FF2B5EF4-FFF2-40B4-BE49-F238E27FC236}">
                  <a16:creationId xmlns:a16="http://schemas.microsoft.com/office/drawing/2014/main" id="{B90DF16A-DAE8-FA2C-BB46-055C6A77AB1C}"/>
                </a:ext>
              </a:extLst>
            </p:cNvPr>
            <p:cNvSpPr/>
            <p:nvPr/>
          </p:nvSpPr>
          <p:spPr>
            <a:xfrm>
              <a:off x="205312" y="2382075"/>
              <a:ext cx="645808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UNION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ALL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angle 706">
              <a:extLst>
                <a:ext uri="{FF2B5EF4-FFF2-40B4-BE49-F238E27FC236}">
                  <a16:creationId xmlns:a16="http://schemas.microsoft.com/office/drawing/2014/main" id="{1B1957E9-1848-7F0D-5AAD-BD50F2EC6EC3}"/>
                </a:ext>
              </a:extLst>
            </p:cNvPr>
            <p:cNvSpPr/>
            <p:nvPr/>
          </p:nvSpPr>
          <p:spPr>
            <a:xfrm>
              <a:off x="1272074" y="2382075"/>
              <a:ext cx="1984301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Combina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duas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consultas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SQL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Rectangle 707">
              <a:extLst>
                <a:ext uri="{FF2B5EF4-FFF2-40B4-BE49-F238E27FC236}">
                  <a16:creationId xmlns:a16="http://schemas.microsoft.com/office/drawing/2014/main" id="{2CE62E38-FB78-3FFB-1AD2-7490553D7E12}"/>
                </a:ext>
              </a:extLst>
            </p:cNvPr>
            <p:cNvSpPr/>
            <p:nvPr/>
          </p:nvSpPr>
          <p:spPr>
            <a:xfrm>
              <a:off x="1272074" y="2521762"/>
              <a:ext cx="1734253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repetição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dados,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</a:t>
              </a:r>
              <a:r>
                <a:rPr lang="pt-BR" sz="85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houver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Shape 10126">
              <a:extLst>
                <a:ext uri="{FF2B5EF4-FFF2-40B4-BE49-F238E27FC236}">
                  <a16:creationId xmlns:a16="http://schemas.microsoft.com/office/drawing/2014/main" id="{1579E3DF-0449-D0A6-73AB-DD440946B88C}"/>
                </a:ext>
              </a:extLst>
            </p:cNvPr>
            <p:cNvSpPr/>
            <p:nvPr/>
          </p:nvSpPr>
          <p:spPr>
            <a:xfrm>
              <a:off x="133350" y="120014"/>
              <a:ext cx="3627298" cy="76200"/>
            </a:xfrm>
            <a:custGeom>
              <a:avLst/>
              <a:gdLst/>
              <a:ahLst/>
              <a:cxnLst/>
              <a:rect l="0" t="0" r="0" b="0"/>
              <a:pathLst>
                <a:path w="3627298" h="76200">
                  <a:moveTo>
                    <a:pt x="0" y="0"/>
                  </a:moveTo>
                  <a:lnTo>
                    <a:pt x="3627298" y="0"/>
                  </a:lnTo>
                  <a:lnTo>
                    <a:pt x="3627298" y="762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9" name="Rectangle 709">
              <a:extLst>
                <a:ext uri="{FF2B5EF4-FFF2-40B4-BE49-F238E27FC236}">
                  <a16:creationId xmlns:a16="http://schemas.microsoft.com/office/drawing/2014/main" id="{3CBBF132-43C2-367A-C706-1C64E39A7CE3}"/>
                </a:ext>
              </a:extLst>
            </p:cNvPr>
            <p:cNvSpPr/>
            <p:nvPr/>
          </p:nvSpPr>
          <p:spPr>
            <a:xfrm>
              <a:off x="133347" y="97461"/>
              <a:ext cx="613103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b="1" kern="100" spc="1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sz="800" b="1" kern="100" spc="-2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 spc="1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8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710">
              <a:extLst>
                <a:ext uri="{FF2B5EF4-FFF2-40B4-BE49-F238E27FC236}">
                  <a16:creationId xmlns:a16="http://schemas.microsoft.com/office/drawing/2014/main" id="{52B5CE73-5BD7-3768-9FE5-AF8B5D9B150D}"/>
                </a:ext>
              </a:extLst>
            </p:cNvPr>
            <p:cNvSpPr/>
            <p:nvPr/>
          </p:nvSpPr>
          <p:spPr>
            <a:xfrm>
              <a:off x="594327" y="106504"/>
              <a:ext cx="1215652" cy="153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317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Cláusulas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condicionais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07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1358</Words>
  <Application>Microsoft Office PowerPoint</Application>
  <PresentationFormat>Widescreen</PresentationFormat>
  <Paragraphs>264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Retrospectiva</vt:lpstr>
      <vt:lpstr>SQL: CONCEITO E FUNCIONALIDADES</vt:lpstr>
      <vt:lpstr>Identificando a linguagem SQL</vt:lpstr>
      <vt:lpstr>Identificando a linguagem SQL</vt:lpstr>
      <vt:lpstr>Identificando a linguagem SQL OPERADORES LÓGICOS</vt:lpstr>
      <vt:lpstr>Identificando a linguagem SQL OPERADORES LÓGICOS</vt:lpstr>
      <vt:lpstr>Identificando a linguagem SQL OPERADORES LÓGICOS</vt:lpstr>
      <vt:lpstr>Identificando a linguagem SQL OPERADORES RELACIONAIS</vt:lpstr>
      <vt:lpstr>Identificando a linguagem SQL OPERADORES RELACIONAIS</vt:lpstr>
      <vt:lpstr>Identificando a linguagem SQL CLAUSULAS CONDICIONAIS</vt:lpstr>
      <vt:lpstr>Identificando a linguagem SQL CLAUSULAS CONDICIONAIS</vt:lpstr>
      <vt:lpstr>Identificando a linguagem SQL FUNÇÃO DE AGREGAÇÃO</vt:lpstr>
      <vt:lpstr>Identificando a linguagem SQL RECONHECENDO E RELACIONANDO OS PRINCIPAIS TIPOS DE LINGUAGENS SQL</vt:lpstr>
      <vt:lpstr>Identificando a linguagem SQL RECONHECENDO E RELACIONANDO OS PRINCIPAIS TIPOS DE LINGUAGENS SQL</vt:lpstr>
      <vt:lpstr>Identificando a linguagem SQL RECONHECENDO E RELACIONANDO OS PRINCIPAIS TIPOS DE LINGUAGENS SQL</vt:lpstr>
      <vt:lpstr>Identificando a linguagem SQL RECONHECENDO E RELACIONANDO OS PRINCIPAIS TIPOS DE LINGUAGENS SQL</vt:lpstr>
      <vt:lpstr>Identificando a linguagem SQL RECONHECENDO E RELACIONANDO OS PRINCIPAIS TIPOS DE LINGUAGENS SQL</vt:lpstr>
      <vt:lpstr>Parece que paramos por aqui...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CONCEITO E FUNCIONALIDADES</dc:title>
  <dc:creator>Lucas Amaro</dc:creator>
  <cp:lastModifiedBy>Lucas Amaro</cp:lastModifiedBy>
  <cp:revision>1</cp:revision>
  <dcterms:created xsi:type="dcterms:W3CDTF">2024-04-17T13:07:05Z</dcterms:created>
  <dcterms:modified xsi:type="dcterms:W3CDTF">2024-04-17T15:21:35Z</dcterms:modified>
</cp:coreProperties>
</file>