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1B78AA-D4BE-4AF3-A0FB-40AFAED14D6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2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FE6F3-9234-CC9D-EB53-3BC1ACA78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IoT na plataforma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D052B-EBB2-733C-6BF5-232574457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elementos arquiteturais do Arduíno.</a:t>
            </a:r>
          </a:p>
          <a:p>
            <a:r>
              <a:rPr lang="pt-BR" dirty="0"/>
              <a:t>Reconhecer os componentes e protocolos que possibilitam a comunicação com o Arduino.</a:t>
            </a:r>
          </a:p>
          <a:p>
            <a:r>
              <a:rPr lang="pt-BR" dirty="0"/>
              <a:t>Ilustrar aplicações de IoT no Arduino. </a:t>
            </a:r>
          </a:p>
        </p:txBody>
      </p:sp>
    </p:spTree>
    <p:extLst>
      <p:ext uri="{BB962C8B-B14F-4D97-AF65-F5344CB8AC3E}">
        <p14:creationId xmlns:p14="http://schemas.microsoft.com/office/powerpoint/2010/main" val="352407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utilizados para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Protocolos de comunicação podem ser comparados a contratos: são regras que controlam a comunicação entre dois ou mais sistemas. Com os protocolos, podemos definir, por exemplo, padrões que os dispositivos devem ter.</a:t>
            </a:r>
          </a:p>
          <a:p>
            <a:r>
              <a:rPr lang="pt-BR" dirty="0"/>
              <a:t>Conheceremos os protocolo que têm mais destaque na comunicação de Arduino com periféricos de externos (</a:t>
            </a:r>
            <a:r>
              <a:rPr lang="pt-BR" dirty="0" err="1"/>
              <a:t>ex</a:t>
            </a:r>
            <a:r>
              <a:rPr lang="pt-BR" dirty="0"/>
              <a:t>: sensores), que são: </a:t>
            </a:r>
          </a:p>
          <a:p>
            <a:pPr lvl="1"/>
            <a:r>
              <a:rPr lang="pt-BR" i="1" dirty="0"/>
              <a:t>Universal </a:t>
            </a:r>
            <a:r>
              <a:rPr lang="pt-BR" i="1" dirty="0" err="1"/>
              <a:t>Asynchronous</a:t>
            </a:r>
            <a:r>
              <a:rPr lang="pt-BR" i="1" dirty="0"/>
              <a:t> </a:t>
            </a:r>
            <a:r>
              <a:rPr lang="pt-BR" i="1" dirty="0" err="1"/>
              <a:t>Receiver</a:t>
            </a:r>
            <a:r>
              <a:rPr lang="pt-BR" i="1" dirty="0"/>
              <a:t> </a:t>
            </a:r>
            <a:r>
              <a:rPr lang="pt-BR" i="1" dirty="0" err="1"/>
              <a:t>Transmiter</a:t>
            </a:r>
            <a:r>
              <a:rPr lang="pt-BR" i="1" dirty="0"/>
              <a:t> - </a:t>
            </a:r>
            <a:r>
              <a:rPr lang="pt-BR" dirty="0"/>
              <a:t>UART;</a:t>
            </a:r>
          </a:p>
          <a:p>
            <a:pPr lvl="1"/>
            <a:r>
              <a:rPr lang="pt-BR" i="1" dirty="0" err="1"/>
              <a:t>Inter-Integrated</a:t>
            </a:r>
            <a:r>
              <a:rPr lang="pt-BR" i="1" dirty="0"/>
              <a:t> Circuit</a:t>
            </a:r>
            <a:r>
              <a:rPr lang="pt-BR" dirty="0"/>
              <a:t> - 12C;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Peripheral</a:t>
            </a:r>
            <a:r>
              <a:rPr lang="pt-BR" i="1" dirty="0"/>
              <a:t> Interface</a:t>
            </a:r>
            <a:r>
              <a:rPr lang="pt-BR" dirty="0"/>
              <a:t> - SPI.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4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Universal </a:t>
            </a:r>
            <a:r>
              <a:rPr lang="pt-BR" sz="2200" i="1" dirty="0" err="1"/>
              <a:t>Asynchronous</a:t>
            </a:r>
            <a:r>
              <a:rPr lang="pt-BR" sz="2200" i="1" dirty="0"/>
              <a:t> </a:t>
            </a:r>
            <a:r>
              <a:rPr lang="pt-BR" sz="2200" i="1" dirty="0" err="1"/>
              <a:t>Receiver</a:t>
            </a:r>
            <a:r>
              <a:rPr lang="pt-BR" sz="2200" i="1" dirty="0"/>
              <a:t> </a:t>
            </a:r>
            <a:r>
              <a:rPr lang="pt-BR" sz="2200" i="1" dirty="0" err="1"/>
              <a:t>Transmiter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60770" cy="4023360"/>
          </a:xfrm>
        </p:spPr>
        <p:txBody>
          <a:bodyPr/>
          <a:lstStyle/>
          <a:p>
            <a:r>
              <a:rPr lang="pt-BR" dirty="0"/>
              <a:t>UART é um tipo de comunicação serial e assíncrona que transmite dados através de barramentos de comunicação.</a:t>
            </a:r>
          </a:p>
          <a:p>
            <a:r>
              <a:rPr lang="pt-BR" dirty="0"/>
              <a:t>Este protocolo pode ser utilizado de três maneiras diferentes:</a:t>
            </a:r>
          </a:p>
          <a:p>
            <a:pPr lvl="1"/>
            <a:r>
              <a:rPr lang="pt-BR" i="1" dirty="0"/>
              <a:t>Simplex</a:t>
            </a:r>
            <a:r>
              <a:rPr lang="pt-BR" dirty="0"/>
              <a:t> – apenas um dispositivo pode transmitir dados;</a:t>
            </a:r>
          </a:p>
          <a:p>
            <a:pPr lvl="1"/>
            <a:r>
              <a:rPr lang="pt-BR" i="1" dirty="0"/>
              <a:t>Half duplex</a:t>
            </a:r>
            <a:r>
              <a:rPr lang="pt-BR" dirty="0"/>
              <a:t> – dois dispositivos conectados podem transmitir dados alternadamente;</a:t>
            </a:r>
          </a:p>
          <a:p>
            <a:pPr lvl="1"/>
            <a:r>
              <a:rPr lang="pt-BR" i="1" dirty="0"/>
              <a:t>Full duplex</a:t>
            </a:r>
            <a:r>
              <a:rPr lang="pt-BR" dirty="0"/>
              <a:t> – dispositivos podem enviar dados simultaneamente por canais separados.</a:t>
            </a:r>
            <a:endParaRPr lang="pt-BR" i="1" dirty="0"/>
          </a:p>
          <a:p>
            <a:r>
              <a:rPr lang="pt-BR" dirty="0"/>
              <a:t>A comunicação serial UART é usada para comunicar o Arduino ao computador e aos módulos eletrônicos (Bluetooth), como vemos na imagem.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roup 9205">
            <a:extLst>
              <a:ext uri="{FF2B5EF4-FFF2-40B4-BE49-F238E27FC236}">
                <a16:creationId xmlns:a16="http://schemas.microsoft.com/office/drawing/2014/main" id="{5B97BEDF-96B8-F67C-C3D3-D7465374DC69}"/>
              </a:ext>
            </a:extLst>
          </p:cNvPr>
          <p:cNvGrpSpPr/>
          <p:nvPr/>
        </p:nvGrpSpPr>
        <p:grpSpPr>
          <a:xfrm>
            <a:off x="7258050" y="1845734"/>
            <a:ext cx="4476750" cy="4136526"/>
            <a:chOff x="0" y="0"/>
            <a:chExt cx="3001848" cy="2429734"/>
          </a:xfrm>
        </p:grpSpPr>
        <p:sp>
          <p:nvSpPr>
            <p:cNvPr id="5" name="Shape 447">
              <a:extLst>
                <a:ext uri="{FF2B5EF4-FFF2-40B4-BE49-F238E27FC236}">
                  <a16:creationId xmlns:a16="http://schemas.microsoft.com/office/drawing/2014/main" id="{C1FF1C41-72E7-6763-2122-62EE2C06FD16}"/>
                </a:ext>
              </a:extLst>
            </p:cNvPr>
            <p:cNvSpPr/>
            <p:nvPr/>
          </p:nvSpPr>
          <p:spPr>
            <a:xfrm>
              <a:off x="0" y="0"/>
              <a:ext cx="3001848" cy="2426919"/>
            </a:xfrm>
            <a:custGeom>
              <a:avLst/>
              <a:gdLst/>
              <a:ahLst/>
              <a:cxnLst/>
              <a:rect l="0" t="0" r="0" b="0"/>
              <a:pathLst>
                <a:path w="3001848" h="242691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18919"/>
                  </a:lnTo>
                  <a:cubicBezTo>
                    <a:pt x="0" y="2318919"/>
                    <a:pt x="0" y="2426919"/>
                    <a:pt x="108001" y="2426919"/>
                  </a:cubicBezTo>
                  <a:lnTo>
                    <a:pt x="2893848" y="2426919"/>
                  </a:lnTo>
                  <a:cubicBezTo>
                    <a:pt x="2893848" y="2426919"/>
                    <a:pt x="3001848" y="2426919"/>
                    <a:pt x="3001848" y="2318919"/>
                  </a:cubicBezTo>
                  <a:lnTo>
                    <a:pt x="3001848" y="108001"/>
                  </a:lnTo>
                  <a:cubicBezTo>
                    <a:pt x="3001848" y="108001"/>
                    <a:pt x="3001848" y="0"/>
                    <a:pt x="2893848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48">
              <a:extLst>
                <a:ext uri="{FF2B5EF4-FFF2-40B4-BE49-F238E27FC236}">
                  <a16:creationId xmlns:a16="http://schemas.microsoft.com/office/drawing/2014/main" id="{129310D7-F2A4-8619-9C0E-B42E1E7B2F7D}"/>
                </a:ext>
              </a:extLst>
            </p:cNvPr>
            <p:cNvSpPr/>
            <p:nvPr/>
          </p:nvSpPr>
          <p:spPr>
            <a:xfrm>
              <a:off x="123445" y="2212638"/>
              <a:ext cx="1008294" cy="217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49">
              <a:extLst>
                <a:ext uri="{FF2B5EF4-FFF2-40B4-BE49-F238E27FC236}">
                  <a16:creationId xmlns:a16="http://schemas.microsoft.com/office/drawing/2014/main" id="{247DC110-210F-1E0A-4578-103DC462C491}"/>
                </a:ext>
              </a:extLst>
            </p:cNvPr>
            <p:cNvSpPr/>
            <p:nvPr/>
          </p:nvSpPr>
          <p:spPr>
            <a:xfrm>
              <a:off x="772144" y="2216396"/>
              <a:ext cx="2043209" cy="2105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51">
              <a:extLst>
                <a:ext uri="{FF2B5EF4-FFF2-40B4-BE49-F238E27FC236}">
                  <a16:creationId xmlns:a16="http://schemas.microsoft.com/office/drawing/2014/main" id="{54C5F225-302C-48A4-8AA2-ABF0F67B4C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149" y="147610"/>
              <a:ext cx="2753295" cy="196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14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Este protocolo é uma comunicação serial baseada no modelo mestre e escravo </a:t>
            </a:r>
            <a:r>
              <a:rPr lang="pt-BR" i="1" dirty="0"/>
              <a:t>(master/</a:t>
            </a:r>
            <a:r>
              <a:rPr lang="pt-BR" i="1" dirty="0" err="1"/>
              <a:t>slave</a:t>
            </a:r>
            <a:r>
              <a:rPr lang="pt-BR" i="1" dirty="0"/>
              <a:t>)</a:t>
            </a:r>
            <a:r>
              <a:rPr lang="pt-BR" dirty="0"/>
              <a:t>.</a:t>
            </a:r>
          </a:p>
          <a:p>
            <a:r>
              <a:rPr lang="pt-BR" dirty="0"/>
              <a:t>Podem existir mais de um dispositivo </a:t>
            </a:r>
            <a:r>
              <a:rPr lang="pt-BR" i="1" dirty="0"/>
              <a:t>master</a:t>
            </a:r>
            <a:r>
              <a:rPr lang="pt-BR" dirty="0"/>
              <a:t>, onde o </a:t>
            </a:r>
            <a:r>
              <a:rPr lang="pt-BR" i="1" dirty="0"/>
              <a:t>master</a:t>
            </a:r>
            <a:r>
              <a:rPr lang="pt-BR" dirty="0"/>
              <a:t> pode ser tanto um microcontrolador como um dispositivo programável responsável por coordenar a comunicação e requisição ao escravo, que deve possuir apenas um endereço de comunicação.</a:t>
            </a:r>
          </a:p>
          <a:p>
            <a:r>
              <a:rPr lang="pt-BR" dirty="0"/>
              <a:t>Para haver comunicação neste protocolo, é necessário: </a:t>
            </a:r>
          </a:p>
          <a:p>
            <a:pPr lvl="1"/>
            <a:r>
              <a:rPr lang="pt-BR" dirty="0"/>
              <a:t>Ter dois dispositivos, </a:t>
            </a:r>
          </a:p>
          <a:p>
            <a:pPr lvl="1"/>
            <a:r>
              <a:rPr lang="pt-BR" i="1" dirty="0"/>
              <a:t>Serial Data </a:t>
            </a:r>
            <a:r>
              <a:rPr lang="pt-BR" i="1" dirty="0" err="1"/>
              <a:t>Line</a:t>
            </a:r>
            <a:r>
              <a:rPr lang="pt-BR" dirty="0"/>
              <a:t> (SDA) – um canal para transmissão de dados entre mestre/escravo;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r>
              <a:rPr lang="pt-BR" i="1" dirty="0"/>
              <a:t> </a:t>
            </a:r>
            <a:r>
              <a:rPr lang="pt-BR" dirty="0"/>
              <a:t>(SCL) – utilizado para comunicação e controlado pelo mestre.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585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figura podemos observar que a transmissão de dados é iniciada e enviada pelo dispositivo mestre, onde os demais dispositivos escutarão a mensagem que foi transmitida.</a:t>
            </a:r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Após o </a:t>
            </a:r>
            <a:r>
              <a:rPr lang="pt-BR" i="1" dirty="0"/>
              <a:t>Start</a:t>
            </a:r>
            <a:r>
              <a:rPr lang="pt-BR" dirty="0"/>
              <a:t> mestre usa o barramento para enviar o endereço que deseja se comunicar, onde todos os dispositivos receberão a mensagem e compararão com o seu próprio endereço. O escravo que tiver seu endereço como verdadeiro enviará um sinal, chamado </a:t>
            </a:r>
            <a:r>
              <a:rPr lang="pt-BR" i="1" dirty="0" err="1"/>
              <a:t>Acknowledge</a:t>
            </a:r>
            <a:r>
              <a:rPr lang="pt-BR" i="1" dirty="0"/>
              <a:t> </a:t>
            </a:r>
            <a:r>
              <a:rPr lang="pt-BR" dirty="0"/>
              <a:t>(ACK), e a comunicação entre o mestre e o escravo se inicia. Ao encerrar, o mestre envia um sinal de </a:t>
            </a:r>
            <a:r>
              <a:rPr lang="pt-BR" i="1" dirty="0"/>
              <a:t>Stop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5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Também conhecido como SPI, utiliza o modelo mestre/escravo e a transmissão </a:t>
            </a:r>
            <a:r>
              <a:rPr lang="pt-BR" i="1" dirty="0"/>
              <a:t>full duplex</a:t>
            </a:r>
            <a:r>
              <a:rPr lang="pt-BR" dirty="0"/>
              <a:t>. Possui umas das comunicações mais rápidas, porém, são utilizadas para pequenas distancias. </a:t>
            </a:r>
          </a:p>
          <a:p>
            <a:r>
              <a:rPr lang="pt-BR" dirty="0"/>
              <a:t>Para que a comunicação </a:t>
            </a:r>
            <a:r>
              <a:rPr lang="pt-BR" i="1" dirty="0"/>
              <a:t>full duplex</a:t>
            </a:r>
            <a:r>
              <a:rPr lang="pt-BR" dirty="0"/>
              <a:t> possa fluir, a SPI utiliza quatro canais:</a:t>
            </a:r>
          </a:p>
          <a:p>
            <a:pPr lvl="1"/>
            <a:r>
              <a:rPr lang="pt-BR" i="1" dirty="0"/>
              <a:t>Mester in </a:t>
            </a:r>
            <a:r>
              <a:rPr lang="pt-BR" i="1" dirty="0" err="1"/>
              <a:t>Slave</a:t>
            </a:r>
            <a:r>
              <a:rPr lang="pt-BR" i="1" dirty="0"/>
              <a:t> Out</a:t>
            </a:r>
            <a:r>
              <a:rPr lang="pt-BR" dirty="0"/>
              <a:t> (MISO) – utilizado para o escravo enviar dados ao mestre;</a:t>
            </a:r>
          </a:p>
          <a:p>
            <a:pPr lvl="1"/>
            <a:r>
              <a:rPr lang="pt-BR" i="1" dirty="0"/>
              <a:t>Master out </a:t>
            </a:r>
            <a:r>
              <a:rPr lang="pt-BR" i="1" dirty="0" err="1"/>
              <a:t>Slave</a:t>
            </a:r>
            <a:r>
              <a:rPr lang="pt-BR" i="1" dirty="0"/>
              <a:t> in</a:t>
            </a:r>
            <a:r>
              <a:rPr lang="pt-BR" dirty="0"/>
              <a:t> (MOSI) – utilizado para o mestre enviar dados ao 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dirty="0"/>
              <a:t> (SCK) – pulso de </a:t>
            </a:r>
            <a:r>
              <a:rPr lang="pt-BR" i="1" dirty="0" err="1"/>
              <a:t>clock</a:t>
            </a:r>
            <a:r>
              <a:rPr lang="pt-BR" dirty="0"/>
              <a:t> de sincronismo enviado pelo mestre;</a:t>
            </a:r>
          </a:p>
          <a:p>
            <a:pPr lvl="1"/>
            <a:r>
              <a:rPr lang="pt-BR" i="1" dirty="0" err="1"/>
              <a:t>Select</a:t>
            </a:r>
            <a:r>
              <a:rPr lang="pt-BR" i="1" dirty="0"/>
              <a:t> </a:t>
            </a:r>
            <a:r>
              <a:rPr lang="pt-BR" i="1" dirty="0" err="1"/>
              <a:t>Slave</a:t>
            </a:r>
            <a:r>
              <a:rPr lang="pt-BR" dirty="0"/>
              <a:t> (SS) – utilizado quando existir mais de um dispositivo escravo no barramento.</a:t>
            </a:r>
            <a:endParaRPr lang="pt-BR" i="1" dirty="0"/>
          </a:p>
          <a:p>
            <a:endParaRPr lang="pt-BR" dirty="0"/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8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30" y="2224294"/>
            <a:ext cx="5785476" cy="748453"/>
          </a:xfrm>
        </p:spPr>
        <p:txBody>
          <a:bodyPr>
            <a:normAutofit/>
          </a:bodyPr>
          <a:lstStyle/>
          <a:p>
            <a:r>
              <a:rPr lang="pt-BR" dirty="0"/>
              <a:t>Na imagem temos a comunicação SPI, que é utilizada para comunicação rápida para curtas distancias.</a:t>
            </a:r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8989">
            <a:extLst>
              <a:ext uri="{FF2B5EF4-FFF2-40B4-BE49-F238E27FC236}">
                <a16:creationId xmlns:a16="http://schemas.microsoft.com/office/drawing/2014/main" id="{D3658F0A-FED7-9F3C-887B-C9F42C4ECB1A}"/>
              </a:ext>
            </a:extLst>
          </p:cNvPr>
          <p:cNvGrpSpPr/>
          <p:nvPr/>
        </p:nvGrpSpPr>
        <p:grpSpPr>
          <a:xfrm>
            <a:off x="6896101" y="1796097"/>
            <a:ext cx="4259580" cy="4509453"/>
            <a:chOff x="0" y="0"/>
            <a:chExt cx="3332150" cy="3266021"/>
          </a:xfrm>
        </p:grpSpPr>
        <p:sp>
          <p:nvSpPr>
            <p:cNvPr id="5" name="Shape 555">
              <a:extLst>
                <a:ext uri="{FF2B5EF4-FFF2-40B4-BE49-F238E27FC236}">
                  <a16:creationId xmlns:a16="http://schemas.microsoft.com/office/drawing/2014/main" id="{F599176E-9C0A-778F-A653-C311507CD00B}"/>
                </a:ext>
              </a:extLst>
            </p:cNvPr>
            <p:cNvSpPr/>
            <p:nvPr/>
          </p:nvSpPr>
          <p:spPr>
            <a:xfrm>
              <a:off x="0" y="0"/>
              <a:ext cx="3332150" cy="3266021"/>
            </a:xfrm>
            <a:custGeom>
              <a:avLst/>
              <a:gdLst/>
              <a:ahLst/>
              <a:cxnLst/>
              <a:rect l="0" t="0" r="0" b="0"/>
              <a:pathLst>
                <a:path w="3332150" h="326602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158021"/>
                  </a:lnTo>
                  <a:cubicBezTo>
                    <a:pt x="0" y="3158021"/>
                    <a:pt x="0" y="3266021"/>
                    <a:pt x="108001" y="3266021"/>
                  </a:cubicBezTo>
                  <a:lnTo>
                    <a:pt x="3224149" y="3266021"/>
                  </a:lnTo>
                  <a:cubicBezTo>
                    <a:pt x="3224149" y="3266021"/>
                    <a:pt x="3332150" y="3266021"/>
                    <a:pt x="3332150" y="3158021"/>
                  </a:cubicBezTo>
                  <a:lnTo>
                    <a:pt x="3332150" y="108001"/>
                  </a:lnTo>
                  <a:cubicBezTo>
                    <a:pt x="3332150" y="108001"/>
                    <a:pt x="3332150" y="0"/>
                    <a:pt x="32241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56">
              <a:extLst>
                <a:ext uri="{FF2B5EF4-FFF2-40B4-BE49-F238E27FC236}">
                  <a16:creationId xmlns:a16="http://schemas.microsoft.com/office/drawing/2014/main" id="{E60F9A5E-1B38-0CF9-D149-7367DC0AA096}"/>
                </a:ext>
              </a:extLst>
            </p:cNvPr>
            <p:cNvSpPr/>
            <p:nvPr/>
          </p:nvSpPr>
          <p:spPr>
            <a:xfrm>
              <a:off x="127002" y="2899342"/>
              <a:ext cx="106763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57">
              <a:extLst>
                <a:ext uri="{FF2B5EF4-FFF2-40B4-BE49-F238E27FC236}">
                  <a16:creationId xmlns:a16="http://schemas.microsoft.com/office/drawing/2014/main" id="{7D1FC0BB-6B8B-B4C8-E05C-59E885D01CEE}"/>
                </a:ext>
              </a:extLst>
            </p:cNvPr>
            <p:cNvSpPr/>
            <p:nvPr/>
          </p:nvSpPr>
          <p:spPr>
            <a:xfrm>
              <a:off x="875171" y="2903100"/>
              <a:ext cx="191155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SPI.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8">
              <a:extLst>
                <a:ext uri="{FF2B5EF4-FFF2-40B4-BE49-F238E27FC236}">
                  <a16:creationId xmlns:a16="http://schemas.microsoft.com/office/drawing/2014/main" id="{9A0AE3B5-1D3C-1C00-D399-321C825FD441}"/>
                </a:ext>
              </a:extLst>
            </p:cNvPr>
            <p:cNvSpPr/>
            <p:nvPr/>
          </p:nvSpPr>
          <p:spPr>
            <a:xfrm>
              <a:off x="127003" y="3093369"/>
              <a:ext cx="523384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9">
              <a:extLst>
                <a:ext uri="{FF2B5EF4-FFF2-40B4-BE49-F238E27FC236}">
                  <a16:creationId xmlns:a16="http://schemas.microsoft.com/office/drawing/2014/main" id="{55D487E0-2E4F-CF8A-0F8B-8AC0E2A7F997}"/>
                </a:ext>
              </a:extLst>
            </p:cNvPr>
            <p:cNvSpPr/>
            <p:nvPr/>
          </p:nvSpPr>
          <p:spPr>
            <a:xfrm>
              <a:off x="589019" y="3081172"/>
              <a:ext cx="2436141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Corelis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([201–]).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61">
              <a:extLst>
                <a:ext uri="{FF2B5EF4-FFF2-40B4-BE49-F238E27FC236}">
                  <a16:creationId xmlns:a16="http://schemas.microsoft.com/office/drawing/2014/main" id="{732DDCF8-58E7-F90D-E61B-9C1566CCC7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184" y="147610"/>
              <a:ext cx="3057525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9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uma excelente opção, pois o seu baixo custo e facilidade de implementação ganhou popularidade. Pode ser usado para como acender e apagar um LED, ou criar uma automação residencial completa.</a:t>
            </a:r>
          </a:p>
          <a:p>
            <a:r>
              <a:rPr lang="pt-BR" dirty="0"/>
              <a:t>A seguir, veja alguns exemplos do que é possível fazer com o Arduino:</a:t>
            </a:r>
          </a:p>
          <a:p>
            <a:pPr lvl="1"/>
            <a:r>
              <a:rPr lang="pt-BR" dirty="0"/>
              <a:t>Você pode utilizar um Arduino para transformar seu Celular em um controle remoto;</a:t>
            </a:r>
          </a:p>
          <a:p>
            <a:pPr lvl="1"/>
            <a:r>
              <a:rPr lang="pt-BR" dirty="0"/>
              <a:t>Você pode criar um medidor de distancia (</a:t>
            </a:r>
            <a:r>
              <a:rPr lang="pt-BR" dirty="0" err="1"/>
              <a:t>ex</a:t>
            </a:r>
            <a:r>
              <a:rPr lang="pt-BR" dirty="0"/>
              <a:t>:. Para medir um terreno sem precisar de fita métrica). </a:t>
            </a:r>
          </a:p>
          <a:p>
            <a:r>
              <a:rPr lang="pt-BR" dirty="0"/>
              <a:t>Além da placa e dos sensores, outro elemento importante para o Arduino é o </a:t>
            </a:r>
            <a:r>
              <a:rPr lang="pt-BR" i="1" dirty="0"/>
              <a:t>software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4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conhecer o código utilizado para acender e apagar um LED e a estrutura de </a:t>
            </a:r>
            <a:r>
              <a:rPr lang="pt-BR" i="1" dirty="0"/>
              <a:t>hardware</a:t>
            </a:r>
            <a:r>
              <a:rPr lang="pt-BR" dirty="0"/>
              <a:t> necessária. </a:t>
            </a:r>
          </a:p>
          <a:p>
            <a:r>
              <a:rPr lang="pt-BR" dirty="0"/>
              <a:t>Outros itens necessários são:</a:t>
            </a:r>
          </a:p>
          <a:p>
            <a:pPr lvl="1"/>
            <a:r>
              <a:rPr lang="pt-BR" dirty="0"/>
              <a:t>1 LED;</a:t>
            </a:r>
          </a:p>
          <a:p>
            <a:pPr lvl="1"/>
            <a:r>
              <a:rPr lang="pt-BR" dirty="0"/>
              <a:t>1 Resistor de 200 ohms (ou 120 ohms a depender do LED);</a:t>
            </a:r>
          </a:p>
          <a:p>
            <a:pPr lvl="1"/>
            <a:r>
              <a:rPr lang="pt-BR" dirty="0"/>
              <a:t>1 </a:t>
            </a:r>
            <a:r>
              <a:rPr lang="pt-BR" i="1" dirty="0"/>
              <a:t>Protoboard;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28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Protoboard </a:t>
            </a:r>
            <a:r>
              <a:rPr lang="pt-BR" dirty="0"/>
              <a:t>é uma placa para prototipação, utilizada para inserir os componentes eletrônicos, sem a necessidade de soldar os componentes, já que ela simula circuitos.</a:t>
            </a:r>
          </a:p>
          <a:p>
            <a:r>
              <a:rPr lang="pt-BR" dirty="0"/>
              <a:t>Veja a imagem abaixo:</a:t>
            </a:r>
          </a:p>
          <a:p>
            <a:endParaRPr lang="pt-BR" dirty="0"/>
          </a:p>
        </p:txBody>
      </p:sp>
      <p:grpSp>
        <p:nvGrpSpPr>
          <p:cNvPr id="4" name="Group 9036">
            <a:extLst>
              <a:ext uri="{FF2B5EF4-FFF2-40B4-BE49-F238E27FC236}">
                <a16:creationId xmlns:a16="http://schemas.microsoft.com/office/drawing/2014/main" id="{EC2B4AF7-E2D7-C170-18AF-167C158F62FD}"/>
              </a:ext>
            </a:extLst>
          </p:cNvPr>
          <p:cNvGrpSpPr/>
          <p:nvPr/>
        </p:nvGrpSpPr>
        <p:grpSpPr>
          <a:xfrm>
            <a:off x="7754112" y="2659504"/>
            <a:ext cx="4437888" cy="3686431"/>
            <a:chOff x="120187" y="147610"/>
            <a:chExt cx="3205625" cy="2422360"/>
          </a:xfrm>
        </p:grpSpPr>
        <p:sp>
          <p:nvSpPr>
            <p:cNvPr id="6" name="Rectangle 703">
              <a:extLst>
                <a:ext uri="{FF2B5EF4-FFF2-40B4-BE49-F238E27FC236}">
                  <a16:creationId xmlns:a16="http://schemas.microsoft.com/office/drawing/2014/main" id="{E5D8183E-F744-133E-A075-A68E4A0B6E93}"/>
                </a:ext>
              </a:extLst>
            </p:cNvPr>
            <p:cNvSpPr/>
            <p:nvPr/>
          </p:nvSpPr>
          <p:spPr>
            <a:xfrm>
              <a:off x="120188" y="2188136"/>
              <a:ext cx="2342339" cy="374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04">
              <a:extLst>
                <a:ext uri="{FF2B5EF4-FFF2-40B4-BE49-F238E27FC236}">
                  <a16:creationId xmlns:a16="http://schemas.microsoft.com/office/drawing/2014/main" id="{E573E997-64A8-43E2-5ADE-8C9B1CF3A75A}"/>
                </a:ext>
              </a:extLst>
            </p:cNvPr>
            <p:cNvSpPr/>
            <p:nvPr/>
          </p:nvSpPr>
          <p:spPr>
            <a:xfrm>
              <a:off x="785910" y="2192098"/>
              <a:ext cx="2539902" cy="362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Protoboard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05">
              <a:extLst>
                <a:ext uri="{FF2B5EF4-FFF2-40B4-BE49-F238E27FC236}">
                  <a16:creationId xmlns:a16="http://schemas.microsoft.com/office/drawing/2014/main" id="{AE58B5CE-A49C-DF48-B8BE-E89A1EB553E7}"/>
                </a:ext>
              </a:extLst>
            </p:cNvPr>
            <p:cNvSpPr/>
            <p:nvPr/>
          </p:nvSpPr>
          <p:spPr>
            <a:xfrm>
              <a:off x="966516" y="2265056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06">
              <a:extLst>
                <a:ext uri="{FF2B5EF4-FFF2-40B4-BE49-F238E27FC236}">
                  <a16:creationId xmlns:a16="http://schemas.microsoft.com/office/drawing/2014/main" id="{ECB9A777-E9AF-C520-718A-4CBCA679D93C}"/>
                </a:ext>
              </a:extLst>
            </p:cNvPr>
            <p:cNvSpPr/>
            <p:nvPr/>
          </p:nvSpPr>
          <p:spPr>
            <a:xfrm>
              <a:off x="120187" y="2427731"/>
              <a:ext cx="776922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A6E7D051-5769-C57C-3216-65F7732B7A9B}"/>
                </a:ext>
              </a:extLst>
            </p:cNvPr>
            <p:cNvSpPr/>
            <p:nvPr/>
          </p:nvSpPr>
          <p:spPr>
            <a:xfrm>
              <a:off x="343770" y="2429331"/>
              <a:ext cx="270441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RaspDuino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</a:t>
              </a:r>
              <a:r>
                <a:rPr lang="pt-BR" sz="11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on-line)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89F6C9F-0122-D4C1-2C8B-F406CD66AB75}"/>
                </a:ext>
              </a:extLst>
            </p:cNvPr>
            <p:cNvSpPr/>
            <p:nvPr/>
          </p:nvSpPr>
          <p:spPr>
            <a:xfrm>
              <a:off x="1445393" y="2429509"/>
              <a:ext cx="321806" cy="1398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711">
              <a:extLst>
                <a:ext uri="{FF2B5EF4-FFF2-40B4-BE49-F238E27FC236}">
                  <a16:creationId xmlns:a16="http://schemas.microsoft.com/office/drawing/2014/main" id="{0618FC1A-A8D6-9C45-ECDF-0BAA7E851FC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9055" y="147610"/>
              <a:ext cx="2879054" cy="2014293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287452-6742-FBD6-0577-D4EA42BCCCDA}"/>
              </a:ext>
            </a:extLst>
          </p:cNvPr>
          <p:cNvSpPr txBox="1"/>
          <p:nvPr/>
        </p:nvSpPr>
        <p:spPr>
          <a:xfrm>
            <a:off x="1097280" y="3059668"/>
            <a:ext cx="6669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Perceba que a placa tem furos centras representados por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(primeira coluna)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(segunda coluna) são ligadas sem a existência de fio, e a corrente circula entre elas automaticamente (use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jumpers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ligar uma coluna a outra se necessário).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furos das extremidades são ligados na horizontal como um único fio, mas as linhas não são conectadas entre si.</a:t>
            </a:r>
          </a:p>
        </p:txBody>
      </p:sp>
    </p:spTree>
    <p:extLst>
      <p:ext uri="{BB962C8B-B14F-4D97-AF65-F5344CB8AC3E}">
        <p14:creationId xmlns:p14="http://schemas.microsoft.com/office/powerpoint/2010/main" val="26770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BA36-1948-079A-B9B6-F517310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3C202-9369-8D65-D6BB-48FD2367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Arduino é uma plataforma eletrônica que tem como objetivo integrar hardware e software de maneira fácil, usado em aprendizado e desenvolvimento de habilidades de maneira simples.</a:t>
            </a:r>
          </a:p>
          <a:p>
            <a:r>
              <a:rPr lang="pt-BR" dirty="0"/>
              <a:t>Este microcontrolador é </a:t>
            </a:r>
            <a:r>
              <a:rPr lang="pt-BR" i="1" dirty="0"/>
              <a:t>open source</a:t>
            </a:r>
            <a:r>
              <a:rPr lang="pt-BR" dirty="0"/>
              <a:t>, ou seja, é liberada para a construção de placas compatíveis com o Arduino, resultando em placas de baixo custo.</a:t>
            </a:r>
          </a:p>
          <a:p>
            <a:r>
              <a:rPr lang="pt-BR" dirty="0"/>
              <a:t>Um dos locais de aplicação de aplicação de Arduino é em projetos de Internet das Coisas (</a:t>
            </a:r>
            <a:r>
              <a:rPr lang="pt-BR" i="1" dirty="0"/>
              <a:t>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dirty="0"/>
              <a:t>), que se propõem na conexão e comunicação de dispositivos através da internet.</a:t>
            </a:r>
          </a:p>
          <a:p>
            <a:r>
              <a:rPr lang="pt-BR" dirty="0"/>
              <a:t>A IoT descreve a rede de objetos físicos incorporados a sensores, software e outras tecnologias com o objetivo de conectar e trocar dados com outros dispositivos e sistemas pela internet.</a:t>
            </a:r>
          </a:p>
          <a:p>
            <a:r>
              <a:rPr lang="pt-BR" dirty="0"/>
              <a:t>Estudaremos sobre: os conceitos fundamentais do Arduino; as versões do Arduino para IoT; os elementos arquiteturais do Arduino; aprender a reconhecer os componentes e protocolos utilizados pela plataforma de comunicação; e os primeiros passes em IoT utilizando Arduino.</a:t>
            </a:r>
          </a:p>
        </p:txBody>
      </p:sp>
    </p:spTree>
    <p:extLst>
      <p:ext uri="{BB962C8B-B14F-4D97-AF65-F5344CB8AC3E}">
        <p14:creationId xmlns:p14="http://schemas.microsoft.com/office/powerpoint/2010/main" val="129617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LEDs (</a:t>
            </a:r>
            <a:r>
              <a:rPr lang="pt-BR" i="1" dirty="0"/>
              <a:t>light emissor </a:t>
            </a:r>
            <a:r>
              <a:rPr lang="pt-BR" i="1" dirty="0" err="1"/>
              <a:t>diode</a:t>
            </a:r>
            <a:r>
              <a:rPr lang="pt-BR" dirty="0"/>
              <a:t>) são componentes que convertem a energia elétrica em energia luminosa.</a:t>
            </a:r>
          </a:p>
          <a:p>
            <a:r>
              <a:rPr lang="pt-BR" dirty="0"/>
              <a:t>A energia fui em apenas um sentido, e ao colocar o componente na placa, devemos conectar a entrada de energia no positivo, e o terra no lado negativo. </a:t>
            </a:r>
          </a:p>
          <a:p>
            <a:r>
              <a:rPr lang="pt-BR" dirty="0"/>
              <a:t>Lembre-se que, em nosso componente, a ponta maior será ligada no positivo, enquanto o negativo receberá o lado do circuito fechado.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</p:spTree>
    <p:extLst>
      <p:ext uri="{BB962C8B-B14F-4D97-AF65-F5344CB8AC3E}">
        <p14:creationId xmlns:p14="http://schemas.microsoft.com/office/powerpoint/2010/main" val="290884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resistores são componentes eletrônicos que controlam e limitam a passagem de corrente pela placa e pelos demais componentes. Ele pode evitar que algum componente, como o LED, queime.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grpSp>
        <p:nvGrpSpPr>
          <p:cNvPr id="2" name="Group 9151">
            <a:extLst>
              <a:ext uri="{FF2B5EF4-FFF2-40B4-BE49-F238E27FC236}">
                <a16:creationId xmlns:a16="http://schemas.microsoft.com/office/drawing/2014/main" id="{4753B298-1668-4A30-D6A4-CFD3477FFC9C}"/>
              </a:ext>
            </a:extLst>
          </p:cNvPr>
          <p:cNvGrpSpPr/>
          <p:nvPr/>
        </p:nvGrpSpPr>
        <p:grpSpPr>
          <a:xfrm>
            <a:off x="7132320" y="2624244"/>
            <a:ext cx="4572000" cy="3648540"/>
            <a:chOff x="0" y="0"/>
            <a:chExt cx="3163748" cy="2466467"/>
          </a:xfrm>
        </p:grpSpPr>
        <p:sp>
          <p:nvSpPr>
            <p:cNvPr id="5" name="Shape 747">
              <a:extLst>
                <a:ext uri="{FF2B5EF4-FFF2-40B4-BE49-F238E27FC236}">
                  <a16:creationId xmlns:a16="http://schemas.microsoft.com/office/drawing/2014/main" id="{7C6A817A-C9F5-BD09-7AD5-1956F3529E15}"/>
                </a:ext>
              </a:extLst>
            </p:cNvPr>
            <p:cNvSpPr/>
            <p:nvPr/>
          </p:nvSpPr>
          <p:spPr>
            <a:xfrm>
              <a:off x="0" y="0"/>
              <a:ext cx="3163748" cy="2466467"/>
            </a:xfrm>
            <a:custGeom>
              <a:avLst/>
              <a:gdLst/>
              <a:ahLst/>
              <a:cxnLst/>
              <a:rect l="0" t="0" r="0" b="0"/>
              <a:pathLst>
                <a:path w="3163748" h="246646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58467"/>
                  </a:lnTo>
                  <a:cubicBezTo>
                    <a:pt x="0" y="2358467"/>
                    <a:pt x="0" y="2466467"/>
                    <a:pt x="108001" y="2466467"/>
                  </a:cubicBezTo>
                  <a:lnTo>
                    <a:pt x="3055747" y="2466467"/>
                  </a:lnTo>
                  <a:cubicBezTo>
                    <a:pt x="3055747" y="2466467"/>
                    <a:pt x="3163748" y="2466467"/>
                    <a:pt x="3163748" y="2358467"/>
                  </a:cubicBezTo>
                  <a:lnTo>
                    <a:pt x="3163748" y="108001"/>
                  </a:lnTo>
                  <a:cubicBezTo>
                    <a:pt x="3163748" y="108001"/>
                    <a:pt x="3163748" y="0"/>
                    <a:pt x="305574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48">
              <a:extLst>
                <a:ext uri="{FF2B5EF4-FFF2-40B4-BE49-F238E27FC236}">
                  <a16:creationId xmlns:a16="http://schemas.microsoft.com/office/drawing/2014/main" id="{08E56442-9980-28C3-AD99-CE036D01EE0C}"/>
                </a:ext>
              </a:extLst>
            </p:cNvPr>
            <p:cNvSpPr/>
            <p:nvPr/>
          </p:nvSpPr>
          <p:spPr>
            <a:xfrm>
              <a:off x="133350" y="2099789"/>
              <a:ext cx="528188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7.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49">
              <a:extLst>
                <a:ext uri="{FF2B5EF4-FFF2-40B4-BE49-F238E27FC236}">
                  <a16:creationId xmlns:a16="http://schemas.microsoft.com/office/drawing/2014/main" id="{20C91AB6-8299-2B27-E7FD-D0EA2D84EA3D}"/>
                </a:ext>
              </a:extLst>
            </p:cNvPr>
            <p:cNvSpPr/>
            <p:nvPr/>
          </p:nvSpPr>
          <p:spPr>
            <a:xfrm>
              <a:off x="530484" y="2103548"/>
              <a:ext cx="2587999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Circuito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necessário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acendimento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LED.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50">
              <a:extLst>
                <a:ext uri="{FF2B5EF4-FFF2-40B4-BE49-F238E27FC236}">
                  <a16:creationId xmlns:a16="http://schemas.microsoft.com/office/drawing/2014/main" id="{4B51E1C3-8193-6327-FE19-5E2787FEA669}"/>
                </a:ext>
              </a:extLst>
            </p:cNvPr>
            <p:cNvSpPr/>
            <p:nvPr/>
          </p:nvSpPr>
          <p:spPr>
            <a:xfrm>
              <a:off x="133350" y="2266223"/>
              <a:ext cx="297366" cy="1422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51">
              <a:extLst>
                <a:ext uri="{FF2B5EF4-FFF2-40B4-BE49-F238E27FC236}">
                  <a16:creationId xmlns:a16="http://schemas.microsoft.com/office/drawing/2014/main" id="{DFDE65C5-F1E3-A420-FD0B-B55B82E5411F}"/>
                </a:ext>
              </a:extLst>
            </p:cNvPr>
            <p:cNvSpPr/>
            <p:nvPr/>
          </p:nvSpPr>
          <p:spPr>
            <a:xfrm>
              <a:off x="356933" y="2267823"/>
              <a:ext cx="1574621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AUTODESK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(c2019).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753">
              <a:extLst>
                <a:ext uri="{FF2B5EF4-FFF2-40B4-BE49-F238E27FC236}">
                  <a16:creationId xmlns:a16="http://schemas.microsoft.com/office/drawing/2014/main" id="{3CAB194A-4037-4CB0-7EAA-10C9F66100E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1190" y="147609"/>
              <a:ext cx="2881110" cy="1852784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60FA9A-B93C-CE0F-5FC9-9A223F2ED36F}"/>
              </a:ext>
            </a:extLst>
          </p:cNvPr>
          <p:cNvSpPr txBox="1"/>
          <p:nvPr/>
        </p:nvSpPr>
        <p:spPr>
          <a:xfrm>
            <a:off x="1097280" y="2815080"/>
            <a:ext cx="6034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imagem vemos a conexão de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protoboard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LED, do resistor com a placa de Arduino energizada com USB.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é energizado enquanto o fio preto é o neutro.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sai da porta 12, enquanto o neutro sai da porta GND.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LED, a ponta maior está conectado no C15 e o fio colorido está no B15. Abaixo da outra ponta, que está no C14, está o resistor conectado no B14.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terra está ligado na mesma linha que o resistor (que está no –C13) e também ligado ao GND da placa Arduino.</a:t>
            </a:r>
          </a:p>
        </p:txBody>
      </p:sp>
    </p:spTree>
    <p:extLst>
      <p:ext uri="{BB962C8B-B14F-4D97-AF65-F5344CB8AC3E}">
        <p14:creationId xmlns:p14="http://schemas.microsoft.com/office/powerpoint/2010/main" val="387925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pode se comunicar com o computador via USB, onde é possível enviar e receber mensagens.</a:t>
            </a:r>
          </a:p>
          <a:p>
            <a:r>
              <a:rPr lang="pt-BR" dirty="0"/>
              <a:t>Um Arduino é diferente de um computador, pela baixa memória e por não ter sistema operacional e interface para teclado, mouse e monitor. Mas é possível fazer medições de temperatura, ligar e desligar aquecedores, ou outras atividades especificas.</a:t>
            </a:r>
          </a:p>
          <a:p>
            <a:r>
              <a:rPr lang="pt-BR" dirty="0"/>
              <a:t>Ao programar um Arduino, não há uma complexidade muito grande, sendo até mais fácil do que programar para </a:t>
            </a:r>
            <a:r>
              <a:rPr lang="pt-BR" i="1" dirty="0"/>
              <a:t>web</a:t>
            </a:r>
            <a:r>
              <a:rPr lang="pt-BR" dirty="0"/>
              <a:t> (por causa da responsividade, portabilidade e outros fatores).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</p:spTree>
    <p:extLst>
      <p:ext uri="{BB962C8B-B14F-4D97-AF65-F5344CB8AC3E}">
        <p14:creationId xmlns:p14="http://schemas.microsoft.com/office/powerpoint/2010/main" val="171911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713299" cy="4023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funcionalidade do código ao lado é fazer um LED acender e apagar com Arduino.</a:t>
            </a:r>
          </a:p>
          <a:p>
            <a:pPr lvl="1"/>
            <a:r>
              <a:rPr lang="pt-BR" b="1" dirty="0"/>
              <a:t>Linha 1</a:t>
            </a:r>
            <a:r>
              <a:rPr lang="pt-BR" dirty="0"/>
              <a:t> - temos uma variável que recebe o número da porta digital do Arduino que o LED está conectado.</a:t>
            </a:r>
          </a:p>
          <a:p>
            <a:pPr lvl="1"/>
            <a:r>
              <a:rPr lang="pt-BR" dirty="0"/>
              <a:t>L</a:t>
            </a:r>
            <a:r>
              <a:rPr lang="pt-BR" b="1" dirty="0"/>
              <a:t>inha 2</a:t>
            </a:r>
            <a:r>
              <a:rPr lang="pt-BR" dirty="0"/>
              <a:t> - foi criada uma das funções mais importantes do Arduino, a </a:t>
            </a:r>
            <a:r>
              <a:rPr lang="pt-BR" i="1" dirty="0"/>
              <a:t>setup()</a:t>
            </a:r>
            <a:r>
              <a:rPr lang="pt-BR" dirty="0"/>
              <a:t>, onde foi iniciado as configurações iniciais do Arduino.</a:t>
            </a:r>
          </a:p>
          <a:p>
            <a:pPr lvl="1"/>
            <a:r>
              <a:rPr lang="pt-BR" dirty="0"/>
              <a:t>L</a:t>
            </a:r>
            <a:r>
              <a:rPr lang="pt-BR" b="1" dirty="0"/>
              <a:t>inha 3 </a:t>
            </a:r>
            <a:r>
              <a:rPr lang="pt-BR" dirty="0"/>
              <a:t>- foi configurada como </a:t>
            </a:r>
            <a:r>
              <a:rPr lang="pt-BR" u="sng" dirty="0"/>
              <a:t>saída</a:t>
            </a:r>
            <a:r>
              <a:rPr lang="pt-BR" dirty="0"/>
              <a:t> de energia. Pela função </a:t>
            </a:r>
            <a:r>
              <a:rPr lang="pt-BR" i="1" dirty="0" err="1"/>
              <a:t>pinMode</a:t>
            </a:r>
            <a:r>
              <a:rPr lang="pt-BR" i="1" dirty="0"/>
              <a:t>()</a:t>
            </a:r>
            <a:r>
              <a:rPr lang="pt-BR" dirty="0"/>
              <a:t> podemos ter dois parâmetros, onde um indica a o número da porta e o outro indica o tipo da porta </a:t>
            </a:r>
            <a:r>
              <a:rPr lang="pt-BR" i="1" dirty="0"/>
              <a:t>(INPUT</a:t>
            </a:r>
            <a:r>
              <a:rPr lang="pt-BR" dirty="0"/>
              <a:t> ou </a:t>
            </a:r>
            <a:r>
              <a:rPr lang="pt-BR" i="1" dirty="0"/>
              <a:t>OUTPUT)</a:t>
            </a:r>
            <a:r>
              <a:rPr lang="pt-BR" dirty="0"/>
              <a:t>, que no nosso caso receberá </a:t>
            </a:r>
            <a:r>
              <a:rPr lang="pt-BR" i="1" dirty="0"/>
              <a:t>OUTPUT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Linha 5</a:t>
            </a:r>
            <a:r>
              <a:rPr lang="pt-BR" dirty="0"/>
              <a:t> - a função </a:t>
            </a:r>
            <a:r>
              <a:rPr lang="pt-BR" i="1" dirty="0"/>
              <a:t>loop()</a:t>
            </a:r>
            <a:r>
              <a:rPr lang="pt-BR" dirty="0"/>
              <a:t> foi iniciada. </a:t>
            </a:r>
          </a:p>
          <a:p>
            <a:pPr lvl="1"/>
            <a:r>
              <a:rPr lang="pt-BR" b="1" dirty="0"/>
              <a:t>Linha 6</a:t>
            </a:r>
            <a:r>
              <a:rPr lang="pt-BR" dirty="0"/>
              <a:t> - foi utilizado a função </a:t>
            </a:r>
            <a:r>
              <a:rPr lang="pt-BR" i="1" dirty="0" err="1"/>
              <a:t>digitalWrite</a:t>
            </a:r>
            <a:r>
              <a:rPr lang="pt-BR" i="1" dirty="0"/>
              <a:t>()</a:t>
            </a:r>
            <a:r>
              <a:rPr lang="pt-BR" dirty="0"/>
              <a:t>, que faz o Arduino ligar a porta 13. Esta função é feita para escrever valores para ligar e desligar (</a:t>
            </a:r>
            <a:r>
              <a:rPr lang="pt-BR" i="1" dirty="0"/>
              <a:t>HIGH</a:t>
            </a:r>
            <a:r>
              <a:rPr lang="pt-BR" dirty="0"/>
              <a:t> e </a:t>
            </a:r>
            <a:r>
              <a:rPr lang="pt-BR" i="1" dirty="0"/>
              <a:t>LOW</a:t>
            </a:r>
            <a:r>
              <a:rPr lang="pt-BR" dirty="0"/>
              <a:t>) portas digitais, e recebe dois parâmetros; para indicar o número da porta e outro para indicar se deve estar ligado ou desligado.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4030-DA3A-CA20-6EB6-18B4350EF805}"/>
              </a:ext>
            </a:extLst>
          </p:cNvPr>
          <p:cNvSpPr txBox="1"/>
          <p:nvPr/>
        </p:nvSpPr>
        <p:spPr>
          <a:xfrm>
            <a:off x="8810579" y="1997839"/>
            <a:ext cx="28937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led = 13;</a:t>
            </a:r>
          </a:p>
          <a:p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setup(){</a:t>
            </a:r>
          </a:p>
          <a:p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	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  }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loop(){</a:t>
            </a:r>
          </a:p>
          <a:p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	</a:t>
            </a:r>
            <a:r>
              <a:rPr lang="pt-BR" dirty="0" err="1"/>
              <a:t>digitalWrite</a:t>
            </a:r>
            <a:r>
              <a:rPr lang="pt-BR" dirty="0"/>
              <a:t>(led, HIGH);</a:t>
            </a:r>
          </a:p>
          <a:p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	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10</a:t>
            </a: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4833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713299" cy="4023360"/>
          </a:xfrm>
        </p:spPr>
        <p:txBody>
          <a:bodyPr/>
          <a:lstStyle/>
          <a:p>
            <a:pPr lvl="1"/>
            <a:r>
              <a:rPr lang="pt-BR" b="1" dirty="0"/>
              <a:t>Linha 7</a:t>
            </a:r>
            <a:r>
              <a:rPr lang="pt-BR" dirty="0"/>
              <a:t> – a função </a:t>
            </a:r>
            <a:r>
              <a:rPr lang="pt-BR" i="1" dirty="0"/>
              <a:t>delay()</a:t>
            </a:r>
            <a:r>
              <a:rPr lang="pt-BR" dirty="0"/>
              <a:t> indica o Arduino iniciar a função da linha 6, onde o parâmetro indica que a função terá um tempo de resposta de 1000 milissegundos (1s).</a:t>
            </a:r>
          </a:p>
          <a:p>
            <a:pPr lvl="1"/>
            <a:r>
              <a:rPr lang="pt-BR" b="1" dirty="0"/>
              <a:t>Linha 8 </a:t>
            </a:r>
            <a:r>
              <a:rPr lang="pt-BR" dirty="0"/>
              <a:t>e </a:t>
            </a:r>
            <a:r>
              <a:rPr lang="pt-BR" b="1" dirty="0"/>
              <a:t>9</a:t>
            </a:r>
            <a:r>
              <a:rPr lang="pt-BR" dirty="0"/>
              <a:t> – a mesma lógica aplicada a linha 6 e 7 também é aplicada aqui, com a diferença que a luz será apagada.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4030-DA3A-CA20-6EB6-18B4350EF805}"/>
              </a:ext>
            </a:extLst>
          </p:cNvPr>
          <p:cNvSpPr txBox="1"/>
          <p:nvPr/>
        </p:nvSpPr>
        <p:spPr>
          <a:xfrm>
            <a:off x="8810579" y="1997839"/>
            <a:ext cx="28937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led = 13;</a:t>
            </a:r>
          </a:p>
          <a:p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setup(){</a:t>
            </a:r>
          </a:p>
          <a:p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	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  }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loop(){</a:t>
            </a:r>
          </a:p>
          <a:p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	</a:t>
            </a:r>
            <a:r>
              <a:rPr lang="pt-BR" dirty="0" err="1"/>
              <a:t>digitalWrite</a:t>
            </a:r>
            <a:r>
              <a:rPr lang="pt-BR" dirty="0"/>
              <a:t>(led, HIGH);</a:t>
            </a:r>
          </a:p>
          <a:p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	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10</a:t>
            </a: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4611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3265" cy="4023360"/>
          </a:xfrm>
        </p:spPr>
        <p:txBody>
          <a:bodyPr/>
          <a:lstStyle/>
          <a:p>
            <a:r>
              <a:rPr lang="pt-BR" dirty="0"/>
              <a:t>Para enviar o código ao Arduino, será necessário utilizar o software que foi instalado no sistema operacional (o mesmo utilizado para programar). </a:t>
            </a:r>
          </a:p>
          <a:p>
            <a:r>
              <a:rPr lang="pt-BR" dirty="0"/>
              <a:t>O software deverá conter um botão de </a:t>
            </a:r>
            <a:r>
              <a:rPr lang="pt-BR" i="1" dirty="0"/>
              <a:t>upload</a:t>
            </a:r>
            <a:r>
              <a:rPr lang="pt-BR" dirty="0"/>
              <a:t> de arquivo, e o Arduino precisa estar conectado ao USB para o software funcionar.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</p:spTree>
    <p:extLst>
      <p:ext uri="{BB962C8B-B14F-4D97-AF65-F5344CB8AC3E}">
        <p14:creationId xmlns:p14="http://schemas.microsoft.com/office/powerpoint/2010/main" val="210676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7B60-B68A-0654-36CB-94C3A3C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B78F9-F7D1-1D62-4AC2-0305675C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Arduíno?</a:t>
            </a:r>
            <a:endParaRPr lang="pt-BR" dirty="0"/>
          </a:p>
          <a:p>
            <a:r>
              <a:rPr lang="pt-BR" dirty="0"/>
              <a:t>https://sites.usp.br/</a:t>
            </a:r>
            <a:r>
              <a:rPr lang="pt-BR" dirty="0" err="1"/>
              <a:t>ltsi</a:t>
            </a:r>
            <a:r>
              <a:rPr lang="pt-BR" dirty="0"/>
              <a:t>/</a:t>
            </a:r>
            <a:r>
              <a:rPr lang="pt-BR" dirty="0" err="1"/>
              <a:t>introducao</a:t>
            </a:r>
            <a:r>
              <a:rPr lang="pt-BR" dirty="0"/>
              <a:t>/#:~:text=O%20Arduino%20%C3%A9%20uma%20plataforma,a%20eletr%C3%B4nica%20b%C3%A1sica%20e%20programa%C3%A7%C3%A3o.</a:t>
            </a:r>
            <a:endParaRPr lang="pt-BR" b="1" dirty="0"/>
          </a:p>
          <a:p>
            <a:r>
              <a:rPr lang="pt-BR" b="1" dirty="0"/>
              <a:t>O que é Internet das Coisas?</a:t>
            </a:r>
          </a:p>
          <a:p>
            <a:r>
              <a:rPr lang="pt-BR" dirty="0"/>
              <a:t>https://www.oracle.com/br/internet-of-things/what-is-iot/</a:t>
            </a:r>
          </a:p>
          <a:p>
            <a:r>
              <a:rPr lang="pt-BR" b="1" dirty="0"/>
              <a:t>Outras fontes</a:t>
            </a:r>
          </a:p>
          <a:p>
            <a:r>
              <a:rPr lang="pt-BR" dirty="0"/>
              <a:t>Apostila do curso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30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 microcontrolador, que contém um plugue de conexão USB, e podem ser energizadas por baterias ou fonte de alimentação. Ela possui diversos pinos de conexão para ligar a placa com dispositivos eletrônicos (sensores, microfones, motores,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 essas placas podem receber complementos por componentes que podem ser acoplados, dando outras funções (por exemplo, sensores de temperatura).</a:t>
            </a:r>
          </a:p>
        </p:txBody>
      </p:sp>
    </p:spTree>
    <p:extLst>
      <p:ext uri="{BB962C8B-B14F-4D97-AF65-F5344CB8AC3E}">
        <p14:creationId xmlns:p14="http://schemas.microsoft.com/office/powerpoint/2010/main" val="16938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figura podemos observar a arquitetura do Arduino, onde podemos visualizar a existência de elementos de entrada e saída, e ao centro está o microcontrolador que é o principal elemento de uma placa Arduino, onde possui pinos para conexão dos elementos de entrada e saída.</a:t>
            </a:r>
          </a:p>
          <a:p>
            <a:r>
              <a:rPr lang="pt-BR" dirty="0"/>
              <a:t>Embora existam diversas placas diferentes, a presença de entrada, microcontrolador e saída existem em todas, como componente universais. </a:t>
            </a:r>
          </a:p>
          <a:p>
            <a:endParaRPr lang="pt-BR" dirty="0"/>
          </a:p>
        </p:txBody>
      </p:sp>
      <p:grpSp>
        <p:nvGrpSpPr>
          <p:cNvPr id="4" name="Group 9349">
            <a:extLst>
              <a:ext uri="{FF2B5EF4-FFF2-40B4-BE49-F238E27FC236}">
                <a16:creationId xmlns:a16="http://schemas.microsoft.com/office/drawing/2014/main" id="{3966E10F-E2AF-FB7F-8BDC-92B9BD38E20A}"/>
              </a:ext>
            </a:extLst>
          </p:cNvPr>
          <p:cNvGrpSpPr/>
          <p:nvPr/>
        </p:nvGrpSpPr>
        <p:grpSpPr>
          <a:xfrm>
            <a:off x="3627120" y="3429000"/>
            <a:ext cx="4937760" cy="2914650"/>
            <a:chOff x="0" y="0"/>
            <a:chExt cx="3894252" cy="2176005"/>
          </a:xfrm>
        </p:grpSpPr>
        <p:sp>
          <p:nvSpPr>
            <p:cNvPr id="5" name="Shape 280">
              <a:extLst>
                <a:ext uri="{FF2B5EF4-FFF2-40B4-BE49-F238E27FC236}">
                  <a16:creationId xmlns:a16="http://schemas.microsoft.com/office/drawing/2014/main" id="{8EABAE6F-94B2-5AB4-B112-C915F9B268D5}"/>
                </a:ext>
              </a:extLst>
            </p:cNvPr>
            <p:cNvSpPr/>
            <p:nvPr/>
          </p:nvSpPr>
          <p:spPr>
            <a:xfrm>
              <a:off x="0" y="0"/>
              <a:ext cx="3894252" cy="2176005"/>
            </a:xfrm>
            <a:custGeom>
              <a:avLst/>
              <a:gdLst/>
              <a:ahLst/>
              <a:cxnLst/>
              <a:rect l="0" t="0" r="0" b="0"/>
              <a:pathLst>
                <a:path w="3894252" h="217600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68005"/>
                  </a:lnTo>
                  <a:cubicBezTo>
                    <a:pt x="0" y="2068005"/>
                    <a:pt x="0" y="2176005"/>
                    <a:pt x="108001" y="2176005"/>
                  </a:cubicBezTo>
                  <a:lnTo>
                    <a:pt x="3786251" y="2176005"/>
                  </a:lnTo>
                  <a:cubicBezTo>
                    <a:pt x="3786251" y="2176005"/>
                    <a:pt x="3894252" y="2176005"/>
                    <a:pt x="3894252" y="206800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1">
              <a:extLst>
                <a:ext uri="{FF2B5EF4-FFF2-40B4-BE49-F238E27FC236}">
                  <a16:creationId xmlns:a16="http://schemas.microsoft.com/office/drawing/2014/main" id="{E29444C0-AD2F-99CA-E909-3011E3F23E68}"/>
                </a:ext>
              </a:extLst>
            </p:cNvPr>
            <p:cNvSpPr/>
            <p:nvPr/>
          </p:nvSpPr>
          <p:spPr>
            <a:xfrm>
              <a:off x="146935" y="1725203"/>
              <a:ext cx="910682" cy="16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2">
              <a:extLst>
                <a:ext uri="{FF2B5EF4-FFF2-40B4-BE49-F238E27FC236}">
                  <a16:creationId xmlns:a16="http://schemas.microsoft.com/office/drawing/2014/main" id="{082B4DDB-EC3B-B381-4125-7AD8A9BF4D3C}"/>
                </a:ext>
              </a:extLst>
            </p:cNvPr>
            <p:cNvSpPr/>
            <p:nvPr/>
          </p:nvSpPr>
          <p:spPr>
            <a:xfrm>
              <a:off x="1001834" y="1727743"/>
              <a:ext cx="1890325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Arquitetura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3">
              <a:extLst>
                <a:ext uri="{FF2B5EF4-FFF2-40B4-BE49-F238E27FC236}">
                  <a16:creationId xmlns:a16="http://schemas.microsoft.com/office/drawing/2014/main" id="{177C6DBA-B077-5334-3882-EB71FFD1C8BD}"/>
                </a:ext>
              </a:extLst>
            </p:cNvPr>
            <p:cNvSpPr/>
            <p:nvPr/>
          </p:nvSpPr>
          <p:spPr>
            <a:xfrm>
              <a:off x="133349" y="1975756"/>
              <a:ext cx="731442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4">
              <a:extLst>
                <a:ext uri="{FF2B5EF4-FFF2-40B4-BE49-F238E27FC236}">
                  <a16:creationId xmlns:a16="http://schemas.microsoft.com/office/drawing/2014/main" id="{4D7AF79C-FBF8-9373-7E2D-47782141FC4D}"/>
                </a:ext>
              </a:extLst>
            </p:cNvPr>
            <p:cNvSpPr/>
            <p:nvPr/>
          </p:nvSpPr>
          <p:spPr>
            <a:xfrm>
              <a:off x="592490" y="1975756"/>
              <a:ext cx="2882268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ETACARINAE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86">
              <a:extLst>
                <a:ext uri="{FF2B5EF4-FFF2-40B4-BE49-F238E27FC236}">
                  <a16:creationId xmlns:a16="http://schemas.microsoft.com/office/drawing/2014/main" id="{4AAF19FC-4291-7CB5-8A5E-58F0C03CF6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6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outra figura temos uma placa Arduino Uno. Veja os seus componentes abaixo: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3779520" y="2145771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1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Microcontrolador</a:t>
            </a:r>
            <a:r>
              <a:rPr lang="pt-BR" dirty="0"/>
              <a:t> – é o coração do Arduino. São diversos computadores associados a uma placa, e possuem processador, memória RAM, memória EPROM (ou </a:t>
            </a:r>
            <a:r>
              <a:rPr lang="pt-BR" i="1" dirty="0"/>
              <a:t>flash</a:t>
            </a:r>
            <a:r>
              <a:rPr lang="pt-BR" dirty="0"/>
              <a:t>), pinos de entrada e saída.</a:t>
            </a:r>
          </a:p>
          <a:p>
            <a:r>
              <a:rPr lang="pt-BR" dirty="0"/>
              <a:t>Todos os componentes destinam-se a energia elétrica e à comunicação com o computador.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>
            <a:off x="10571927" y="4307229"/>
            <a:ext cx="758560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Entradas analógicas</a:t>
            </a:r>
            <a:r>
              <a:rPr lang="pt-BR" dirty="0"/>
              <a:t> – existem seis pinos chamados </a:t>
            </a:r>
            <a:r>
              <a:rPr lang="pt-BR" i="1" dirty="0" err="1"/>
              <a:t>Analog</a:t>
            </a:r>
            <a:r>
              <a:rPr lang="pt-BR" i="1" dirty="0"/>
              <a:t> in</a:t>
            </a:r>
            <a:r>
              <a:rPr lang="pt-BR" dirty="0"/>
              <a:t> (Entrada Analógica), que podem ser usados para receber dados provenientes de grandezas analógicas.</a:t>
            </a:r>
          </a:p>
          <a:p>
            <a:r>
              <a:rPr lang="pt-BR" dirty="0"/>
              <a:t>As conexões podem medir a tensão aplicada nos pinos e utilizar os valores em um programa de Arduino.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10050413" y="5202773"/>
            <a:ext cx="529867" cy="83310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Conexões digitais</a:t>
            </a:r>
            <a:r>
              <a:rPr lang="pt-BR" dirty="0"/>
              <a:t> – podem ser usados como entrada e saída.</a:t>
            </a:r>
          </a:p>
          <a:p>
            <a:r>
              <a:rPr lang="pt-BR" dirty="0"/>
              <a:t>Ao utilizar como saída, os pinos se comportam como pinos de alimentação, gerando energia suficiente para acender um LED comum, mas não forte o suficiente para ligar um motor.</a:t>
            </a:r>
          </a:p>
          <a:p>
            <a:r>
              <a:rPr lang="pt-BR" dirty="0"/>
              <a:t>Os pinos RX e TX são os dois primeiros pinos, e são usados para recepção e transmissão (Por exemplo, para um Arduino se comunicar com um computador).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>
            <a:off x="10301420" y="1705116"/>
            <a:ext cx="511135" cy="64190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dirty="0"/>
              <a:t>Existem outras componentes, como:</a:t>
            </a:r>
          </a:p>
          <a:p>
            <a:pPr lvl="1"/>
            <a:r>
              <a:rPr lang="pt-BR" b="1" dirty="0"/>
              <a:t>Chave de reset</a:t>
            </a:r>
            <a:r>
              <a:rPr lang="pt-BR" dirty="0"/>
              <a:t>: envia um pulso lógico ao pino de Reset do microcontrolador, fazendo o ser reiniciado</a:t>
            </a:r>
            <a:endParaRPr lang="pt-BR" b="1" dirty="0"/>
          </a:p>
          <a:p>
            <a:pPr lvl="1"/>
            <a:r>
              <a:rPr lang="pt-BR" b="1" dirty="0"/>
              <a:t>Oscilador a cristal</a:t>
            </a:r>
            <a:r>
              <a:rPr lang="pt-BR" dirty="0"/>
              <a:t>: que realiza 16 milhões de ciclos por segundo para executar alguma operação matemática;</a:t>
            </a:r>
          </a:p>
          <a:p>
            <a:pPr lvl="1"/>
            <a:r>
              <a:rPr lang="pt-BR" b="1" dirty="0"/>
              <a:t>Conector serial de programação</a:t>
            </a:r>
            <a:r>
              <a:rPr lang="pt-BR" dirty="0"/>
              <a:t>: meio alternativo de programação para o USB. </a:t>
            </a:r>
            <a:endParaRPr lang="pt-BR" b="1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>
            <a:off x="6324600" y="2533650"/>
            <a:ext cx="1023818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7ED68101-CC29-ABAC-C733-373B45CAE65C}"/>
              </a:ext>
            </a:extLst>
          </p:cNvPr>
          <p:cNvCxnSpPr>
            <a:cxnSpLocks/>
          </p:cNvCxnSpPr>
          <p:nvPr/>
        </p:nvCxnSpPr>
        <p:spPr>
          <a:xfrm>
            <a:off x="5829300" y="3221567"/>
            <a:ext cx="2186173" cy="521076"/>
          </a:xfrm>
          <a:prstGeom prst="bentConnector3">
            <a:avLst>
              <a:gd name="adj1" fmla="val 42158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D4B282A-9857-5951-C3B1-1401877AEC16}"/>
              </a:ext>
            </a:extLst>
          </p:cNvPr>
          <p:cNvCxnSpPr>
            <a:cxnSpLocks/>
          </p:cNvCxnSpPr>
          <p:nvPr/>
        </p:nvCxnSpPr>
        <p:spPr>
          <a:xfrm flipV="1">
            <a:off x="3943350" y="3742643"/>
            <a:ext cx="6838950" cy="211555"/>
          </a:xfrm>
          <a:prstGeom prst="bentConnector3">
            <a:avLst>
              <a:gd name="adj1" fmla="val 107382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3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2458</Words>
  <Application>Microsoft Office PowerPoint</Application>
  <PresentationFormat>Widescreen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Times New Roman</vt:lpstr>
      <vt:lpstr>Retrospectiva</vt:lpstr>
      <vt:lpstr>Introdução à IoT na plataforma Arduino</vt:lpstr>
      <vt:lpstr>Introdução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Protocolos utilizados para comunicação</vt:lpstr>
      <vt:lpstr>Protocolos utilizados para comunicação Protocolo Universal Asynchronous Receiver Transmiter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Serial Peripheral Interface</vt:lpstr>
      <vt:lpstr>Protocolos utilizados para comunicação Protocolo Serial Peripheral Interface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 DESENVOLVENDO O SOFTWARE PARA O ARDUINO</vt:lpstr>
      <vt:lpstr>Desenvolvimento de aplicações no Arduino DESENVOLVENDO O SOFTWARE PARA O ARDUINO</vt:lpstr>
      <vt:lpstr>Desenvolvimento de aplicações no Arduino DESENVOLVENDO O SOFTWARE PARA O ARDUINO</vt:lpstr>
      <vt:lpstr>Desenvolvimento de aplicações no Arduino DESENVOLVENDO O SOFTWARE PARA O ARDUINO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Internet das Coisas na plataforma Arduíno</dc:title>
  <dc:creator>Lucas Amaro</dc:creator>
  <cp:lastModifiedBy>Lucas Amaro</cp:lastModifiedBy>
  <cp:revision>4</cp:revision>
  <dcterms:created xsi:type="dcterms:W3CDTF">2024-05-07T23:19:59Z</dcterms:created>
  <dcterms:modified xsi:type="dcterms:W3CDTF">2024-05-12T02:50:22Z</dcterms:modified>
</cp:coreProperties>
</file>