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3" r:id="rId5"/>
    <p:sldId id="260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8B9013C-8AE3-4080-BC9F-F14026ED12D2}">
          <p14:sldIdLst>
            <p14:sldId id="256"/>
            <p14:sldId id="257"/>
            <p14:sldId id="262"/>
            <p14:sldId id="263"/>
            <p14:sldId id="260"/>
            <p14:sldId id="261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683C-DBCB-4115-8098-12F5DFF76B4B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241F-8350-4933-A4CE-6B2AB2A5338B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39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683C-DBCB-4115-8098-12F5DFF76B4B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241F-8350-4933-A4CE-6B2AB2A533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53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683C-DBCB-4115-8098-12F5DFF76B4B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241F-8350-4933-A4CE-6B2AB2A533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61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683C-DBCB-4115-8098-12F5DFF76B4B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241F-8350-4933-A4CE-6B2AB2A533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9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683C-DBCB-4115-8098-12F5DFF76B4B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241F-8350-4933-A4CE-6B2AB2A5338B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92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683C-DBCB-4115-8098-12F5DFF76B4B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241F-8350-4933-A4CE-6B2AB2A533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45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683C-DBCB-4115-8098-12F5DFF76B4B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241F-8350-4933-A4CE-6B2AB2A533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736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683C-DBCB-4115-8098-12F5DFF76B4B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241F-8350-4933-A4CE-6B2AB2A533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45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683C-DBCB-4115-8098-12F5DFF76B4B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241F-8350-4933-A4CE-6B2AB2A533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50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DB683C-DBCB-4115-8098-12F5DFF76B4B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72241F-8350-4933-A4CE-6B2AB2A533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86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683C-DBCB-4115-8098-12F5DFF76B4B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241F-8350-4933-A4CE-6B2AB2A533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13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DB683C-DBCB-4115-8098-12F5DFF76B4B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72241F-8350-4933-A4CE-6B2AB2A5338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01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F6A9D-5C8C-DE32-F2D0-35E1AE32B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Variáveis e Constantes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7A6D23-65A8-C3CA-BF2D-8DCB661F31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60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8355D-73D3-AFC9-421D-5A0215AD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42C1C8-09AB-CE04-1687-0D596A05F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Veremos hoje sobre o que são tipos de dados, variáveis e constantes, e como podemos utilizá-las para desenvolver.</a:t>
            </a:r>
          </a:p>
          <a:p>
            <a:r>
              <a:rPr lang="pt-BR" dirty="0"/>
              <a:t>Os </a:t>
            </a:r>
            <a:r>
              <a:rPr lang="pt-BR" b="1" dirty="0"/>
              <a:t>Tipos de Dados</a:t>
            </a:r>
            <a:r>
              <a:rPr lang="pt-BR" dirty="0"/>
              <a:t> são palavras reservadas para definir o que a variável será. São conhecidos como dados primitivos.</a:t>
            </a:r>
            <a:endParaRPr lang="pt-BR" b="1" dirty="0"/>
          </a:p>
          <a:p>
            <a:r>
              <a:rPr lang="pt-BR" dirty="0"/>
              <a:t>As </a:t>
            </a:r>
            <a:r>
              <a:rPr lang="pt-BR" b="1" dirty="0"/>
              <a:t>Variáveis </a:t>
            </a:r>
            <a:r>
              <a:rPr lang="pt-BR" dirty="0"/>
              <a:t>é utilizada para armazenar valores em memória, para consultar e modificar sempre que for necessário.</a:t>
            </a:r>
          </a:p>
          <a:p>
            <a:r>
              <a:rPr lang="pt-BR" dirty="0"/>
              <a:t>Uma variável pode receber vários valores ao longo da execução, mas em um determinado momento possui apenas um valor.</a:t>
            </a:r>
          </a:p>
          <a:p>
            <a:r>
              <a:rPr lang="pt-BR" dirty="0"/>
              <a:t>As </a:t>
            </a:r>
            <a:r>
              <a:rPr lang="pt-BR" b="1" dirty="0"/>
              <a:t>Constantes</a:t>
            </a:r>
            <a:r>
              <a:rPr lang="pt-BR" dirty="0"/>
              <a:t> é um tipo de armazenamento que possui valores fixos e não podem ser alterados.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211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64147-F936-7F28-1039-0280C098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02BA33-15B3-50C0-1698-159FEC37C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dois tipos de dados para a linguagem Java, sendo eles os dados primitivos e os não primitivos.</a:t>
            </a:r>
          </a:p>
          <a:p>
            <a:r>
              <a:rPr lang="pt-BR" dirty="0"/>
              <a:t>Os dados </a:t>
            </a:r>
            <a:r>
              <a:rPr lang="pt-BR" b="1" dirty="0"/>
              <a:t>primitivos</a:t>
            </a:r>
            <a:r>
              <a:rPr lang="pt-BR" dirty="0"/>
              <a:t> são dados mais simples. Por exemplo: números inteiros, números reais, caracteres simples e lógicos.</a:t>
            </a:r>
          </a:p>
          <a:p>
            <a:r>
              <a:rPr lang="pt-BR" dirty="0"/>
              <a:t>Os dados </a:t>
            </a:r>
            <a:r>
              <a:rPr lang="pt-BR" b="1" dirty="0"/>
              <a:t>não primitivos</a:t>
            </a:r>
            <a:r>
              <a:rPr lang="pt-BR" dirty="0"/>
              <a:t> consistem em </a:t>
            </a:r>
            <a:r>
              <a:rPr lang="pt-BR" i="1" dirty="0" err="1"/>
              <a:t>arrays</a:t>
            </a:r>
            <a:r>
              <a:rPr lang="pt-BR" dirty="0"/>
              <a:t>, classes objetos, interfaces e </a:t>
            </a:r>
            <a:r>
              <a:rPr lang="pt-BR" dirty="0" err="1"/>
              <a:t>Strings</a:t>
            </a:r>
            <a:r>
              <a:rPr lang="pt-BR" dirty="0"/>
              <a:t>, onde armazena valores de diferentes tipos ou um grupo de valores definidos na classe.</a:t>
            </a:r>
            <a:endParaRPr lang="pt-BR" i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30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64147-F936-7F28-1039-0280C098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02BA33-15B3-50C0-1698-159FEC37C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esquema abaixo conseguimos entender melhor o que são dados primitivos e não primitivos.</a:t>
            </a:r>
            <a:endParaRPr lang="pt-BR" i="1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DD7EEB5-7DCD-D819-8A42-42F00FF89723}"/>
              </a:ext>
            </a:extLst>
          </p:cNvPr>
          <p:cNvSpPr/>
          <p:nvPr/>
        </p:nvSpPr>
        <p:spPr>
          <a:xfrm>
            <a:off x="5176221" y="2223247"/>
            <a:ext cx="1900518" cy="484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Tipos de dados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2A474F6-3F2A-2034-E831-C691E3953C94}"/>
              </a:ext>
            </a:extLst>
          </p:cNvPr>
          <p:cNvSpPr/>
          <p:nvPr/>
        </p:nvSpPr>
        <p:spPr>
          <a:xfrm>
            <a:off x="2186492" y="3155566"/>
            <a:ext cx="1596614" cy="484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Não Primitivos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6874903-EB21-0725-0D6D-4D1AED06F582}"/>
              </a:ext>
            </a:extLst>
          </p:cNvPr>
          <p:cNvSpPr/>
          <p:nvPr/>
        </p:nvSpPr>
        <p:spPr>
          <a:xfrm>
            <a:off x="8408896" y="3155566"/>
            <a:ext cx="1272092" cy="484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Primitivos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6A6E9E1-935C-E993-5B08-121BD6363BD0}"/>
              </a:ext>
            </a:extLst>
          </p:cNvPr>
          <p:cNvSpPr/>
          <p:nvPr/>
        </p:nvSpPr>
        <p:spPr>
          <a:xfrm>
            <a:off x="988807" y="4110314"/>
            <a:ext cx="1197685" cy="484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Numéricos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0ABF7D8-36DF-141E-8C2B-5BA47541F338}"/>
              </a:ext>
            </a:extLst>
          </p:cNvPr>
          <p:cNvSpPr/>
          <p:nvPr/>
        </p:nvSpPr>
        <p:spPr>
          <a:xfrm>
            <a:off x="3820309" y="4112905"/>
            <a:ext cx="1648162" cy="484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Não Numéricos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311EA6B-3D42-6BAE-2D36-1DFE1EC625B2}"/>
              </a:ext>
            </a:extLst>
          </p:cNvPr>
          <p:cNvSpPr/>
          <p:nvPr/>
        </p:nvSpPr>
        <p:spPr>
          <a:xfrm>
            <a:off x="513677" y="5411036"/>
            <a:ext cx="950259" cy="484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Inteiros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7AC429B-4EAB-352A-AB87-314D291ECCAF}"/>
              </a:ext>
            </a:extLst>
          </p:cNvPr>
          <p:cNvSpPr/>
          <p:nvPr/>
        </p:nvSpPr>
        <p:spPr>
          <a:xfrm>
            <a:off x="1711362" y="5411036"/>
            <a:ext cx="950259" cy="484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Real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CC03514-325F-E720-60CB-F38BFCBB4E3A}"/>
              </a:ext>
            </a:extLst>
          </p:cNvPr>
          <p:cNvSpPr/>
          <p:nvPr/>
        </p:nvSpPr>
        <p:spPr>
          <a:xfrm>
            <a:off x="3502734" y="5411036"/>
            <a:ext cx="635150" cy="484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Char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5A49C24-D22F-2AE6-012C-45DF5271D715}"/>
              </a:ext>
            </a:extLst>
          </p:cNvPr>
          <p:cNvSpPr/>
          <p:nvPr/>
        </p:nvSpPr>
        <p:spPr>
          <a:xfrm>
            <a:off x="4993341" y="5411036"/>
            <a:ext cx="950259" cy="484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Inteiros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8308740-F18C-D69A-767D-2D9100CE694F}"/>
              </a:ext>
            </a:extLst>
          </p:cNvPr>
          <p:cNvSpPr/>
          <p:nvPr/>
        </p:nvSpPr>
        <p:spPr>
          <a:xfrm>
            <a:off x="8489354" y="4114793"/>
            <a:ext cx="1111176" cy="484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Interface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BC08FD9-49EE-161A-9C31-3C87EB3184FA}"/>
              </a:ext>
            </a:extLst>
          </p:cNvPr>
          <p:cNvSpPr/>
          <p:nvPr/>
        </p:nvSpPr>
        <p:spPr>
          <a:xfrm>
            <a:off x="7364394" y="4110314"/>
            <a:ext cx="837304" cy="484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Objeto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2A3A738-FD1F-6DC9-434C-1A955FD57020}"/>
              </a:ext>
            </a:extLst>
          </p:cNvPr>
          <p:cNvSpPr/>
          <p:nvPr/>
        </p:nvSpPr>
        <p:spPr>
          <a:xfrm>
            <a:off x="6239435" y="4110314"/>
            <a:ext cx="837304" cy="484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Classe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B1CE73C-B7CC-3B9A-11D3-CAE012B66B66}"/>
              </a:ext>
            </a:extLst>
          </p:cNvPr>
          <p:cNvSpPr/>
          <p:nvPr/>
        </p:nvSpPr>
        <p:spPr>
          <a:xfrm>
            <a:off x="9891208" y="4110314"/>
            <a:ext cx="837304" cy="484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4172FC2-B72D-4FC3-90C8-BA1437372420}"/>
              </a:ext>
            </a:extLst>
          </p:cNvPr>
          <p:cNvSpPr/>
          <p:nvPr/>
        </p:nvSpPr>
        <p:spPr>
          <a:xfrm>
            <a:off x="11013145" y="4110314"/>
            <a:ext cx="845820" cy="484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String</a:t>
            </a:r>
            <a:endParaRPr lang="pt-BR" dirty="0"/>
          </a:p>
        </p:txBody>
      </p: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64F55C58-C63C-0A11-6BAD-25FD88446F44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6014870" y="125495"/>
            <a:ext cx="12700" cy="6060143"/>
          </a:xfrm>
          <a:prstGeom prst="bentConnector3">
            <a:avLst>
              <a:gd name="adj1" fmla="val 208235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AFF36D5E-F4E8-FB6E-0387-040F11C0CC9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126480" y="2707341"/>
            <a:ext cx="0" cy="195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0823C27E-BCAC-10E6-4200-B739EE16584A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16200000" flipH="1">
            <a:off x="3114724" y="2583239"/>
            <a:ext cx="2591" cy="3056740"/>
          </a:xfrm>
          <a:prstGeom prst="bentConnector3">
            <a:avLst>
              <a:gd name="adj1" fmla="val -8822848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F886814C-BCC9-132B-0DE4-C11DF1245C2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984799" y="3639660"/>
            <a:ext cx="0" cy="2489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7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64147-F936-7F28-1039-0280C098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02BA33-15B3-50C0-1698-159FEC37C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Veja abaixo uma tabela de dados primitivos e seus valores: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Em nossos dias, não precisamos se preocupar com o espaço de memória, então não precisamos utilizar os tipos </a:t>
            </a:r>
            <a:r>
              <a:rPr lang="pt-BR" b="1" dirty="0"/>
              <a:t>short</a:t>
            </a:r>
            <a:r>
              <a:rPr lang="pt-BR" dirty="0"/>
              <a:t> e </a:t>
            </a:r>
            <a:r>
              <a:rPr lang="pt-BR" b="1" dirty="0"/>
              <a:t>byte</a:t>
            </a:r>
            <a:r>
              <a:rPr lang="pt-BR" dirty="0"/>
              <a:t>; e não utilizamos com frequência o tipo </a:t>
            </a:r>
            <a:r>
              <a:rPr lang="pt-BR" b="1" dirty="0" err="1"/>
              <a:t>long</a:t>
            </a:r>
            <a:r>
              <a:rPr lang="pt-BR" dirty="0"/>
              <a:t> porque não é tão comum utilizarmos valores tão grandes.</a:t>
            </a:r>
          </a:p>
          <a:p>
            <a:r>
              <a:rPr lang="pt-BR" dirty="0"/>
              <a:t>Para representar números inteiros utilizamos </a:t>
            </a:r>
            <a:r>
              <a:rPr lang="pt-BR" b="1" dirty="0" err="1"/>
              <a:t>int</a:t>
            </a:r>
            <a:r>
              <a:rPr lang="pt-BR" b="1" dirty="0"/>
              <a:t> </a:t>
            </a:r>
            <a:r>
              <a:rPr lang="pt-BR" dirty="0"/>
              <a:t>(</a:t>
            </a:r>
            <a:r>
              <a:rPr lang="pt-BR" b="1" dirty="0" err="1"/>
              <a:t>integer</a:t>
            </a:r>
            <a:r>
              <a:rPr lang="pt-BR" dirty="0"/>
              <a:t>), e para representar números fracionados, utilizamos </a:t>
            </a:r>
            <a:r>
              <a:rPr lang="pt-BR" b="1" dirty="0" err="1"/>
              <a:t>double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6934A2C-6529-5848-CE21-E1A8247AE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624026"/>
              </p:ext>
            </p:extLst>
          </p:nvPr>
        </p:nvGraphicFramePr>
        <p:xfrm>
          <a:off x="2344896" y="2215030"/>
          <a:ext cx="7502208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830">
                  <a:extLst>
                    <a:ext uri="{9D8B030D-6E8A-4147-A177-3AD203B41FA5}">
                      <a16:colId xmlns:a16="http://schemas.microsoft.com/office/drawing/2014/main" val="1620078714"/>
                    </a:ext>
                  </a:extLst>
                </a:gridCol>
                <a:gridCol w="1200468">
                  <a:extLst>
                    <a:ext uri="{9D8B030D-6E8A-4147-A177-3AD203B41FA5}">
                      <a16:colId xmlns:a16="http://schemas.microsoft.com/office/drawing/2014/main" val="816179664"/>
                    </a:ext>
                  </a:extLst>
                </a:gridCol>
                <a:gridCol w="2849880">
                  <a:extLst>
                    <a:ext uri="{9D8B030D-6E8A-4147-A177-3AD203B41FA5}">
                      <a16:colId xmlns:a16="http://schemas.microsoft.com/office/drawing/2014/main" val="1406792962"/>
                    </a:ext>
                  </a:extLst>
                </a:gridCol>
                <a:gridCol w="2780030">
                  <a:extLst>
                    <a:ext uri="{9D8B030D-6E8A-4147-A177-3AD203B41FA5}">
                      <a16:colId xmlns:a16="http://schemas.microsoft.com/office/drawing/2014/main" val="3970215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TIPO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MEMÓRIA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VALOR MÍNIMO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VALOR MÁXIMO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38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byte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 byte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793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short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 byte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-31.768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32.767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3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 byte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-2.147.483.648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2.147.483.647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04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long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 byte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-9.223.372.036.854.775.808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9.223.372.036.854.775.807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993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95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64147-F936-7F28-1039-0280C098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02BA33-15B3-50C0-1698-159FEC37C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tipos primitivos podem receber partes fracionárias podem ser representados por dois tipos: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tipo </a:t>
            </a:r>
            <a:r>
              <a:rPr lang="pt-BR" b="1" dirty="0" err="1"/>
              <a:t>float</a:t>
            </a:r>
            <a:r>
              <a:rPr lang="pt-BR" dirty="0"/>
              <a:t> ocupa a metade de memória consumida pelo tipo </a:t>
            </a:r>
            <a:r>
              <a:rPr lang="pt-BR" dirty="0" err="1"/>
              <a:t>double</a:t>
            </a:r>
            <a:r>
              <a:rPr lang="pt-BR" dirty="0"/>
              <a:t>, mas é menos utilizado. Seu limite de dígitos são entre 6 e 7 dígitos, enquanto </a:t>
            </a:r>
            <a:r>
              <a:rPr lang="pt-BR" dirty="0" err="1"/>
              <a:t>double</a:t>
            </a:r>
            <a:r>
              <a:rPr lang="pt-BR" dirty="0"/>
              <a:t> tem seu limite em 15 dígitos. </a:t>
            </a:r>
            <a:endParaRPr lang="pt-BR" b="1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6934A2C-6529-5848-CE21-E1A8247AE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567056"/>
              </p:ext>
            </p:extLst>
          </p:nvPr>
        </p:nvGraphicFramePr>
        <p:xfrm>
          <a:off x="2586672" y="2206414"/>
          <a:ext cx="7018656" cy="165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4555">
                  <a:extLst>
                    <a:ext uri="{9D8B030D-6E8A-4147-A177-3AD203B41FA5}">
                      <a16:colId xmlns:a16="http://schemas.microsoft.com/office/drawing/2014/main" val="1620078714"/>
                    </a:ext>
                  </a:extLst>
                </a:gridCol>
                <a:gridCol w="1227455">
                  <a:extLst>
                    <a:ext uri="{9D8B030D-6E8A-4147-A177-3AD203B41FA5}">
                      <a16:colId xmlns:a16="http://schemas.microsoft.com/office/drawing/2014/main" val="816179664"/>
                    </a:ext>
                  </a:extLst>
                </a:gridCol>
                <a:gridCol w="1749425">
                  <a:extLst>
                    <a:ext uri="{9D8B030D-6E8A-4147-A177-3AD203B41FA5}">
                      <a16:colId xmlns:a16="http://schemas.microsoft.com/office/drawing/2014/main" val="1406792962"/>
                    </a:ext>
                  </a:extLst>
                </a:gridCol>
                <a:gridCol w="1801813">
                  <a:extLst>
                    <a:ext uri="{9D8B030D-6E8A-4147-A177-3AD203B41FA5}">
                      <a16:colId xmlns:a16="http://schemas.microsoft.com/office/drawing/2014/main" val="3970215908"/>
                    </a:ext>
                  </a:extLst>
                </a:gridCol>
                <a:gridCol w="1355408">
                  <a:extLst>
                    <a:ext uri="{9D8B030D-6E8A-4147-A177-3AD203B41FA5}">
                      <a16:colId xmlns:a16="http://schemas.microsoft.com/office/drawing/2014/main" val="3490622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TIPO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MEMÓRIA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VALOR MÍNIMO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VALOR MÁXIMO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Precisão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38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float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 byte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-3,4028E</a:t>
                      </a:r>
                    </a:p>
                    <a:p>
                      <a:r>
                        <a:rPr lang="pt-BR" dirty="0"/>
                        <a:t>+38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3,4028E</a:t>
                      </a:r>
                    </a:p>
                    <a:p>
                      <a:r>
                        <a:rPr lang="pt-BR" dirty="0"/>
                        <a:t>+38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 – 7 dígitos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793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double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 byte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-1,7976E</a:t>
                      </a:r>
                    </a:p>
                    <a:p>
                      <a:r>
                        <a:rPr lang="pt-BR" dirty="0"/>
                        <a:t>+308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1,976E</a:t>
                      </a:r>
                    </a:p>
                    <a:p>
                      <a:r>
                        <a:rPr lang="pt-BR" dirty="0"/>
                        <a:t>+ 308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 dígitos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993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899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61696-39D3-5728-C02C-768FE1055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63AE5A-1E31-AA2B-3B61-638D22656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declarar uma variável, primeiro devemos declarar o tipo de dado, depois o seu nome.</a:t>
            </a:r>
          </a:p>
          <a:p>
            <a:r>
              <a:rPr lang="pt-BR" dirty="0"/>
              <a:t>Por ser uma Linguagem tipada, é obrigatório definir o tipo de dado que a variável deve conter.</a:t>
            </a:r>
          </a:p>
          <a:p>
            <a:r>
              <a:rPr lang="pt-BR" dirty="0"/>
              <a:t>Veja o exemplo abaixo:</a:t>
            </a:r>
          </a:p>
          <a:p>
            <a:r>
              <a:rPr lang="pt-BR" dirty="0"/>
              <a:t> 				1 | </a:t>
            </a:r>
            <a:r>
              <a:rPr lang="pt-BR" dirty="0" err="1">
                <a:solidFill>
                  <a:srgbClr val="FF0000"/>
                </a:solidFill>
              </a:rPr>
              <a:t>String</a:t>
            </a:r>
            <a:r>
              <a:rPr lang="pt-BR" dirty="0"/>
              <a:t> nome;</a:t>
            </a:r>
          </a:p>
          <a:p>
            <a:r>
              <a:rPr lang="pt-BR" dirty="0"/>
              <a:t> 				2 | </a:t>
            </a:r>
            <a:r>
              <a:rPr lang="pt-BR" dirty="0" err="1">
                <a:solidFill>
                  <a:srgbClr val="FF0000"/>
                </a:solidFill>
              </a:rPr>
              <a:t>int</a:t>
            </a:r>
            <a:r>
              <a:rPr lang="pt-BR" dirty="0"/>
              <a:t> numero;</a:t>
            </a:r>
          </a:p>
          <a:p>
            <a:r>
              <a:rPr lang="pt-BR" dirty="0"/>
              <a:t> 				3 | </a:t>
            </a:r>
            <a:r>
              <a:rPr lang="pt-BR" dirty="0" err="1">
                <a:solidFill>
                  <a:srgbClr val="FF0000"/>
                </a:solidFill>
              </a:rPr>
              <a:t>tipoDados</a:t>
            </a:r>
            <a:r>
              <a:rPr lang="pt-BR" dirty="0"/>
              <a:t> </a:t>
            </a:r>
            <a:r>
              <a:rPr lang="pt-BR" dirty="0" err="1"/>
              <a:t>nomeVariavel</a:t>
            </a:r>
            <a:r>
              <a:rPr lang="pt-BR" dirty="0"/>
              <a:t>;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45185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</TotalTime>
  <Words>479</Words>
  <Application>Microsoft Office PowerPoint</Application>
  <PresentationFormat>Widescreen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Retrospectiva</vt:lpstr>
      <vt:lpstr>Variáveis e Constantes</vt:lpstr>
      <vt:lpstr>Introdução</vt:lpstr>
      <vt:lpstr>Tipos de Dados</vt:lpstr>
      <vt:lpstr>Tipos de Dados</vt:lpstr>
      <vt:lpstr>Tipos de Dados</vt:lpstr>
      <vt:lpstr>Tipos de Dados</vt:lpstr>
      <vt:lpstr>Variáveis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Variáveis e Constantes</dc:title>
  <dc:creator>Lucas Amaro</dc:creator>
  <cp:lastModifiedBy>Lucas Amaro</cp:lastModifiedBy>
  <cp:revision>3</cp:revision>
  <dcterms:created xsi:type="dcterms:W3CDTF">2024-05-13T14:35:04Z</dcterms:created>
  <dcterms:modified xsi:type="dcterms:W3CDTF">2024-05-14T02:51:44Z</dcterms:modified>
</cp:coreProperties>
</file>