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ção" id="{3F0B55B7-E151-4EFC-AF15-072A76653EA6}">
          <p14:sldIdLst>
            <p14:sldId id="256"/>
            <p14:sldId id="257"/>
          </p14:sldIdLst>
        </p14:section>
        <p14:section name="O que é ergonomia?" id="{E3B0435E-BF04-4149-87FD-B9D9893AF48B}">
          <p14:sldIdLst>
            <p14:sldId id="258"/>
            <p14:sldId id="259"/>
            <p14:sldId id="260"/>
          </p14:sldIdLst>
        </p14:section>
        <p14:section name="Tipos de ergonomia" id="{5C8689A4-E72A-498B-B373-C4A4870F8D19}">
          <p14:sldIdLst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Conclusão" id="{2AF89588-F494-4454-B124-4C09F0A53085}">
          <p14:sldIdLst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7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3757-F440-413E-A90E-D4107D32E967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D4E14-DA7A-4874-836D-A80AFC31BB65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616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3757-F440-413E-A90E-D4107D32E967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D4E14-DA7A-4874-836D-A80AFC31BB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802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3757-F440-413E-A90E-D4107D32E967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D4E14-DA7A-4874-836D-A80AFC31BB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4329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3757-F440-413E-A90E-D4107D32E967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D4E14-DA7A-4874-836D-A80AFC31BB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110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3757-F440-413E-A90E-D4107D32E967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D4E14-DA7A-4874-836D-A80AFC31BB65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953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3757-F440-413E-A90E-D4107D32E967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D4E14-DA7A-4874-836D-A80AFC31BB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0037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3757-F440-413E-A90E-D4107D32E967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D4E14-DA7A-4874-836D-A80AFC31BB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0902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3757-F440-413E-A90E-D4107D32E967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D4E14-DA7A-4874-836D-A80AFC31BB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29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3757-F440-413E-A90E-D4107D32E967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D4E14-DA7A-4874-836D-A80AFC31BB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4818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A683757-F440-413E-A90E-D4107D32E967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FD4E14-DA7A-4874-836D-A80AFC31BB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0524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83757-F440-413E-A90E-D4107D32E967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D4E14-DA7A-4874-836D-A80AFC31BB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1265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A683757-F440-413E-A90E-D4107D32E967}" type="datetimeFigureOut">
              <a:rPr lang="pt-BR" smtClean="0"/>
              <a:t>23/05/2024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DFD4E14-DA7A-4874-836D-A80AFC31BB65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617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898173-2691-CABF-4887-8D3DBDEE1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/>
              <a:t>Fatores Humanos e ergonomia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CD9E77-38B6-6F69-B775-623D040676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Definir ergonomia e seus principais objetivos.</a:t>
            </a:r>
          </a:p>
          <a:p>
            <a:r>
              <a:rPr lang="pt-BR" dirty="0"/>
              <a:t>Identificar os tipos de ergonomia.</a:t>
            </a:r>
          </a:p>
          <a:p>
            <a:r>
              <a:rPr lang="pt-BR" dirty="0"/>
              <a:t>Explicar os princípios ergonômicos.</a:t>
            </a:r>
          </a:p>
        </p:txBody>
      </p:sp>
    </p:spTree>
    <p:extLst>
      <p:ext uri="{BB962C8B-B14F-4D97-AF65-F5344CB8AC3E}">
        <p14:creationId xmlns:p14="http://schemas.microsoft.com/office/powerpoint/2010/main" val="2740039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5DDCB7-6DD0-EA75-6BE3-87F5F5FFE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Ergonomia cognitiva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10EA53-94CC-B99C-0301-1E6AEA9EB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Está relacionado aos aspectos pessoais e organizacionais que envolvem o processo de interação.</a:t>
            </a:r>
          </a:p>
          <a:p>
            <a:r>
              <a:rPr lang="pt-BR" dirty="0"/>
              <a:t>São estudados os processos cognitivos que estão presentes na forma como o usuário interage com o sistema ou produto, como: memória, percepção, atenção, raciocínio e afetividade.</a:t>
            </a:r>
          </a:p>
          <a:p>
            <a:r>
              <a:rPr lang="pt-BR" dirty="0"/>
              <a:t>Voltando a falar dos </a:t>
            </a:r>
            <a:r>
              <a:rPr lang="pt-BR" i="1" dirty="0"/>
              <a:t>videogames, </a:t>
            </a:r>
            <a:r>
              <a:rPr lang="pt-BR" dirty="0"/>
              <a:t>podemos associar o seu </a:t>
            </a:r>
            <a:r>
              <a:rPr lang="pt-BR" i="1" dirty="0"/>
              <a:t>design</a:t>
            </a:r>
            <a:r>
              <a:rPr lang="pt-BR" dirty="0"/>
              <a:t> com a percepção de que o usuário consegue segurar o controle com as duas mãos, organizando funções de acordo com o lado do controle.</a:t>
            </a:r>
          </a:p>
          <a:p>
            <a:r>
              <a:rPr lang="pt-BR" dirty="0"/>
              <a:t>Percebemos que as características cognitivas influenciam na definição da interface, tornando apropriado ou não o seu uso.</a:t>
            </a:r>
          </a:p>
          <a:p>
            <a:r>
              <a:rPr lang="pt-BR" dirty="0"/>
              <a:t>Segundo Donald Norman, em seu estudo das características cognitivas dos usuários, criou a área de estudo “engenharia cognitiva”, e aplicou conceitos de psicologia, </a:t>
            </a:r>
            <a:r>
              <a:rPr lang="pt-BR" i="1" dirty="0"/>
              <a:t>design</a:t>
            </a:r>
            <a:r>
              <a:rPr lang="pt-BR" dirty="0"/>
              <a:t> e fatores humanos para o processo de construção dos sistemas interativos.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9580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5DDCB7-6DD0-EA75-6BE3-87F5F5FFE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Ergonomia cognitiva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10EA53-94CC-B99C-0301-1E6AEA9EB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Pensando na capacidade cognitiva do usuário, Norman, em 1991, propôs a distinção de diversos estágios das atividade que ocorrem durante o processo de interação, sendo conhecida como a teria da ação.</a:t>
            </a:r>
          </a:p>
          <a:p>
            <a:r>
              <a:rPr lang="pt-BR" dirty="0"/>
              <a:t>Norman define duas categorias para o processo de interação: golfo de execução e golfo de avaliação. O ciclo começa quando o usuário estabelece seu objetivo.</a:t>
            </a:r>
          </a:p>
          <a:p>
            <a:r>
              <a:rPr lang="pt-BR" dirty="0"/>
              <a:t>Depois de definir seu objetivo, o usuário formulará a sua intenção, planejando as suas ações e executá-las no sistema, onde cada ação realizada terá mudanças no sistema, dando inicia a “travessia” no golfo.</a:t>
            </a:r>
          </a:p>
        </p:txBody>
      </p:sp>
    </p:spTree>
    <p:extLst>
      <p:ext uri="{BB962C8B-B14F-4D97-AF65-F5344CB8AC3E}">
        <p14:creationId xmlns:p14="http://schemas.microsoft.com/office/powerpoint/2010/main" val="2974618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5DDCB7-6DD0-EA75-6BE3-87F5F5FFE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Ergonomia cognitiva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10EA53-94CC-B99C-0301-1E6AEA9EB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Temos um exemplo visual que nos mostra a ideia de Norman.</a:t>
            </a:r>
          </a:p>
        </p:txBody>
      </p:sp>
      <p:pic>
        <p:nvPicPr>
          <p:cNvPr id="4" name="Picture 612">
            <a:extLst>
              <a:ext uri="{FF2B5EF4-FFF2-40B4-BE49-F238E27FC236}">
                <a16:creationId xmlns:a16="http://schemas.microsoft.com/office/drawing/2014/main" id="{A44B36F2-974E-1A3C-04D3-B1519561288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42477" y="2657108"/>
            <a:ext cx="6107046" cy="281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081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A16820-A7C6-B18E-C861-E079A2FA0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CF7752-56E0-4E4B-6F0C-32648F77E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Ergonomia é um estudo que visa preservar o conforte físico dos usuários, e utiliza o </a:t>
            </a:r>
            <a:r>
              <a:rPr lang="pt-BR" i="1" dirty="0"/>
              <a:t>design</a:t>
            </a:r>
            <a:r>
              <a:rPr lang="pt-BR" dirty="0"/>
              <a:t> para tornar o sistema ou o produto mais confortável e satisfatório.</a:t>
            </a:r>
          </a:p>
          <a:p>
            <a:r>
              <a:rPr lang="pt-BR" b="1" dirty="0"/>
              <a:t>Atividade</a:t>
            </a:r>
            <a:r>
              <a:rPr lang="pt-BR" dirty="0"/>
              <a:t>: </a:t>
            </a:r>
          </a:p>
          <a:p>
            <a:pPr lvl="1"/>
            <a:r>
              <a:rPr lang="pt-BR" dirty="0"/>
              <a:t>Pesquisar sobre leis que beneficiam as atividades em escritório (foco no uso de computadores);</a:t>
            </a:r>
          </a:p>
          <a:p>
            <a:pPr marL="201168" lvl="1" indent="0">
              <a:buNone/>
            </a:pPr>
            <a:r>
              <a:rPr lang="pt-BR" dirty="0"/>
              <a:t>	Dica: procure exemplos de locais de trabalho que sofreram alteração na maneira como 	trabalhavam, aplicando a ergonomia.</a:t>
            </a:r>
          </a:p>
          <a:p>
            <a:pPr marL="201168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6779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E0F9E6-2FE0-E50B-9C4B-59A085EA5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6426B8-6AC3-83CB-1B59-E7D7D3A58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sz="3300" dirty="0"/>
              <a:t>A aula de hoje foi elaborada do conteúdo da Apostila.</a:t>
            </a:r>
          </a:p>
          <a:p>
            <a:r>
              <a:rPr lang="pt-BR" sz="3300" dirty="0"/>
              <a:t>Outras referencias:</a:t>
            </a:r>
          </a:p>
          <a:p>
            <a:pPr marL="440563" marR="16510" lvl="1" indent="0" algn="just">
              <a:lnSpc>
                <a:spcPct val="107000"/>
              </a:lnSpc>
              <a:spcAft>
                <a:spcPts val="540"/>
              </a:spcAft>
              <a:buNone/>
            </a:pPr>
            <a:r>
              <a:rPr lang="pt-BR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 EVOLUÇÃO do controle para videogames. </a:t>
            </a:r>
            <a:r>
              <a:rPr lang="pt-BR" sz="19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</a:t>
            </a:r>
            <a:r>
              <a:rPr lang="pt-BR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OPEN YOUR MIND. [</a:t>
            </a:r>
            <a:r>
              <a:rPr lang="pt-BR" sz="19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S. l.: s. n.</a:t>
            </a:r>
            <a:r>
              <a:rPr lang="pt-BR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], 2016. Disponível em: http://openyourmind-tlj.blogspot.com/. Acesso em: 7 jan. 2020.</a:t>
            </a:r>
            <a:endParaRPr lang="pt-BR" sz="1900" kern="1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40563" marR="16510" lvl="1" indent="0" algn="just">
              <a:lnSpc>
                <a:spcPct val="107000"/>
              </a:lnSpc>
              <a:spcAft>
                <a:spcPts val="540"/>
              </a:spcAft>
              <a:buNone/>
            </a:pPr>
            <a: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BARBOSA, S. D. J.; SILVA, B. S. </a:t>
            </a:r>
            <a:r>
              <a:rPr lang="pt-BR" sz="19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Interação humano-computador.</a:t>
            </a:r>
            <a:r>
              <a:rPr lang="pt-BR" sz="19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São Paulo: Elsevier Brasil, 2010.</a:t>
            </a:r>
          </a:p>
          <a:p>
            <a:pPr marL="440563" marR="16510" lvl="1" indent="0" algn="just">
              <a:lnSpc>
                <a:spcPct val="107000"/>
              </a:lnSpc>
              <a:spcAft>
                <a:spcPts val="540"/>
              </a:spcAft>
              <a:buNone/>
            </a:pPr>
            <a:r>
              <a:rPr lang="pt-BR" sz="1900" kern="100" dirty="0">
                <a:latin typeface="Calibri" panose="020F0502020204030204" pitchFamily="34" charset="0"/>
                <a:ea typeface="Calibri" panose="020F0502020204030204" pitchFamily="34" charset="0"/>
              </a:rPr>
              <a:t>BA</a:t>
            </a:r>
            <a:r>
              <a:rPr lang="pt-BR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STIEN, C.; SCAPIN, D. RT-0156: </a:t>
            </a:r>
            <a:r>
              <a:rPr lang="pt-BR" sz="1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ergonomic</a:t>
            </a:r>
            <a:r>
              <a:rPr lang="pt-BR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BR" sz="1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criteria</a:t>
            </a:r>
            <a:r>
              <a:rPr lang="pt-BR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for </a:t>
            </a:r>
            <a:r>
              <a:rPr lang="pt-BR" sz="1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pt-BR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BR" sz="1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evaluation</a:t>
            </a:r>
            <a:r>
              <a:rPr lang="pt-BR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BR" sz="1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pt-BR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BR" sz="1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human-computer</a:t>
            </a:r>
            <a:r>
              <a:rPr lang="pt-BR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interfaces. </a:t>
            </a:r>
            <a:r>
              <a:rPr lang="pt-BR" sz="19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Rapport</a:t>
            </a:r>
            <a:r>
              <a:rPr lang="pt-BR" sz="19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BR" sz="19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technique</a:t>
            </a:r>
            <a:r>
              <a:rPr lang="pt-BR" sz="19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de </a:t>
            </a:r>
            <a:r>
              <a:rPr lang="pt-BR" sz="19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l’INRIA</a:t>
            </a:r>
            <a:r>
              <a:rPr lang="pt-BR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n. 156, 1993. Disponível em: https:// hal.inria.fr/inria-00070012/</a:t>
            </a:r>
            <a:r>
              <a:rPr lang="pt-BR" sz="1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document</a:t>
            </a:r>
            <a:r>
              <a:rPr lang="pt-BR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Acesso em: 7 jan. 2020.</a:t>
            </a:r>
          </a:p>
          <a:p>
            <a:pPr marL="440563" marR="16510" lvl="1" indent="0" algn="just">
              <a:lnSpc>
                <a:spcPct val="107000"/>
              </a:lnSpc>
              <a:spcAft>
                <a:spcPts val="540"/>
              </a:spcAft>
              <a:buNone/>
            </a:pPr>
            <a:r>
              <a:rPr lang="pt-BR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CORRÊA, V. M.; BOLETTI, R. R. </a:t>
            </a:r>
            <a:r>
              <a:rPr lang="pt-BR" sz="19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Ergonomia</a:t>
            </a:r>
            <a:r>
              <a:rPr lang="pt-BR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fundamentos e aplicações. Porto Alegre: Bookman, 2015.</a:t>
            </a:r>
          </a:p>
          <a:p>
            <a:pPr marL="440563" marR="16510" lvl="1" indent="0" algn="just">
              <a:lnSpc>
                <a:spcPct val="107000"/>
              </a:lnSpc>
              <a:spcAft>
                <a:spcPts val="540"/>
              </a:spcAft>
              <a:buNone/>
            </a:pPr>
            <a:r>
              <a:rPr lang="pt-BR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CYBIS, W.; BETIOL, A. H.; FAUST, R. </a:t>
            </a:r>
            <a:r>
              <a:rPr lang="pt-BR" sz="19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Ergonomia e usabilidade:</a:t>
            </a:r>
            <a:r>
              <a:rPr lang="pt-BR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conhecimentos, métodos e aplicações. São Paulo: </a:t>
            </a:r>
            <a:r>
              <a:rPr lang="pt-BR" sz="1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Novatec</a:t>
            </a:r>
            <a:r>
              <a:rPr lang="pt-BR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2017.</a:t>
            </a:r>
          </a:p>
          <a:p>
            <a:pPr marL="440563" marR="16510" lvl="1" indent="0" algn="just">
              <a:lnSpc>
                <a:spcPct val="107000"/>
              </a:lnSpc>
              <a:spcAft>
                <a:spcPts val="540"/>
              </a:spcAft>
              <a:buNone/>
            </a:pPr>
            <a:r>
              <a:rPr lang="pt-BR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ERGOLIST. Florianópolis: UFSC, 2011. Disponível em: http://www.labiutil.inf.ufsc.br/ </a:t>
            </a:r>
            <a:r>
              <a:rPr lang="pt-BR" sz="1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ergolist</a:t>
            </a:r>
            <a:r>
              <a:rPr lang="pt-BR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/index.html. Acesso em: 7 jan. 2020.</a:t>
            </a:r>
          </a:p>
          <a:p>
            <a:pPr marL="440563" marR="16510" lvl="1" indent="0" algn="just">
              <a:lnSpc>
                <a:spcPct val="107000"/>
              </a:lnSpc>
              <a:spcAft>
                <a:spcPts val="540"/>
              </a:spcAft>
              <a:buNone/>
            </a:pPr>
            <a:r>
              <a:rPr lang="pt-BR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HENRY DREYFUSS ASSOCIATES. </a:t>
            </a:r>
            <a:r>
              <a:rPr lang="pt-BR" sz="19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As medidas do homem e da mulher:</a:t>
            </a:r>
            <a:r>
              <a:rPr lang="pt-BR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fatores humanos em design. Porto Alegre: Bookman, 2000.</a:t>
            </a:r>
          </a:p>
          <a:p>
            <a:pPr marL="440563" marR="16510" lvl="1" indent="0" algn="just">
              <a:lnSpc>
                <a:spcPct val="107000"/>
              </a:lnSpc>
              <a:spcAft>
                <a:spcPts val="540"/>
              </a:spcAft>
              <a:buNone/>
            </a:pPr>
            <a:r>
              <a:rPr lang="pt-BR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ISO. </a:t>
            </a:r>
            <a:r>
              <a:rPr lang="pt-BR" sz="19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ISO 9241-110</a:t>
            </a:r>
            <a:r>
              <a:rPr lang="pt-BR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</a:t>
            </a:r>
            <a:r>
              <a:rPr lang="pt-BR" sz="1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ergonomics</a:t>
            </a:r>
            <a:r>
              <a:rPr lang="pt-BR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BR" sz="1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pt-BR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BR" sz="1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human</a:t>
            </a:r>
            <a:r>
              <a:rPr lang="pt-BR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-system </a:t>
            </a:r>
            <a:r>
              <a:rPr lang="pt-BR" sz="1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interaction</a:t>
            </a:r>
            <a:r>
              <a:rPr lang="pt-BR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Part 110: dialogue </a:t>
            </a:r>
            <a:r>
              <a:rPr lang="pt-BR" sz="1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principles</a:t>
            </a:r>
            <a:r>
              <a:rPr lang="pt-BR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Geneva: ISO, 2006. </a:t>
            </a:r>
          </a:p>
          <a:p>
            <a:pPr marL="440563" marR="16510" lvl="1" indent="0" algn="just">
              <a:lnSpc>
                <a:spcPct val="107000"/>
              </a:lnSpc>
              <a:spcAft>
                <a:spcPts val="540"/>
              </a:spcAft>
              <a:buNone/>
            </a:pPr>
            <a:r>
              <a:rPr lang="pt-BR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NIELSEN, J. </a:t>
            </a:r>
            <a:r>
              <a:rPr lang="pt-BR" sz="19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Usability</a:t>
            </a:r>
            <a:r>
              <a:rPr lang="pt-BR" sz="19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BR" sz="19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engineering</a:t>
            </a:r>
            <a:r>
              <a:rPr lang="pt-BR" sz="19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r>
              <a:rPr lang="pt-BR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San Francisco: Morgan Kaufman, 1994.</a:t>
            </a:r>
            <a:endParaRPr lang="pt-BR" sz="1900" kern="1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40563" marR="16510" lvl="1" indent="0" algn="just">
              <a:lnSpc>
                <a:spcPct val="107000"/>
              </a:lnSpc>
              <a:spcAft>
                <a:spcPts val="540"/>
              </a:spcAft>
              <a:buNone/>
            </a:pPr>
            <a:r>
              <a:rPr lang="pt-BR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NORMAN, D. A. </a:t>
            </a:r>
            <a:r>
              <a:rPr lang="pt-BR" sz="1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Cognitive</a:t>
            </a:r>
            <a:r>
              <a:rPr lang="pt-BR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BR" sz="1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engineering</a:t>
            </a:r>
            <a:r>
              <a:rPr lang="pt-BR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</a:t>
            </a:r>
            <a:r>
              <a:rPr lang="pt-BR" sz="19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</a:t>
            </a:r>
            <a:r>
              <a:rPr lang="pt-BR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NORMAN, D. A.; DRAPER,  S. W. (ed.). </a:t>
            </a:r>
            <a:r>
              <a:rPr lang="pt-BR" sz="19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User-centered</a:t>
            </a:r>
            <a:r>
              <a:rPr lang="pt-BR" sz="19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system design</a:t>
            </a:r>
            <a:r>
              <a:rPr lang="pt-BR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</a:t>
            </a:r>
            <a:r>
              <a:rPr lang="pt-BR" sz="1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Hillsdale</a:t>
            </a:r>
            <a:r>
              <a:rPr lang="pt-BR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Lawrence </a:t>
            </a:r>
            <a:r>
              <a:rPr lang="pt-BR" sz="1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Erlbaum</a:t>
            </a:r>
            <a:r>
              <a:rPr lang="pt-BR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Associates, 1986.</a:t>
            </a:r>
            <a:endParaRPr lang="pt-BR" sz="1900" kern="1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40563" marR="16510" lvl="1" indent="0" algn="just">
              <a:lnSpc>
                <a:spcPct val="107000"/>
              </a:lnSpc>
              <a:spcAft>
                <a:spcPts val="540"/>
              </a:spcAft>
              <a:buNone/>
            </a:pPr>
            <a:r>
              <a:rPr lang="pt-BR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VIDAL, M. C. </a:t>
            </a:r>
            <a:r>
              <a:rPr lang="pt-BR" sz="19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Introdução à ergonomia</a:t>
            </a:r>
            <a:r>
              <a:rPr lang="pt-BR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Rio de janeiro: UFRJ, [200-?]. Disponível em: http://</a:t>
            </a:r>
          </a:p>
          <a:p>
            <a:pPr marL="440563" marR="16510" lvl="1" indent="0" algn="just">
              <a:lnSpc>
                <a:spcPct val="107000"/>
              </a:lnSpc>
              <a:spcAft>
                <a:spcPts val="540"/>
              </a:spcAft>
              <a:buNone/>
            </a:pPr>
            <a:r>
              <a:rPr lang="pt-BR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www.ergonomia.ufpr.br/Introducao%20a%20Ergonomia%20Vidal%20CESERG.pdf. Acesso em: 7 jan. 2020.</a:t>
            </a:r>
            <a:endParaRPr lang="pt-BR" sz="19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40563" marR="16510" lvl="1" indent="0" algn="just">
              <a:lnSpc>
                <a:spcPct val="107000"/>
              </a:lnSpc>
              <a:spcAft>
                <a:spcPts val="540"/>
              </a:spcAft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6406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8D757F-1EFE-E8B8-373D-C693AF304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C70EDA-B3FA-DF0C-B3B5-545F712BD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Segundo Corrêa e </a:t>
            </a:r>
            <a:r>
              <a:rPr lang="pt-BR" dirty="0" err="1"/>
              <a:t>Boletti</a:t>
            </a:r>
            <a:r>
              <a:rPr lang="pt-BR" dirty="0"/>
              <a:t> (2015), a ergonomia surgiu em 1940 como uma disciplina de estudo.</a:t>
            </a:r>
          </a:p>
          <a:p>
            <a:r>
              <a:rPr lang="pt-BR" dirty="0"/>
              <a:t>O conceito de ergonomia, para a época, era: utilizar a ergonomia por meio de ferramentas manuais que facilitam o trabalho (Por exemplo: o uso de arco e flecha para caça ou martelo de pedra e madeira).</a:t>
            </a:r>
          </a:p>
          <a:p>
            <a:r>
              <a:rPr lang="pt-BR" dirty="0"/>
              <a:t>Após a Segunda Guerra Mundial, novos estudos mais profundos sobre ergonomia foram iniciados, e entre 1960 à 1980 este estudo teve uma rápida expansão. O nome “fatores humanos” é um outro tipo de nome para “ergonomia”.</a:t>
            </a:r>
          </a:p>
          <a:p>
            <a:r>
              <a:rPr lang="pt-BR" dirty="0"/>
              <a:t>Estudaremos hoje sobre: </a:t>
            </a:r>
          </a:p>
          <a:p>
            <a:pPr lvl="1"/>
            <a:r>
              <a:rPr lang="pt-BR" dirty="0"/>
              <a:t>os princípios ergonômicos aplicados no projeto de interfaces interativas;</a:t>
            </a:r>
          </a:p>
          <a:p>
            <a:pPr lvl="1"/>
            <a:r>
              <a:rPr lang="pt-BR" dirty="0"/>
              <a:t>Os principais tipos de ergonomia e a importância de conhecer o usuário-alvo da aplicação.</a:t>
            </a:r>
          </a:p>
        </p:txBody>
      </p:sp>
    </p:spTree>
    <p:extLst>
      <p:ext uri="{BB962C8B-B14F-4D97-AF65-F5344CB8AC3E}">
        <p14:creationId xmlns:p14="http://schemas.microsoft.com/office/powerpoint/2010/main" val="3327894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F4B52-E9C6-6012-9C3C-585B45F8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ergonomia?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92ABF-24A3-8675-A65E-8BA4AF627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Ergonomia é o estudo dos princípios que regem a interação do ser humano com outros elementos com o objetivo de adequá-los aos usuários. </a:t>
            </a:r>
          </a:p>
          <a:p>
            <a:r>
              <a:rPr lang="pt-BR" dirty="0"/>
              <a:t>Quando falamos de ergonomia, falamos em buscar a melhor qualidade no processo de interagir com equipamentos necessários dentro de seu ambiente de trabalho.</a:t>
            </a:r>
          </a:p>
          <a:p>
            <a:r>
              <a:rPr lang="pt-BR" dirty="0"/>
              <a:t>Pense em um exemplo: um motorista aproveita os conteúdo que há no carro, sendo eles: banco, volante, câmbio de marcha, etc. Esses fatores influenciarão na satisfação do usuário, causando uma boa ou má experiência dependendo de como o carro foi construído.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58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F4B52-E9C6-6012-9C3C-585B45F8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ergonomia?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92ABF-24A3-8675-A65E-8BA4AF627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pt-BR" dirty="0"/>
              <a:t>Na figura 1 observamos as diferentes variáveis que o projeto de </a:t>
            </a:r>
            <a:r>
              <a:rPr lang="pt-BR" i="1" dirty="0"/>
              <a:t>design</a:t>
            </a:r>
            <a:r>
              <a:rPr lang="pt-BR" dirty="0"/>
              <a:t> deve ter, para diferentes tipos de pessoas.</a:t>
            </a:r>
          </a:p>
          <a:p>
            <a:r>
              <a:rPr lang="pt-BR" dirty="0"/>
              <a:t>A intenção é trazer conforto ao usuário, enquanto ele utiliza o produto.</a:t>
            </a:r>
          </a:p>
        </p:txBody>
      </p:sp>
      <p:pic>
        <p:nvPicPr>
          <p:cNvPr id="4" name="Picture 248">
            <a:extLst>
              <a:ext uri="{FF2B5EF4-FFF2-40B4-BE49-F238E27FC236}">
                <a16:creationId xmlns:a16="http://schemas.microsoft.com/office/drawing/2014/main" id="{42005AE3-BAB4-EAA7-DBF4-109E640E507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36987" y="3043057"/>
            <a:ext cx="457898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429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F4B52-E9C6-6012-9C3C-585B45F80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ergonomia?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92ABF-24A3-8675-A65E-8BA4AF627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pt-BR" dirty="0"/>
              <a:t>O objetivo da ergonomia é investigar fatores que influenciam o desempenho dos sistemas,, para que os usuários tenham segurança, satisfação e saúde.</a:t>
            </a:r>
          </a:p>
          <a:p>
            <a:r>
              <a:rPr lang="pt-BR" dirty="0"/>
              <a:t>De acordo com Corrêa e </a:t>
            </a:r>
            <a:r>
              <a:rPr lang="pt-BR" dirty="0" err="1"/>
              <a:t>Boletti</a:t>
            </a:r>
            <a:r>
              <a:rPr lang="pt-BR" dirty="0"/>
              <a:t> (2015), o papel de um bom profissional inclui  investigar as habilidades (físicas e psicológicas) dos usuários, avaliar o ambiente de trabalho e os efeitos nos usuários, bem como a utilização dos equipamentos.</a:t>
            </a:r>
          </a:p>
          <a:p>
            <a:r>
              <a:rPr lang="pt-BR" dirty="0"/>
              <a:t>Não é uma tarefa fácil, pois os usuários tem tamanhos, pesos e necessidades diferentes de outros usuários, tornando um processo de análise um pouco mais difícil de implementar.</a:t>
            </a:r>
          </a:p>
        </p:txBody>
      </p:sp>
    </p:spTree>
    <p:extLst>
      <p:ext uri="{BB962C8B-B14F-4D97-AF65-F5344CB8AC3E}">
        <p14:creationId xmlns:p14="http://schemas.microsoft.com/office/powerpoint/2010/main" val="2631299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861FA4-AF5E-917A-BDC5-A4F71C83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ergonomia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779033-0E82-F362-D5D4-6A5D23971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As ergonomias podem ter diferentes tipos, e o </a:t>
            </a:r>
            <a:r>
              <a:rPr lang="pt-BR" i="1" dirty="0"/>
              <a:t>design</a:t>
            </a:r>
            <a:r>
              <a:rPr lang="pt-BR" dirty="0"/>
              <a:t> pode ajudar a deixar algum produto mais confortável. Os tipos de ergonomia são:</a:t>
            </a:r>
          </a:p>
          <a:p>
            <a:pPr lvl="1"/>
            <a:r>
              <a:rPr lang="pt-BR" dirty="0"/>
              <a:t>Ergonomia Física;</a:t>
            </a:r>
          </a:p>
          <a:p>
            <a:pPr lvl="1"/>
            <a:r>
              <a:rPr lang="pt-BR" dirty="0"/>
              <a:t>Ergonomia Organizacional;</a:t>
            </a:r>
          </a:p>
          <a:p>
            <a:pPr lvl="1"/>
            <a:r>
              <a:rPr lang="pt-BR" dirty="0"/>
              <a:t>Ergonomia Cognitiva;</a:t>
            </a:r>
          </a:p>
          <a:p>
            <a:r>
              <a:rPr lang="pt-BR" dirty="0"/>
              <a:t>Veremos um pouco sobre esses tipos de ergonomia.</a:t>
            </a:r>
          </a:p>
        </p:txBody>
      </p:sp>
    </p:spTree>
    <p:extLst>
      <p:ext uri="{BB962C8B-B14F-4D97-AF65-F5344CB8AC3E}">
        <p14:creationId xmlns:p14="http://schemas.microsoft.com/office/powerpoint/2010/main" val="3752382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308964-CB8E-3F64-CF73-65D8F6956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Ergonomia física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38467D-13D1-FED8-3766-8F74FDDF3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Trata-se de um estudo relacionado à anatomia física do profissional. Neste estudo é levado em consideração as características físicas do profissional, com o objetivo de minimizar o desgaste físico causado pelo usuário.</a:t>
            </a:r>
          </a:p>
          <a:p>
            <a:r>
              <a:rPr lang="pt-BR" dirty="0"/>
              <a:t>Alguns dos elementos levados em consideração são:</a:t>
            </a:r>
          </a:p>
          <a:p>
            <a:pPr lvl="1"/>
            <a:r>
              <a:rPr lang="pt-BR" dirty="0"/>
              <a:t>Postura;</a:t>
            </a:r>
          </a:p>
          <a:p>
            <a:pPr lvl="1"/>
            <a:r>
              <a:rPr lang="pt-BR" dirty="0"/>
              <a:t>Manuseio de materiais;</a:t>
            </a:r>
          </a:p>
          <a:p>
            <a:pPr lvl="1"/>
            <a:r>
              <a:rPr lang="pt-BR" dirty="0"/>
              <a:t>Realização de movimentos repetitivos;</a:t>
            </a:r>
          </a:p>
          <a:p>
            <a:pPr lvl="1"/>
            <a:r>
              <a:rPr lang="pt-BR" i="1" dirty="0"/>
              <a:t>Layout</a:t>
            </a:r>
            <a:r>
              <a:rPr lang="pt-BR" dirty="0"/>
              <a:t> de local de trabalho;</a:t>
            </a:r>
          </a:p>
          <a:p>
            <a:pPr lvl="1"/>
            <a:r>
              <a:rPr lang="pt-BR" i="1" dirty="0"/>
              <a:t>Segurança e Saúde.</a:t>
            </a:r>
          </a:p>
          <a:p>
            <a:r>
              <a:rPr lang="pt-BR" dirty="0"/>
              <a:t>Para quem trabalha com computadores, faz uma grande diferença ter uma boa cadeira confortável, que diminua o dano físico ao usuário; o </a:t>
            </a:r>
            <a:r>
              <a:rPr lang="pt-BR" i="1" dirty="0"/>
              <a:t>mouse</a:t>
            </a:r>
            <a:r>
              <a:rPr lang="pt-BR" dirty="0"/>
              <a:t> também é um componente que facilita a acomodação das mãos.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745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308964-CB8E-3F64-CF73-65D8F6956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Ergonomia física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38467D-13D1-FED8-3766-8F74FDDF3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666494" cy="4023360"/>
          </a:xfrm>
        </p:spPr>
        <p:txBody>
          <a:bodyPr/>
          <a:lstStyle/>
          <a:p>
            <a:r>
              <a:rPr lang="pt-BR" dirty="0"/>
              <a:t>Mas o </a:t>
            </a:r>
            <a:r>
              <a:rPr lang="pt-BR" i="1" dirty="0"/>
              <a:t>design</a:t>
            </a:r>
            <a:r>
              <a:rPr lang="pt-BR" dirty="0"/>
              <a:t> não é apenas projetado para trabalhos, mas para lazer. </a:t>
            </a:r>
          </a:p>
          <a:p>
            <a:r>
              <a:rPr lang="pt-BR" dirty="0"/>
              <a:t>Com o passar dos anos, os controles passaram a adotar um </a:t>
            </a:r>
            <a:r>
              <a:rPr lang="pt-BR" i="1" dirty="0"/>
              <a:t>design</a:t>
            </a:r>
            <a:r>
              <a:rPr lang="pt-BR" dirty="0"/>
              <a:t> mais adequado aos usuários.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Picture 444">
            <a:extLst>
              <a:ext uri="{FF2B5EF4-FFF2-40B4-BE49-F238E27FC236}">
                <a16:creationId xmlns:a16="http://schemas.microsoft.com/office/drawing/2014/main" id="{AEEE6EA8-8C54-64B0-4870-ECB3E58468A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763774" y="1845733"/>
            <a:ext cx="3391906" cy="436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579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A28C89-03D2-ED93-4CF1-E631D7FBD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Ergonomia organizacional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DFE6DA-2819-C841-2A31-884B47875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Esta relacionada a estrutura da organização ou ambiente de interação. Trata-se do ecossistema da organização, sendo os colaboradores as partes ativas da organização, onde avaliamos a comunicação e a colaboração dos profissionais.</a:t>
            </a:r>
          </a:p>
          <a:p>
            <a:r>
              <a:rPr lang="pt-BR" dirty="0"/>
              <a:t>Estudamos como o sistema influencia o relacionamento entre o usuário e o produto, em que o profissional (ergonomista) deve avaliar:</a:t>
            </a:r>
          </a:p>
          <a:p>
            <a:pPr lvl="1"/>
            <a:r>
              <a:rPr lang="pt-BR" dirty="0"/>
              <a:t>Os processos de comunicação interna e externa a empresa, para validar se está sendo efetivo ou não;</a:t>
            </a:r>
          </a:p>
          <a:p>
            <a:pPr lvl="1"/>
            <a:r>
              <a:rPr lang="pt-BR" dirty="0"/>
              <a:t>As atividades em grupo;</a:t>
            </a:r>
          </a:p>
          <a:p>
            <a:pPr lvl="1"/>
            <a:r>
              <a:rPr lang="pt-BR" dirty="0"/>
              <a:t>A qualidade da gestão;</a:t>
            </a:r>
          </a:p>
          <a:p>
            <a:pPr lvl="1"/>
            <a:r>
              <a:rPr lang="pt-BR" dirty="0"/>
              <a:t>Os trabalhos participativos;</a:t>
            </a:r>
          </a:p>
          <a:p>
            <a:pPr lvl="1"/>
            <a:r>
              <a:rPr lang="pt-BR" dirty="0"/>
              <a:t>As atividades cooperativas.</a:t>
            </a:r>
          </a:p>
          <a:p>
            <a:r>
              <a:rPr lang="pt-BR" dirty="0"/>
              <a:t>Esses tópicos auxiliam no diagnósticos da eficiência do trabalho, buscando qualidade sobre o produto.</a:t>
            </a:r>
          </a:p>
        </p:txBody>
      </p:sp>
    </p:spTree>
    <p:extLst>
      <p:ext uri="{BB962C8B-B14F-4D97-AF65-F5344CB8AC3E}">
        <p14:creationId xmlns:p14="http://schemas.microsoft.com/office/powerpoint/2010/main" val="33084758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292</TotalTime>
  <Words>1420</Words>
  <Application>Microsoft Office PowerPoint</Application>
  <PresentationFormat>Widescreen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Retrospectiva</vt:lpstr>
      <vt:lpstr>Fatores Humanos e ergonomia</vt:lpstr>
      <vt:lpstr>Introdução</vt:lpstr>
      <vt:lpstr>O que é ergonomia?</vt:lpstr>
      <vt:lpstr>O que é ergonomia?</vt:lpstr>
      <vt:lpstr>O que é ergonomia?</vt:lpstr>
      <vt:lpstr>Tipos de ergonomia</vt:lpstr>
      <vt:lpstr>Ergonomia física</vt:lpstr>
      <vt:lpstr>Ergonomia física</vt:lpstr>
      <vt:lpstr>Ergonomia organizacional</vt:lpstr>
      <vt:lpstr>Ergonomia cognitiva</vt:lpstr>
      <vt:lpstr>Ergonomia cognitiva</vt:lpstr>
      <vt:lpstr>Ergonomia cognitiva</vt:lpstr>
      <vt:lpstr>Conclusão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Fatores Humanos e ergonomia</dc:title>
  <dc:creator>Lucas Amaro</dc:creator>
  <cp:lastModifiedBy>Lucas Amaro</cp:lastModifiedBy>
  <cp:revision>4</cp:revision>
  <dcterms:created xsi:type="dcterms:W3CDTF">2024-05-23T15:12:07Z</dcterms:created>
  <dcterms:modified xsi:type="dcterms:W3CDTF">2024-05-23T20:05:22Z</dcterms:modified>
</cp:coreProperties>
</file>