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83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7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2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7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59A1E9-D759-4AE1-8CB7-1AEE067A537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61EE3-FD40-2FE7-98AC-2E33F386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Normalização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B0DAA-5B27-B680-3A45-F088EE3D8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Identificar as dependências funcionais;</a:t>
            </a:r>
          </a:p>
          <a:p>
            <a:r>
              <a:rPr lang="pt-BR" dirty="0"/>
              <a:t>Reconhecer as formas normais;</a:t>
            </a:r>
          </a:p>
          <a:p>
            <a:r>
              <a:rPr lang="pt-BR" dirty="0"/>
              <a:t>Relacionar os processos de normalização.</a:t>
            </a:r>
          </a:p>
        </p:txBody>
      </p:sp>
    </p:spTree>
    <p:extLst>
      <p:ext uri="{BB962C8B-B14F-4D97-AF65-F5344CB8AC3E}">
        <p14:creationId xmlns:p14="http://schemas.microsoft.com/office/powerpoint/2010/main" val="109199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 – FUNCIONAL PARCIAL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/>
              <a:t>Ocorre quando um item da tabela depende de uma parte da chave primária concatenada da tabela, e não a chave total.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coluna VALOR_PRODUTO depende do valor da coluna ID_PRODUTO que faz parte da chave primária da TB_VENDAS.</a:t>
            </a:r>
          </a:p>
          <a:p>
            <a:pPr marL="0" indent="0">
              <a:buNone/>
            </a:pPr>
            <a:r>
              <a:rPr lang="pt-BR" sz="2400" dirty="0"/>
              <a:t>O VALOR_PRODUTO depende parcialmente da chave primária concatenada da tabela.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C3A459-B7A5-E1CB-80DA-1A15567C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19143"/>
              </p:ext>
            </p:extLst>
          </p:nvPr>
        </p:nvGraphicFramePr>
        <p:xfrm>
          <a:off x="1097280" y="2667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F7CB6EA-991E-BB62-78FA-AB79D1CC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6806"/>
              </p:ext>
            </p:extLst>
          </p:nvPr>
        </p:nvGraphicFramePr>
        <p:xfrm>
          <a:off x="8825230" y="2667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VALIDADE_PRODUTO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0DD85D2-4858-A429-F171-5D27BDB4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5079"/>
              </p:ext>
            </p:extLst>
          </p:nvPr>
        </p:nvGraphicFramePr>
        <p:xfrm>
          <a:off x="4961255" y="2667000"/>
          <a:ext cx="2330450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QUANTIDADE_VENDA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9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1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 – FUNCIONAL TRANSITIVA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Quando uma coluna na tabela depende de outra coluna da tabela que não é a chave dessa tabela.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coluna TOTAL_VENDA dependa do resultado da multiplicação que as colunas QUANTIDADE_VENDA e VALOR_PRODUTO realizarem.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C3A459-B7A5-E1CB-80DA-1A15567C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83703"/>
              </p:ext>
            </p:extLst>
          </p:nvPr>
        </p:nvGraphicFramePr>
        <p:xfrm>
          <a:off x="1097280" y="25908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F7CB6EA-991E-BB62-78FA-AB79D1CC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29437"/>
              </p:ext>
            </p:extLst>
          </p:nvPr>
        </p:nvGraphicFramePr>
        <p:xfrm>
          <a:off x="8825230" y="25908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VALIDADE_PRODUTO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0DD85D2-4858-A429-F171-5D27BDB4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20247"/>
              </p:ext>
            </p:extLst>
          </p:nvPr>
        </p:nvGraphicFramePr>
        <p:xfrm>
          <a:off x="4961255" y="2590800"/>
          <a:ext cx="2330450" cy="2560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b="0" u="sng" dirty="0"/>
                        <a:t>ID_VENDA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dirty="0"/>
                        <a:t>QUANTIDADE_VENDA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dirty="0"/>
                        <a:t>VALOR_PRODUTO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9016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dirty="0"/>
                        <a:t>TOTAL_VENDA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3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0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(1FN, 2FN, 3FN E FN BOYCE-CODD)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0239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Para estudar as formas normais, utilizaremos como base a planilha adaptada por </a:t>
            </a:r>
            <a:r>
              <a:rPr lang="pt-BR" sz="2400" dirty="0" err="1"/>
              <a:t>Massan</a:t>
            </a:r>
            <a:r>
              <a:rPr lang="pt-BR" sz="2400" dirty="0"/>
              <a:t> para compor um sistema.</a:t>
            </a:r>
          </a:p>
          <a:p>
            <a:pPr marL="0" indent="0">
              <a:buNone/>
            </a:pPr>
            <a:r>
              <a:rPr lang="pt-BR" sz="2400" dirty="0"/>
              <a:t>Essa tabela também se encontra na apostila, na página 4.</a:t>
            </a:r>
          </a:p>
        </p:txBody>
      </p:sp>
      <p:pic>
        <p:nvPicPr>
          <p:cNvPr id="7" name="Picture 12154">
            <a:extLst>
              <a:ext uri="{FF2B5EF4-FFF2-40B4-BE49-F238E27FC236}">
                <a16:creationId xmlns:a16="http://schemas.microsoft.com/office/drawing/2014/main" id="{87C3B5E2-DDCE-A451-9DE2-05C4DC8E8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3877" y="1752601"/>
            <a:ext cx="4261803" cy="46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1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- 1FN: PRIMEIRA FORMA NORMAL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Para estudar as formas normais, utilizaremos como base a planilha adaptada por </a:t>
            </a:r>
            <a:r>
              <a:rPr lang="pt-BR" sz="2400" dirty="0" err="1"/>
              <a:t>Massan</a:t>
            </a:r>
            <a:r>
              <a:rPr lang="pt-BR" sz="2400" dirty="0"/>
              <a:t> para compor um sistema.</a:t>
            </a:r>
          </a:p>
          <a:p>
            <a:pPr marL="0" indent="0">
              <a:buNone/>
            </a:pPr>
            <a:r>
              <a:rPr lang="pt-BR" sz="2400" dirty="0"/>
              <a:t>Essa tabela também se encontra na apostila, na página 4.</a:t>
            </a:r>
          </a:p>
        </p:txBody>
      </p:sp>
    </p:spTree>
    <p:extLst>
      <p:ext uri="{BB962C8B-B14F-4D97-AF65-F5344CB8AC3E}">
        <p14:creationId xmlns:p14="http://schemas.microsoft.com/office/powerpoint/2010/main" val="196814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normalização dos dados permitem um melhor relacionamento e performance de dados dentro do SGBD.</a:t>
            </a:r>
          </a:p>
          <a:p>
            <a:r>
              <a:rPr lang="pt-BR" sz="2400" dirty="0"/>
              <a:t>Estudaremos: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Como são feitas as tabelas nas formas normais;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Como fazer a normalização de uma tabela;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 conhecer as três formas normais (1FN, 2FN e 3FN);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Identificar a mudança que ocorre em cada uma delas.</a:t>
            </a:r>
          </a:p>
        </p:txBody>
      </p:sp>
    </p:spTree>
    <p:extLst>
      <p:ext uri="{BB962C8B-B14F-4D97-AF65-F5344CB8AC3E}">
        <p14:creationId xmlns:p14="http://schemas.microsoft.com/office/powerpoint/2010/main" val="25861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Imagine que você, em um ambiente de dados, precisa modificar na tabela TB_CLIENTE uma informação de cadastro (telefone, nome ou endereço).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Não seria difícil fazer essa modificação em apenas uma tabela.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80B0C1D-30EA-7BE6-2C97-AFDA3005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2375"/>
              </p:ext>
            </p:extLst>
          </p:nvPr>
        </p:nvGraphicFramePr>
        <p:xfrm>
          <a:off x="4930775" y="266827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Para editar o campo TELEFONE você precisaria editar cada uma das três tabelas.</a:t>
            </a:r>
          </a:p>
          <a:p>
            <a:pPr marL="0" indent="0">
              <a:buNone/>
            </a:pPr>
            <a:r>
              <a:rPr lang="pt-BR" sz="2400" dirty="0"/>
              <a:t>Em vez da informação ficar centralizada e unificada, ela está em duplicidade e corre o risco de não estarem iguais.</a:t>
            </a:r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2BD3F2E-0FA9-5FFE-8A8A-CA9C10D3C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94197"/>
              </p:ext>
            </p:extLst>
          </p:nvPr>
        </p:nvGraphicFramePr>
        <p:xfrm>
          <a:off x="1097280" y="3429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81AE903-17F4-8067-F8DB-C9154A270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321"/>
              </p:ext>
            </p:extLst>
          </p:nvPr>
        </p:nvGraphicFramePr>
        <p:xfrm>
          <a:off x="8825230" y="3429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TB_CLIENTE_ABERTO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4DC2D1-A90E-24DB-15A8-AE8B7162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88158"/>
              </p:ext>
            </p:extLst>
          </p:nvPr>
        </p:nvGraphicFramePr>
        <p:xfrm>
          <a:off x="4961255" y="3429000"/>
          <a:ext cx="2330450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Para nosso exemplo das tabelas, existe um nome, chamado do </a:t>
            </a:r>
            <a:r>
              <a:rPr lang="pt-BR" sz="2400" b="1" dirty="0"/>
              <a:t>redundância de dados</a:t>
            </a:r>
            <a:r>
              <a:rPr lang="pt-BR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Ocorre quando armazenamos os dados contendo a mesma informação em locais diferentes.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Isso provoca inconsistência.</a:t>
            </a:r>
          </a:p>
          <a:p>
            <a:pPr marL="0" indent="0">
              <a:buNone/>
            </a:pPr>
            <a:r>
              <a:rPr lang="pt-BR" sz="2400" dirty="0"/>
              <a:t>Quer dizer que não há tabelas que contém os mesmos dados?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As tabelas podem conter os mesmos dados no ambiente do cliente.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As tabelas podem conter os mesmos dados no ambiente do servidor.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No ambiente do servidor, as tabelas podem contém réplicas no ambiente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8078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Para nosso exemplo das tabelas, existe um nome, chamado do </a:t>
            </a:r>
            <a:r>
              <a:rPr lang="pt-BR" sz="2400" b="1" dirty="0"/>
              <a:t>redundância de dados</a:t>
            </a:r>
            <a:r>
              <a:rPr lang="pt-BR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Ocorre quando armazenamos os dados contendo a mesma informação em locais diferentes.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Isso provoca inconsistência.</a:t>
            </a:r>
          </a:p>
          <a:p>
            <a:pPr marL="0" indent="0">
              <a:buNone/>
            </a:pPr>
            <a:r>
              <a:rPr lang="pt-BR" sz="2400" dirty="0"/>
              <a:t>Quer dizer que não há tabelas que contém os mesmos dados?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As tabelas podem conter os mesmos dados no ambiente do cliente.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As tabelas podem conter os mesmos dados no ambiente do servidor.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No ambiente do servidor, as tabelas podem contém réplicas no ambiente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30537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7367"/>
            <a:ext cx="10058400" cy="15832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Os bancos de dados e suas tabelas devem seguir uma regra que as deixem livres de dados duplicados ou incorretos.</a:t>
            </a:r>
          </a:p>
          <a:p>
            <a:pPr marL="0" indent="0">
              <a:buNone/>
            </a:pPr>
            <a:r>
              <a:rPr lang="pt-BR" sz="2400" dirty="0"/>
              <a:t>Para garantir essa regra, foram definidas as formas normais que todas as tabelas devem obedecer.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76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Mas como ocorre a dependência funcional?</a:t>
            </a:r>
          </a:p>
          <a:p>
            <a:pPr marL="0" indent="0">
              <a:buNone/>
            </a:pPr>
            <a:r>
              <a:rPr lang="pt-BR" sz="2400" dirty="0"/>
              <a:t>Quando um valor A depende de um valor B:</a:t>
            </a:r>
          </a:p>
          <a:p>
            <a:pPr marL="0" indent="0">
              <a:buNone/>
            </a:pPr>
            <a:r>
              <a:rPr lang="pt-BR" sz="2400" dirty="0"/>
              <a:t>	quando uma COLUNA_A depende da COLUNA_B da mesma tabela.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Podemos dividir as dependências funcionais em três partes: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Dependências funcionais parciais;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Dependências funcionais totais;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Dependências funcionais transitivas.</a:t>
            </a:r>
          </a:p>
        </p:txBody>
      </p:sp>
    </p:spTree>
    <p:extLst>
      <p:ext uri="{BB962C8B-B14F-4D97-AF65-F5344CB8AC3E}">
        <p14:creationId xmlns:p14="http://schemas.microsoft.com/office/powerpoint/2010/main" val="93567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 – FUNCIONAL TOTAL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Ocorre quando houver duas chave primárias concatenadas. </a:t>
            </a:r>
          </a:p>
          <a:p>
            <a:pPr marL="0" indent="0">
              <a:buNone/>
            </a:pPr>
            <a:r>
              <a:rPr lang="pt-BR" sz="2400" dirty="0"/>
              <a:t>As demais colunas dependerão da ligação de duas chaves primárias para serem inseridas corretamente.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Neste exemplo, veja que a QUANTIDADE_VENDA dependerá do ID_VENDA e do ID_PRODUTO.</a:t>
            </a:r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C3A459-B7A5-E1CB-80DA-1A15567C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85385"/>
              </p:ext>
            </p:extLst>
          </p:nvPr>
        </p:nvGraphicFramePr>
        <p:xfrm>
          <a:off x="1097280" y="31242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F7CB6EA-991E-BB62-78FA-AB79D1CC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02487"/>
              </p:ext>
            </p:extLst>
          </p:nvPr>
        </p:nvGraphicFramePr>
        <p:xfrm>
          <a:off x="8825230" y="31242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VALIDADE_PRODUTO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0DD85D2-4858-A429-F171-5D27BDB4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64913"/>
              </p:ext>
            </p:extLst>
          </p:nvPr>
        </p:nvGraphicFramePr>
        <p:xfrm>
          <a:off x="4961255" y="3124200"/>
          <a:ext cx="2330450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QUANTIDADE_VENDA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6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952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Retrospectiva</vt:lpstr>
      <vt:lpstr>Normalização de dados</vt:lpstr>
      <vt:lpstr>Normalização de dados INTRODUÇÃO</vt:lpstr>
      <vt:lpstr>Normalização de dados DEPENDENCIAS FUNCIONAIS</vt:lpstr>
      <vt:lpstr>Normalização de dados DEPENDENCIAS FUNCIONAIS</vt:lpstr>
      <vt:lpstr>Normalização de dados DEPENDENCIAS FUNCIONAIS</vt:lpstr>
      <vt:lpstr>Normalização de dados DEPENDENCIAS FUNCIONAIS</vt:lpstr>
      <vt:lpstr>Normalização de dados IDENTIFICANDO AS DEPENDENCIAS FUNCIONAIS</vt:lpstr>
      <vt:lpstr>Normalização de dados IDENTIFICANDO AS DEPENDENCIAS FUNCIONAIS</vt:lpstr>
      <vt:lpstr>Normalização de dados IDENTIFICANDO AS DEPENDENCIAS FUNCIONAIS – FUNCIONAL TOTAL</vt:lpstr>
      <vt:lpstr>Normalização de dados IDENTIFICANDO AS DEPENDENCIAS FUNCIONAIS – FUNCIONAL PARCIAL</vt:lpstr>
      <vt:lpstr>Normalização de dados IDENTIFICANDO AS DEPENDENCIAS FUNCIONAIS – FUNCIONAL TRANSITIVA</vt:lpstr>
      <vt:lpstr>Normalização de dados RECONHECENDO AS FORMAS NORMAIS (1FN, 2FN, 3FN E FN BOYCE-CODD)</vt:lpstr>
      <vt:lpstr>Normalização de dados RECONHECENDO AS FORMAS NORMAIS - 1FN: PRIMEIRA FORMA NORMAL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Normalização de dados</dc:title>
  <dc:creator>Lucas Amaro</dc:creator>
  <cp:lastModifiedBy>Lucas Amaro</cp:lastModifiedBy>
  <cp:revision>1</cp:revision>
  <dcterms:created xsi:type="dcterms:W3CDTF">2024-04-04T15:01:19Z</dcterms:created>
  <dcterms:modified xsi:type="dcterms:W3CDTF">2024-04-04T16:15:44Z</dcterms:modified>
</cp:coreProperties>
</file>