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13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37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9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7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12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75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07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5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1B78AA-D4BE-4AF3-A0FB-40AFAED14D60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40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78AA-D4BE-4AF3-A0FB-40AFAED14D60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74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1B78AA-D4BE-4AF3-A0FB-40AFAED14D60}" type="datetimeFigureOut">
              <a:rPr lang="pt-BR" smtClean="0"/>
              <a:t>07/05/2024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4490B4-60E6-472B-B27B-5EAFD1CDE9B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2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FE6F3-9234-CC9D-EB53-3BC1ACA78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Internet das Coisas na plataforma Arduíno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FD052B-EBB2-733C-6BF5-232574457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Identificar os elementos arquiteturais do Arduíno.</a:t>
            </a:r>
          </a:p>
          <a:p>
            <a:r>
              <a:rPr lang="pt-BR" dirty="0"/>
              <a:t>Reconhecer os componentes e protocolos que possibilitam a comunicação com o Arduino.</a:t>
            </a:r>
          </a:p>
          <a:p>
            <a:r>
              <a:rPr lang="pt-BR" dirty="0"/>
              <a:t>Ilustrar aplicações de IoT no Arduino. </a:t>
            </a:r>
          </a:p>
        </p:txBody>
      </p:sp>
    </p:spTree>
    <p:extLst>
      <p:ext uri="{BB962C8B-B14F-4D97-AF65-F5344CB8AC3E}">
        <p14:creationId xmlns:p14="http://schemas.microsoft.com/office/powerpoint/2010/main" val="352407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 utilizados para comunicação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Protocolos de comunicação podem ser comparados a contratos: são regras que controlam a comunicação entre dois ou mais sistemas. Com os protocolos, podemos definir, por exemplo, padrões que os dispositivos devem ter.</a:t>
            </a:r>
          </a:p>
          <a:p>
            <a:r>
              <a:rPr lang="pt-BR" dirty="0"/>
              <a:t>Conheceremos os protocolo que têm mais destaque na comunicação de </a:t>
            </a:r>
            <a:r>
              <a:rPr lang="pt-BR" dirty="0" err="1"/>
              <a:t>Arduinos</a:t>
            </a:r>
            <a:r>
              <a:rPr lang="pt-BR" dirty="0"/>
              <a:t> com periféricos de externos (</a:t>
            </a:r>
            <a:r>
              <a:rPr lang="pt-BR" dirty="0" err="1"/>
              <a:t>ex</a:t>
            </a:r>
            <a:r>
              <a:rPr lang="pt-BR" dirty="0"/>
              <a:t>: sensores), que são: </a:t>
            </a:r>
          </a:p>
          <a:p>
            <a:pPr lvl="1"/>
            <a:r>
              <a:rPr lang="pt-BR" i="1" dirty="0"/>
              <a:t>Universal </a:t>
            </a:r>
            <a:r>
              <a:rPr lang="pt-BR" i="1" dirty="0" err="1"/>
              <a:t>Asynchronous</a:t>
            </a:r>
            <a:r>
              <a:rPr lang="pt-BR" i="1" dirty="0"/>
              <a:t> </a:t>
            </a:r>
            <a:r>
              <a:rPr lang="pt-BR" i="1" dirty="0" err="1"/>
              <a:t>Receiver</a:t>
            </a:r>
            <a:r>
              <a:rPr lang="pt-BR" i="1" dirty="0"/>
              <a:t> </a:t>
            </a:r>
            <a:r>
              <a:rPr lang="pt-BR" i="1" dirty="0" err="1"/>
              <a:t>Transmiter</a:t>
            </a:r>
            <a:r>
              <a:rPr lang="pt-BR" i="1" dirty="0"/>
              <a:t> - </a:t>
            </a:r>
            <a:r>
              <a:rPr lang="pt-BR" dirty="0"/>
              <a:t>UART;</a:t>
            </a:r>
          </a:p>
          <a:p>
            <a:pPr lvl="1"/>
            <a:r>
              <a:rPr lang="pt-BR" i="1" dirty="0" err="1"/>
              <a:t>Inter-Integrated</a:t>
            </a:r>
            <a:r>
              <a:rPr lang="pt-BR" i="1" dirty="0"/>
              <a:t> Circuit</a:t>
            </a:r>
            <a:r>
              <a:rPr lang="pt-BR" dirty="0"/>
              <a:t> - 12C;</a:t>
            </a:r>
          </a:p>
          <a:p>
            <a:pPr lvl="1"/>
            <a:r>
              <a:rPr lang="pt-BR" i="1" dirty="0"/>
              <a:t>Serial </a:t>
            </a:r>
            <a:r>
              <a:rPr lang="pt-BR" i="1" dirty="0" err="1"/>
              <a:t>Peripheral</a:t>
            </a:r>
            <a:r>
              <a:rPr lang="pt-BR" i="1" dirty="0"/>
              <a:t> Interface</a:t>
            </a:r>
            <a:r>
              <a:rPr lang="pt-BR" dirty="0"/>
              <a:t> - SPI.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747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/>
              <a:t>Universal </a:t>
            </a:r>
            <a:r>
              <a:rPr lang="pt-BR" sz="2200" i="1" dirty="0" err="1"/>
              <a:t>Asynchronous</a:t>
            </a:r>
            <a:r>
              <a:rPr lang="pt-BR" sz="2200" i="1" dirty="0"/>
              <a:t> </a:t>
            </a:r>
            <a:r>
              <a:rPr lang="pt-BR" sz="2200" i="1" dirty="0" err="1"/>
              <a:t>Receiver</a:t>
            </a:r>
            <a:r>
              <a:rPr lang="pt-BR" sz="2200" i="1" dirty="0"/>
              <a:t> </a:t>
            </a:r>
            <a:r>
              <a:rPr lang="pt-BR" sz="2200" i="1" dirty="0" err="1"/>
              <a:t>Transmiter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60770" cy="4023360"/>
          </a:xfrm>
        </p:spPr>
        <p:txBody>
          <a:bodyPr/>
          <a:lstStyle/>
          <a:p>
            <a:r>
              <a:rPr lang="pt-BR" dirty="0"/>
              <a:t>UART é um tipo de comunicação serial e assíncrona que transmite dados através de barramentos de comunicação.</a:t>
            </a:r>
          </a:p>
          <a:p>
            <a:r>
              <a:rPr lang="pt-BR" dirty="0"/>
              <a:t>Este protocolo pode ser utilizado de três maneiras diferentes:</a:t>
            </a:r>
          </a:p>
          <a:p>
            <a:pPr lvl="1"/>
            <a:r>
              <a:rPr lang="pt-BR" i="1" dirty="0"/>
              <a:t>Simplex</a:t>
            </a:r>
            <a:r>
              <a:rPr lang="pt-BR" dirty="0"/>
              <a:t> – apenas um dispositivo pode transmitir dados;</a:t>
            </a:r>
          </a:p>
          <a:p>
            <a:pPr lvl="1"/>
            <a:r>
              <a:rPr lang="pt-BR" i="1" dirty="0"/>
              <a:t>Half duplex</a:t>
            </a:r>
            <a:r>
              <a:rPr lang="pt-BR" dirty="0"/>
              <a:t> – dois dispositivos conectados podem transmitir dados alternadamente;</a:t>
            </a:r>
          </a:p>
          <a:p>
            <a:pPr lvl="1"/>
            <a:r>
              <a:rPr lang="pt-BR" i="1" dirty="0"/>
              <a:t>Full duplex</a:t>
            </a:r>
            <a:r>
              <a:rPr lang="pt-BR" dirty="0"/>
              <a:t> – dispositivos podem enviar dados simultaneamente por canais separados.</a:t>
            </a:r>
            <a:endParaRPr lang="pt-BR" i="1" dirty="0"/>
          </a:p>
          <a:p>
            <a:r>
              <a:rPr lang="pt-BR" dirty="0"/>
              <a:t>A comunicação serial UART é usada para comunicar o Arduino ao computador e aos módulos eletrônicos (Bluetooth), como vemos na imagem.</a:t>
            </a:r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4" name="Group 9205">
            <a:extLst>
              <a:ext uri="{FF2B5EF4-FFF2-40B4-BE49-F238E27FC236}">
                <a16:creationId xmlns:a16="http://schemas.microsoft.com/office/drawing/2014/main" id="{5B97BEDF-96B8-F67C-C3D3-D7465374DC69}"/>
              </a:ext>
            </a:extLst>
          </p:cNvPr>
          <p:cNvGrpSpPr/>
          <p:nvPr/>
        </p:nvGrpSpPr>
        <p:grpSpPr>
          <a:xfrm>
            <a:off x="7258050" y="1845734"/>
            <a:ext cx="4476750" cy="4136526"/>
            <a:chOff x="0" y="0"/>
            <a:chExt cx="3001848" cy="2429734"/>
          </a:xfrm>
        </p:grpSpPr>
        <p:sp>
          <p:nvSpPr>
            <p:cNvPr id="5" name="Shape 447">
              <a:extLst>
                <a:ext uri="{FF2B5EF4-FFF2-40B4-BE49-F238E27FC236}">
                  <a16:creationId xmlns:a16="http://schemas.microsoft.com/office/drawing/2014/main" id="{C1FF1C41-72E7-6763-2122-62EE2C06FD16}"/>
                </a:ext>
              </a:extLst>
            </p:cNvPr>
            <p:cNvSpPr/>
            <p:nvPr/>
          </p:nvSpPr>
          <p:spPr>
            <a:xfrm>
              <a:off x="0" y="0"/>
              <a:ext cx="3001848" cy="2426919"/>
            </a:xfrm>
            <a:custGeom>
              <a:avLst/>
              <a:gdLst/>
              <a:ahLst/>
              <a:cxnLst/>
              <a:rect l="0" t="0" r="0" b="0"/>
              <a:pathLst>
                <a:path w="3001848" h="242691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18919"/>
                  </a:lnTo>
                  <a:cubicBezTo>
                    <a:pt x="0" y="2318919"/>
                    <a:pt x="0" y="2426919"/>
                    <a:pt x="108001" y="2426919"/>
                  </a:cubicBezTo>
                  <a:lnTo>
                    <a:pt x="2893848" y="2426919"/>
                  </a:lnTo>
                  <a:cubicBezTo>
                    <a:pt x="2893848" y="2426919"/>
                    <a:pt x="3001848" y="2426919"/>
                    <a:pt x="3001848" y="2318919"/>
                  </a:cubicBezTo>
                  <a:lnTo>
                    <a:pt x="3001848" y="108001"/>
                  </a:lnTo>
                  <a:cubicBezTo>
                    <a:pt x="3001848" y="108001"/>
                    <a:pt x="3001848" y="0"/>
                    <a:pt x="2893848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448">
              <a:extLst>
                <a:ext uri="{FF2B5EF4-FFF2-40B4-BE49-F238E27FC236}">
                  <a16:creationId xmlns:a16="http://schemas.microsoft.com/office/drawing/2014/main" id="{129310D7-F2A4-8619-9C0E-B42E1E7B2F7D}"/>
                </a:ext>
              </a:extLst>
            </p:cNvPr>
            <p:cNvSpPr/>
            <p:nvPr/>
          </p:nvSpPr>
          <p:spPr>
            <a:xfrm>
              <a:off x="123445" y="2212638"/>
              <a:ext cx="1008294" cy="2170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449">
              <a:extLst>
                <a:ext uri="{FF2B5EF4-FFF2-40B4-BE49-F238E27FC236}">
                  <a16:creationId xmlns:a16="http://schemas.microsoft.com/office/drawing/2014/main" id="{247DC110-210F-1E0A-4578-103DC462C491}"/>
                </a:ext>
              </a:extLst>
            </p:cNvPr>
            <p:cNvSpPr/>
            <p:nvPr/>
          </p:nvSpPr>
          <p:spPr>
            <a:xfrm>
              <a:off x="772144" y="2216396"/>
              <a:ext cx="2043209" cy="21052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Comunicação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UART.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8" name="Picture 451">
              <a:extLst>
                <a:ext uri="{FF2B5EF4-FFF2-40B4-BE49-F238E27FC236}">
                  <a16:creationId xmlns:a16="http://schemas.microsoft.com/office/drawing/2014/main" id="{54C5F225-302C-48A4-8AA2-ABF0F67B4C9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4149" y="147610"/>
              <a:ext cx="2753295" cy="1965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0142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 err="1"/>
              <a:t>Inter-Integratted</a:t>
            </a:r>
            <a:r>
              <a:rPr lang="pt-BR" sz="2200" i="1" dirty="0"/>
              <a:t> Circuit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Este protocolo é uma comunicação serial baseada no modelo mestre e escravo </a:t>
            </a:r>
            <a:r>
              <a:rPr lang="pt-BR" i="1" dirty="0"/>
              <a:t>(master/</a:t>
            </a:r>
            <a:r>
              <a:rPr lang="pt-BR" i="1" dirty="0" err="1"/>
              <a:t>slave</a:t>
            </a:r>
            <a:r>
              <a:rPr lang="pt-BR" i="1" dirty="0"/>
              <a:t>)</a:t>
            </a:r>
            <a:r>
              <a:rPr lang="pt-BR" dirty="0"/>
              <a:t>.</a:t>
            </a:r>
          </a:p>
          <a:p>
            <a:r>
              <a:rPr lang="pt-BR" dirty="0"/>
              <a:t>Podem existir mais de um dispositivo </a:t>
            </a:r>
            <a:r>
              <a:rPr lang="pt-BR" i="1" dirty="0"/>
              <a:t>master</a:t>
            </a:r>
            <a:r>
              <a:rPr lang="pt-BR" dirty="0"/>
              <a:t>, onde o </a:t>
            </a:r>
            <a:r>
              <a:rPr lang="pt-BR" i="1" dirty="0"/>
              <a:t>master</a:t>
            </a:r>
            <a:r>
              <a:rPr lang="pt-BR" dirty="0"/>
              <a:t> pode ser tanto um microcontrolador como um dispositivo programável responsável por coordenar a comunicação e requisição ao escravo, que deve possuir apenas um endereço de comunicação.</a:t>
            </a:r>
          </a:p>
          <a:p>
            <a:r>
              <a:rPr lang="pt-BR" dirty="0"/>
              <a:t>Para haver comunicação neste protocolo, é necessário: </a:t>
            </a:r>
          </a:p>
          <a:p>
            <a:pPr lvl="1"/>
            <a:r>
              <a:rPr lang="pt-BR" dirty="0"/>
              <a:t>Ter dois dispositivos, </a:t>
            </a:r>
          </a:p>
          <a:p>
            <a:pPr lvl="1"/>
            <a:r>
              <a:rPr lang="pt-BR" i="1" dirty="0"/>
              <a:t>Serial Data </a:t>
            </a:r>
            <a:r>
              <a:rPr lang="pt-BR" i="1" dirty="0" err="1"/>
              <a:t>Line</a:t>
            </a:r>
            <a:r>
              <a:rPr lang="pt-BR" dirty="0"/>
              <a:t> (SDA) – um canal para transmissão de dados entre mestre/escravo;</a:t>
            </a:r>
          </a:p>
          <a:p>
            <a:pPr lvl="1"/>
            <a:r>
              <a:rPr lang="pt-BR" i="1" dirty="0"/>
              <a:t>Serial </a:t>
            </a:r>
            <a:r>
              <a:rPr lang="pt-BR" i="1" dirty="0" err="1"/>
              <a:t>Clock</a:t>
            </a:r>
            <a:r>
              <a:rPr lang="pt-BR" i="1" dirty="0"/>
              <a:t> </a:t>
            </a:r>
            <a:r>
              <a:rPr lang="pt-BR" i="1" dirty="0" err="1"/>
              <a:t>Line</a:t>
            </a:r>
            <a:r>
              <a:rPr lang="pt-BR" i="1" dirty="0"/>
              <a:t> </a:t>
            </a:r>
            <a:r>
              <a:rPr lang="pt-BR" dirty="0"/>
              <a:t>(SCL) – utilizado para comunicação e controlado pelo mestre.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35852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 err="1"/>
              <a:t>Inter-Integratted</a:t>
            </a:r>
            <a:r>
              <a:rPr lang="pt-BR" sz="2200" i="1" dirty="0"/>
              <a:t> Circuit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Na figura podemos observar que a transmissão de dados é iniciada e enviada pelo dispositivo mestre, onde os demais dispositivos escutarão a mensagem que foi transmitida.</a:t>
            </a:r>
          </a:p>
          <a:p>
            <a:endParaRPr lang="pt-BR" dirty="0"/>
          </a:p>
        </p:txBody>
      </p:sp>
      <p:grpSp>
        <p:nvGrpSpPr>
          <p:cNvPr id="4" name="Group 9044">
            <a:extLst>
              <a:ext uri="{FF2B5EF4-FFF2-40B4-BE49-F238E27FC236}">
                <a16:creationId xmlns:a16="http://schemas.microsoft.com/office/drawing/2014/main" id="{A8FD1C55-0F70-6F0F-B76E-33993F2D5BDA}"/>
              </a:ext>
            </a:extLst>
          </p:cNvPr>
          <p:cNvGrpSpPr/>
          <p:nvPr/>
        </p:nvGrpSpPr>
        <p:grpSpPr>
          <a:xfrm>
            <a:off x="2537460" y="3429000"/>
            <a:ext cx="7178040" cy="2685098"/>
            <a:chOff x="0" y="0"/>
            <a:chExt cx="3894252" cy="1407909"/>
          </a:xfrm>
        </p:grpSpPr>
        <p:sp>
          <p:nvSpPr>
            <p:cNvPr id="5" name="Shape 497">
              <a:extLst>
                <a:ext uri="{FF2B5EF4-FFF2-40B4-BE49-F238E27FC236}">
                  <a16:creationId xmlns:a16="http://schemas.microsoft.com/office/drawing/2014/main" id="{052C6741-09BD-97F5-ADFB-D6106E469027}"/>
                </a:ext>
              </a:extLst>
            </p:cNvPr>
            <p:cNvSpPr/>
            <p:nvPr/>
          </p:nvSpPr>
          <p:spPr>
            <a:xfrm>
              <a:off x="0" y="0"/>
              <a:ext cx="3894252" cy="1407909"/>
            </a:xfrm>
            <a:custGeom>
              <a:avLst/>
              <a:gdLst/>
              <a:ahLst/>
              <a:cxnLst/>
              <a:rect l="0" t="0" r="0" b="0"/>
              <a:pathLst>
                <a:path w="3894252" h="140790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299909"/>
                  </a:lnTo>
                  <a:cubicBezTo>
                    <a:pt x="0" y="1299909"/>
                    <a:pt x="0" y="1407909"/>
                    <a:pt x="108001" y="1407909"/>
                  </a:cubicBezTo>
                  <a:lnTo>
                    <a:pt x="3786251" y="1407909"/>
                  </a:lnTo>
                  <a:cubicBezTo>
                    <a:pt x="3786251" y="1407909"/>
                    <a:pt x="3894252" y="1407909"/>
                    <a:pt x="3894252" y="1299909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498">
              <a:extLst>
                <a:ext uri="{FF2B5EF4-FFF2-40B4-BE49-F238E27FC236}">
                  <a16:creationId xmlns:a16="http://schemas.microsoft.com/office/drawing/2014/main" id="{9C7BDCAF-D117-07C1-5549-10BA56588581}"/>
                </a:ext>
              </a:extLst>
            </p:cNvPr>
            <p:cNvSpPr/>
            <p:nvPr/>
          </p:nvSpPr>
          <p:spPr>
            <a:xfrm>
              <a:off x="133348" y="1041227"/>
              <a:ext cx="1136200" cy="1444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499">
              <a:extLst>
                <a:ext uri="{FF2B5EF4-FFF2-40B4-BE49-F238E27FC236}">
                  <a16:creationId xmlns:a16="http://schemas.microsoft.com/office/drawing/2014/main" id="{5B6FF934-F1A7-D1A2-EA3C-2C73A61776F2}"/>
                </a:ext>
              </a:extLst>
            </p:cNvPr>
            <p:cNvSpPr/>
            <p:nvPr/>
          </p:nvSpPr>
          <p:spPr>
            <a:xfrm>
              <a:off x="643373" y="1044987"/>
              <a:ext cx="2054339" cy="1401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Comunicação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I2C.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500">
              <a:extLst>
                <a:ext uri="{FF2B5EF4-FFF2-40B4-BE49-F238E27FC236}">
                  <a16:creationId xmlns:a16="http://schemas.microsoft.com/office/drawing/2014/main" id="{551650BF-9BBC-2363-47D4-9DE05165A359}"/>
                </a:ext>
              </a:extLst>
            </p:cNvPr>
            <p:cNvSpPr/>
            <p:nvPr/>
          </p:nvSpPr>
          <p:spPr>
            <a:xfrm>
              <a:off x="133349" y="1207660"/>
              <a:ext cx="510782" cy="1421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501">
              <a:extLst>
                <a:ext uri="{FF2B5EF4-FFF2-40B4-BE49-F238E27FC236}">
                  <a16:creationId xmlns:a16="http://schemas.microsoft.com/office/drawing/2014/main" id="{374E3D4D-3F4E-4A2D-987B-D84013A4F993}"/>
                </a:ext>
              </a:extLst>
            </p:cNvPr>
            <p:cNvSpPr/>
            <p:nvPr/>
          </p:nvSpPr>
          <p:spPr>
            <a:xfrm>
              <a:off x="429276" y="1209261"/>
              <a:ext cx="2266107" cy="1400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Madeira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(2017,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i="1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on-line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Picture 505">
              <a:extLst>
                <a:ext uri="{FF2B5EF4-FFF2-40B4-BE49-F238E27FC236}">
                  <a16:creationId xmlns:a16="http://schemas.microsoft.com/office/drawing/2014/main" id="{31A0A921-254C-0D7E-9561-CD8CC39539A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6" y="147610"/>
              <a:ext cx="3600124" cy="794222"/>
            </a:xfrm>
            <a:prstGeom prst="rect">
              <a:avLst/>
            </a:prstGeom>
          </p:spPr>
        </p:pic>
      </p:grpSp>
      <p:sp>
        <p:nvSpPr>
          <p:cNvPr id="13" name="Rectangle 502">
            <a:extLst>
              <a:ext uri="{FF2B5EF4-FFF2-40B4-BE49-F238E27FC236}">
                <a16:creationId xmlns:a16="http://schemas.microsoft.com/office/drawing/2014/main" id="{3B5F30E0-0256-6C3A-D615-D907050554DA}"/>
              </a:ext>
            </a:extLst>
          </p:cNvPr>
          <p:cNvSpPr/>
          <p:nvPr/>
        </p:nvSpPr>
        <p:spPr>
          <a:xfrm>
            <a:off x="4718948" y="4673721"/>
            <a:ext cx="2577201" cy="777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33350" indent="-6350" algn="l">
              <a:lnSpc>
                <a:spcPct val="107000"/>
              </a:lnSpc>
              <a:spcAft>
                <a:spcPts val="800"/>
              </a:spcAft>
            </a:pPr>
            <a:endParaRPr lang="pt-BR" sz="1000" kern="100" dirty="0">
              <a:solidFill>
                <a:srgbClr val="18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6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 err="1"/>
              <a:t>Inter-Integratted</a:t>
            </a:r>
            <a:r>
              <a:rPr lang="pt-BR" sz="2200" i="1" dirty="0"/>
              <a:t> Circuit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Após o </a:t>
            </a:r>
            <a:r>
              <a:rPr lang="pt-BR" i="1" dirty="0"/>
              <a:t>Start</a:t>
            </a:r>
            <a:r>
              <a:rPr lang="pt-BR" dirty="0"/>
              <a:t> mestre usa o barramento para enviar o endereço que deseja se comunicar, onde todos os dispositivos receberão a mensagem e compararão com o seu próprio endereço. O escravo que tiver seu endereço como verdadeiro enviará um sinal, chamado </a:t>
            </a:r>
            <a:r>
              <a:rPr lang="pt-BR" i="1" dirty="0" err="1"/>
              <a:t>Acknowledge</a:t>
            </a:r>
            <a:r>
              <a:rPr lang="pt-BR" i="1" dirty="0"/>
              <a:t> </a:t>
            </a:r>
            <a:r>
              <a:rPr lang="pt-BR" dirty="0"/>
              <a:t>(ACK), e a comunicação entre o mestre e o escravo se inicia. Ao encerrar, o mestre envia um sinal de </a:t>
            </a:r>
            <a:r>
              <a:rPr lang="pt-BR" i="1" dirty="0"/>
              <a:t>Stop</a:t>
            </a:r>
            <a:r>
              <a:rPr lang="pt-BR" dirty="0"/>
              <a:t>.</a:t>
            </a:r>
            <a:endParaRPr lang="pt-BR" i="1" dirty="0"/>
          </a:p>
          <a:p>
            <a:endParaRPr lang="pt-BR" dirty="0"/>
          </a:p>
        </p:txBody>
      </p:sp>
      <p:grpSp>
        <p:nvGrpSpPr>
          <p:cNvPr id="4" name="Group 9044">
            <a:extLst>
              <a:ext uri="{FF2B5EF4-FFF2-40B4-BE49-F238E27FC236}">
                <a16:creationId xmlns:a16="http://schemas.microsoft.com/office/drawing/2014/main" id="{A8FD1C55-0F70-6F0F-B76E-33993F2D5BDA}"/>
              </a:ext>
            </a:extLst>
          </p:cNvPr>
          <p:cNvGrpSpPr/>
          <p:nvPr/>
        </p:nvGrpSpPr>
        <p:grpSpPr>
          <a:xfrm>
            <a:off x="2537460" y="3429000"/>
            <a:ext cx="7178040" cy="2685098"/>
            <a:chOff x="0" y="0"/>
            <a:chExt cx="3894252" cy="1407909"/>
          </a:xfrm>
        </p:grpSpPr>
        <p:sp>
          <p:nvSpPr>
            <p:cNvPr id="5" name="Shape 497">
              <a:extLst>
                <a:ext uri="{FF2B5EF4-FFF2-40B4-BE49-F238E27FC236}">
                  <a16:creationId xmlns:a16="http://schemas.microsoft.com/office/drawing/2014/main" id="{052C6741-09BD-97F5-ADFB-D6106E469027}"/>
                </a:ext>
              </a:extLst>
            </p:cNvPr>
            <p:cNvSpPr/>
            <p:nvPr/>
          </p:nvSpPr>
          <p:spPr>
            <a:xfrm>
              <a:off x="0" y="0"/>
              <a:ext cx="3894252" cy="1407909"/>
            </a:xfrm>
            <a:custGeom>
              <a:avLst/>
              <a:gdLst/>
              <a:ahLst/>
              <a:cxnLst/>
              <a:rect l="0" t="0" r="0" b="0"/>
              <a:pathLst>
                <a:path w="3894252" h="140790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299909"/>
                  </a:lnTo>
                  <a:cubicBezTo>
                    <a:pt x="0" y="1299909"/>
                    <a:pt x="0" y="1407909"/>
                    <a:pt x="108001" y="1407909"/>
                  </a:cubicBezTo>
                  <a:lnTo>
                    <a:pt x="3786251" y="1407909"/>
                  </a:lnTo>
                  <a:cubicBezTo>
                    <a:pt x="3786251" y="1407909"/>
                    <a:pt x="3894252" y="1407909"/>
                    <a:pt x="3894252" y="1299909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498">
              <a:extLst>
                <a:ext uri="{FF2B5EF4-FFF2-40B4-BE49-F238E27FC236}">
                  <a16:creationId xmlns:a16="http://schemas.microsoft.com/office/drawing/2014/main" id="{9C7BDCAF-D117-07C1-5549-10BA56588581}"/>
                </a:ext>
              </a:extLst>
            </p:cNvPr>
            <p:cNvSpPr/>
            <p:nvPr/>
          </p:nvSpPr>
          <p:spPr>
            <a:xfrm>
              <a:off x="133348" y="1041227"/>
              <a:ext cx="1136200" cy="1444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499">
              <a:extLst>
                <a:ext uri="{FF2B5EF4-FFF2-40B4-BE49-F238E27FC236}">
                  <a16:creationId xmlns:a16="http://schemas.microsoft.com/office/drawing/2014/main" id="{5B6FF934-F1A7-D1A2-EA3C-2C73A61776F2}"/>
                </a:ext>
              </a:extLst>
            </p:cNvPr>
            <p:cNvSpPr/>
            <p:nvPr/>
          </p:nvSpPr>
          <p:spPr>
            <a:xfrm>
              <a:off x="643373" y="1044987"/>
              <a:ext cx="2054339" cy="1401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Comunicação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I2C.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500">
              <a:extLst>
                <a:ext uri="{FF2B5EF4-FFF2-40B4-BE49-F238E27FC236}">
                  <a16:creationId xmlns:a16="http://schemas.microsoft.com/office/drawing/2014/main" id="{551650BF-9BBC-2363-47D4-9DE05165A359}"/>
                </a:ext>
              </a:extLst>
            </p:cNvPr>
            <p:cNvSpPr/>
            <p:nvPr/>
          </p:nvSpPr>
          <p:spPr>
            <a:xfrm>
              <a:off x="133349" y="1207660"/>
              <a:ext cx="510782" cy="14217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501">
              <a:extLst>
                <a:ext uri="{FF2B5EF4-FFF2-40B4-BE49-F238E27FC236}">
                  <a16:creationId xmlns:a16="http://schemas.microsoft.com/office/drawing/2014/main" id="{374E3D4D-3F4E-4A2D-987B-D84013A4F993}"/>
                </a:ext>
              </a:extLst>
            </p:cNvPr>
            <p:cNvSpPr/>
            <p:nvPr/>
          </p:nvSpPr>
          <p:spPr>
            <a:xfrm>
              <a:off x="429276" y="1209261"/>
              <a:ext cx="2266107" cy="1400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Madeira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(2017,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i="1" kern="100" spc="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on-line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Picture 505">
              <a:extLst>
                <a:ext uri="{FF2B5EF4-FFF2-40B4-BE49-F238E27FC236}">
                  <a16:creationId xmlns:a16="http://schemas.microsoft.com/office/drawing/2014/main" id="{31A0A921-254C-0D7E-9561-CD8CC39539A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6" y="147610"/>
              <a:ext cx="3600124" cy="794222"/>
            </a:xfrm>
            <a:prstGeom prst="rect">
              <a:avLst/>
            </a:prstGeom>
          </p:spPr>
        </p:pic>
      </p:grpSp>
      <p:sp>
        <p:nvSpPr>
          <p:cNvPr id="13" name="Rectangle 502">
            <a:extLst>
              <a:ext uri="{FF2B5EF4-FFF2-40B4-BE49-F238E27FC236}">
                <a16:creationId xmlns:a16="http://schemas.microsoft.com/office/drawing/2014/main" id="{3B5F30E0-0256-6C3A-D615-D907050554DA}"/>
              </a:ext>
            </a:extLst>
          </p:cNvPr>
          <p:cNvSpPr/>
          <p:nvPr/>
        </p:nvSpPr>
        <p:spPr>
          <a:xfrm>
            <a:off x="4718948" y="4673721"/>
            <a:ext cx="2577201" cy="777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33350" indent="-6350" algn="l">
              <a:lnSpc>
                <a:spcPct val="107000"/>
              </a:lnSpc>
              <a:spcAft>
                <a:spcPts val="800"/>
              </a:spcAft>
            </a:pPr>
            <a:endParaRPr lang="pt-BR" sz="1000" kern="100" dirty="0">
              <a:solidFill>
                <a:srgbClr val="18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5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/>
              <a:t>Serial </a:t>
            </a:r>
            <a:r>
              <a:rPr lang="pt-BR" sz="2200" i="1" dirty="0" err="1"/>
              <a:t>Peripheral</a:t>
            </a:r>
            <a:r>
              <a:rPr lang="pt-BR" sz="2200" i="1" dirty="0"/>
              <a:t> Interface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Também conhecido como SPI, utiliza o modelo mestre/escravo e a transmissão </a:t>
            </a:r>
            <a:r>
              <a:rPr lang="pt-BR" i="1" dirty="0"/>
              <a:t>full duplex</a:t>
            </a:r>
            <a:r>
              <a:rPr lang="pt-BR" dirty="0"/>
              <a:t>. Possui umas das comunicações mais rápidas, porém, são utilizadas para pequenas distancias. </a:t>
            </a:r>
          </a:p>
          <a:p>
            <a:r>
              <a:rPr lang="pt-BR" dirty="0"/>
              <a:t>Para que a comunicação </a:t>
            </a:r>
            <a:r>
              <a:rPr lang="pt-BR" i="1" dirty="0"/>
              <a:t>full duplex</a:t>
            </a:r>
            <a:r>
              <a:rPr lang="pt-BR" dirty="0"/>
              <a:t> possa fluir, a SPI utiliza quatro canais:</a:t>
            </a:r>
          </a:p>
          <a:p>
            <a:pPr lvl="1"/>
            <a:r>
              <a:rPr lang="pt-BR" i="1" dirty="0"/>
              <a:t>Mester in </a:t>
            </a:r>
            <a:r>
              <a:rPr lang="pt-BR" i="1" dirty="0" err="1"/>
              <a:t>Slave</a:t>
            </a:r>
            <a:r>
              <a:rPr lang="pt-BR" i="1" dirty="0"/>
              <a:t> Out</a:t>
            </a:r>
            <a:r>
              <a:rPr lang="pt-BR" dirty="0"/>
              <a:t> (MISO) – utilizado para o escravo enviar dados ao mestre;</a:t>
            </a:r>
          </a:p>
          <a:p>
            <a:pPr lvl="1"/>
            <a:r>
              <a:rPr lang="pt-BR" i="1" dirty="0"/>
              <a:t>Master out </a:t>
            </a:r>
            <a:r>
              <a:rPr lang="pt-BR" i="1" dirty="0" err="1"/>
              <a:t>Slave</a:t>
            </a:r>
            <a:r>
              <a:rPr lang="pt-BR" i="1" dirty="0"/>
              <a:t> in</a:t>
            </a:r>
            <a:r>
              <a:rPr lang="pt-BR" dirty="0"/>
              <a:t> (MOSI) – utilizado para o mestre enviar dados ao escravo;</a:t>
            </a:r>
          </a:p>
          <a:p>
            <a:pPr lvl="1"/>
            <a:r>
              <a:rPr lang="pt-BR" i="1" dirty="0"/>
              <a:t>Serial </a:t>
            </a:r>
            <a:r>
              <a:rPr lang="pt-BR" i="1" dirty="0" err="1"/>
              <a:t>Clock</a:t>
            </a:r>
            <a:r>
              <a:rPr lang="pt-BR" dirty="0"/>
              <a:t> (SCK) – pulso de </a:t>
            </a:r>
            <a:r>
              <a:rPr lang="pt-BR" i="1" dirty="0" err="1"/>
              <a:t>clock</a:t>
            </a:r>
            <a:r>
              <a:rPr lang="pt-BR" dirty="0"/>
              <a:t> de sincronismo enviado pelo mestre;</a:t>
            </a:r>
          </a:p>
          <a:p>
            <a:pPr lvl="1"/>
            <a:r>
              <a:rPr lang="pt-BR" i="1" dirty="0" err="1"/>
              <a:t>Select</a:t>
            </a:r>
            <a:r>
              <a:rPr lang="pt-BR" i="1" dirty="0"/>
              <a:t> </a:t>
            </a:r>
            <a:r>
              <a:rPr lang="pt-BR" i="1" dirty="0" err="1"/>
              <a:t>Slave</a:t>
            </a:r>
            <a:r>
              <a:rPr lang="pt-BR" dirty="0"/>
              <a:t> (SS) – utilizado quando existir mais de um dispositivo escravo no barramento.</a:t>
            </a:r>
            <a:endParaRPr lang="pt-BR" i="1" dirty="0"/>
          </a:p>
          <a:p>
            <a:endParaRPr lang="pt-BR" dirty="0"/>
          </a:p>
        </p:txBody>
      </p:sp>
      <p:sp>
        <p:nvSpPr>
          <p:cNvPr id="13" name="Rectangle 502">
            <a:extLst>
              <a:ext uri="{FF2B5EF4-FFF2-40B4-BE49-F238E27FC236}">
                <a16:creationId xmlns:a16="http://schemas.microsoft.com/office/drawing/2014/main" id="{3B5F30E0-0256-6C3A-D615-D907050554DA}"/>
              </a:ext>
            </a:extLst>
          </p:cNvPr>
          <p:cNvSpPr/>
          <p:nvPr/>
        </p:nvSpPr>
        <p:spPr>
          <a:xfrm>
            <a:off x="4718948" y="4673721"/>
            <a:ext cx="2577201" cy="777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33350" indent="-6350" algn="l">
              <a:lnSpc>
                <a:spcPct val="107000"/>
              </a:lnSpc>
              <a:spcAft>
                <a:spcPts val="800"/>
              </a:spcAft>
            </a:pPr>
            <a:endParaRPr lang="pt-BR" sz="1000" kern="100" dirty="0">
              <a:solidFill>
                <a:srgbClr val="18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83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19D0F-B085-FFC8-301C-54E3308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Protocolos utilizados para comunicação</a:t>
            </a:r>
            <a:br>
              <a:rPr lang="pt-BR" dirty="0"/>
            </a:br>
            <a:r>
              <a:rPr lang="pt-BR" sz="2200" dirty="0"/>
              <a:t>Protocolo </a:t>
            </a:r>
            <a:r>
              <a:rPr lang="pt-BR" sz="2200" i="1" dirty="0"/>
              <a:t>Serial </a:t>
            </a:r>
            <a:r>
              <a:rPr lang="pt-BR" sz="2200" i="1" dirty="0" err="1"/>
              <a:t>Peripheral</a:t>
            </a:r>
            <a:r>
              <a:rPr lang="pt-BR" sz="2200" i="1" dirty="0"/>
              <a:t> Interface</a:t>
            </a:r>
            <a:endParaRPr lang="pt-BR" sz="2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06361-D598-DB84-A8E4-448E9CAD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930" y="2224294"/>
            <a:ext cx="5785476" cy="748453"/>
          </a:xfrm>
        </p:spPr>
        <p:txBody>
          <a:bodyPr>
            <a:normAutofit/>
          </a:bodyPr>
          <a:lstStyle/>
          <a:p>
            <a:r>
              <a:rPr lang="pt-BR" dirty="0"/>
              <a:t>Na imagem temos a comunicação SPI, que é utilizada para comunicação rápida para curtas distancias.</a:t>
            </a:r>
          </a:p>
        </p:txBody>
      </p:sp>
      <p:sp>
        <p:nvSpPr>
          <p:cNvPr id="13" name="Rectangle 502">
            <a:extLst>
              <a:ext uri="{FF2B5EF4-FFF2-40B4-BE49-F238E27FC236}">
                <a16:creationId xmlns:a16="http://schemas.microsoft.com/office/drawing/2014/main" id="{3B5F30E0-0256-6C3A-D615-D907050554DA}"/>
              </a:ext>
            </a:extLst>
          </p:cNvPr>
          <p:cNvSpPr/>
          <p:nvPr/>
        </p:nvSpPr>
        <p:spPr>
          <a:xfrm>
            <a:off x="4718948" y="4673721"/>
            <a:ext cx="2577201" cy="7771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33350" indent="-6350" algn="l">
              <a:lnSpc>
                <a:spcPct val="107000"/>
              </a:lnSpc>
              <a:spcAft>
                <a:spcPts val="800"/>
              </a:spcAft>
            </a:pPr>
            <a:endParaRPr lang="pt-BR" sz="1000" kern="100" dirty="0">
              <a:solidFill>
                <a:srgbClr val="181717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Group 8989">
            <a:extLst>
              <a:ext uri="{FF2B5EF4-FFF2-40B4-BE49-F238E27FC236}">
                <a16:creationId xmlns:a16="http://schemas.microsoft.com/office/drawing/2014/main" id="{D3658F0A-FED7-9F3C-887B-C9F42C4ECB1A}"/>
              </a:ext>
            </a:extLst>
          </p:cNvPr>
          <p:cNvGrpSpPr/>
          <p:nvPr/>
        </p:nvGrpSpPr>
        <p:grpSpPr>
          <a:xfrm>
            <a:off x="6896101" y="1796097"/>
            <a:ext cx="4259580" cy="4509453"/>
            <a:chOff x="0" y="0"/>
            <a:chExt cx="3332150" cy="3266021"/>
          </a:xfrm>
        </p:grpSpPr>
        <p:sp>
          <p:nvSpPr>
            <p:cNvPr id="5" name="Shape 555">
              <a:extLst>
                <a:ext uri="{FF2B5EF4-FFF2-40B4-BE49-F238E27FC236}">
                  <a16:creationId xmlns:a16="http://schemas.microsoft.com/office/drawing/2014/main" id="{F599176E-9C0A-778F-A653-C311507CD00B}"/>
                </a:ext>
              </a:extLst>
            </p:cNvPr>
            <p:cNvSpPr/>
            <p:nvPr/>
          </p:nvSpPr>
          <p:spPr>
            <a:xfrm>
              <a:off x="0" y="0"/>
              <a:ext cx="3332150" cy="3266021"/>
            </a:xfrm>
            <a:custGeom>
              <a:avLst/>
              <a:gdLst/>
              <a:ahLst/>
              <a:cxnLst/>
              <a:rect l="0" t="0" r="0" b="0"/>
              <a:pathLst>
                <a:path w="3332150" h="3266021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158021"/>
                  </a:lnTo>
                  <a:cubicBezTo>
                    <a:pt x="0" y="3158021"/>
                    <a:pt x="0" y="3266021"/>
                    <a:pt x="108001" y="3266021"/>
                  </a:cubicBezTo>
                  <a:lnTo>
                    <a:pt x="3224149" y="3266021"/>
                  </a:lnTo>
                  <a:cubicBezTo>
                    <a:pt x="3224149" y="3266021"/>
                    <a:pt x="3332150" y="3266021"/>
                    <a:pt x="3332150" y="3158021"/>
                  </a:cubicBezTo>
                  <a:lnTo>
                    <a:pt x="3332150" y="108001"/>
                  </a:lnTo>
                  <a:cubicBezTo>
                    <a:pt x="3332150" y="108001"/>
                    <a:pt x="3332150" y="0"/>
                    <a:pt x="3224149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56">
              <a:extLst>
                <a:ext uri="{FF2B5EF4-FFF2-40B4-BE49-F238E27FC236}">
                  <a16:creationId xmlns:a16="http://schemas.microsoft.com/office/drawing/2014/main" id="{E60F9A5E-1B38-0CF9-D149-7367DC0AA096}"/>
                </a:ext>
              </a:extLst>
            </p:cNvPr>
            <p:cNvSpPr/>
            <p:nvPr/>
          </p:nvSpPr>
          <p:spPr>
            <a:xfrm>
              <a:off x="127002" y="2899342"/>
              <a:ext cx="1067630" cy="1444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557">
              <a:extLst>
                <a:ext uri="{FF2B5EF4-FFF2-40B4-BE49-F238E27FC236}">
                  <a16:creationId xmlns:a16="http://schemas.microsoft.com/office/drawing/2014/main" id="{7D1FC0BB-6B8B-B4C8-E05C-59E885D01CEE}"/>
                </a:ext>
              </a:extLst>
            </p:cNvPr>
            <p:cNvSpPr/>
            <p:nvPr/>
          </p:nvSpPr>
          <p:spPr>
            <a:xfrm>
              <a:off x="875171" y="2903100"/>
              <a:ext cx="1911557" cy="1401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Comunicação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SPI.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558">
              <a:extLst>
                <a:ext uri="{FF2B5EF4-FFF2-40B4-BE49-F238E27FC236}">
                  <a16:creationId xmlns:a16="http://schemas.microsoft.com/office/drawing/2014/main" id="{9A0AE3B5-1D3C-1C00-D399-321C825FD441}"/>
                </a:ext>
              </a:extLst>
            </p:cNvPr>
            <p:cNvSpPr/>
            <p:nvPr/>
          </p:nvSpPr>
          <p:spPr>
            <a:xfrm>
              <a:off x="127003" y="3093369"/>
              <a:ext cx="523384" cy="1422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559">
              <a:extLst>
                <a:ext uri="{FF2B5EF4-FFF2-40B4-BE49-F238E27FC236}">
                  <a16:creationId xmlns:a16="http://schemas.microsoft.com/office/drawing/2014/main" id="{55D487E0-2E4F-CF8A-0F8B-8AC0E2A7F997}"/>
                </a:ext>
              </a:extLst>
            </p:cNvPr>
            <p:cNvSpPr/>
            <p:nvPr/>
          </p:nvSpPr>
          <p:spPr>
            <a:xfrm>
              <a:off x="589019" y="3081172"/>
              <a:ext cx="2436141" cy="14011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Corelis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([201–]).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561">
              <a:extLst>
                <a:ext uri="{FF2B5EF4-FFF2-40B4-BE49-F238E27FC236}">
                  <a16:creationId xmlns:a16="http://schemas.microsoft.com/office/drawing/2014/main" id="{732DDCF8-58E7-F90D-E61B-9C1566CCC77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7184" y="147610"/>
              <a:ext cx="3057525" cy="2688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099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57B60-B68A-0654-36CB-94C3A3CB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BB78F9-F7D1-1D62-4AC2-0305675C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 Arduíno?</a:t>
            </a:r>
            <a:endParaRPr lang="pt-BR" dirty="0"/>
          </a:p>
          <a:p>
            <a:r>
              <a:rPr lang="pt-BR" dirty="0"/>
              <a:t>https://sites.usp.br/</a:t>
            </a:r>
            <a:r>
              <a:rPr lang="pt-BR" dirty="0" err="1"/>
              <a:t>ltsi</a:t>
            </a:r>
            <a:r>
              <a:rPr lang="pt-BR" dirty="0"/>
              <a:t>/</a:t>
            </a:r>
            <a:r>
              <a:rPr lang="pt-BR" dirty="0" err="1"/>
              <a:t>introducao</a:t>
            </a:r>
            <a:r>
              <a:rPr lang="pt-BR" dirty="0"/>
              <a:t>/#:~:text=O%20Arduino%20%C3%A9%20uma%20plataforma,a%20eletr%C3%B4nica%20b%C3%A1sica%20e%20programa%C3%A7%C3%A3o.</a:t>
            </a:r>
            <a:endParaRPr lang="pt-BR" b="1" dirty="0"/>
          </a:p>
          <a:p>
            <a:r>
              <a:rPr lang="pt-BR" b="1" dirty="0"/>
              <a:t>O que é Internet das Coisas?</a:t>
            </a:r>
          </a:p>
          <a:p>
            <a:r>
              <a:rPr lang="pt-BR" dirty="0"/>
              <a:t>https://www.oracle.com/br/internet-of-things/what-is-iot/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6304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2BA36-1948-079A-B9B6-F517310E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3C202-9369-8D65-D6BB-48FD2367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Arduino é uma plataforma eletrônica que tem como objetivo integrar hardware e software de maneira fácil, usado em aprendizado e desenvolvimento de habilidades de maneira simples.</a:t>
            </a:r>
          </a:p>
          <a:p>
            <a:r>
              <a:rPr lang="pt-BR" dirty="0"/>
              <a:t>Este microcontrolador é </a:t>
            </a:r>
            <a:r>
              <a:rPr lang="pt-BR" i="1" dirty="0"/>
              <a:t>open source</a:t>
            </a:r>
            <a:r>
              <a:rPr lang="pt-BR" dirty="0"/>
              <a:t>, ou seja, é liberada para a construção de placas compatíveis com o Arduino, resultando em placas de baixo custo.</a:t>
            </a:r>
          </a:p>
          <a:p>
            <a:r>
              <a:rPr lang="pt-BR" dirty="0"/>
              <a:t>Um dos locais de aplicação de aplicação de Arduino é em projetos de Internet das Coisas (</a:t>
            </a:r>
            <a:r>
              <a:rPr lang="pt-BR" i="1" dirty="0"/>
              <a:t>Internet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Things</a:t>
            </a:r>
            <a:r>
              <a:rPr lang="pt-BR" dirty="0"/>
              <a:t>), que se propõem na conexão e comunicação de dispositivos através da internet.</a:t>
            </a:r>
          </a:p>
          <a:p>
            <a:r>
              <a:rPr lang="pt-BR" dirty="0"/>
              <a:t>A IoT descreve a rede de objetos físicos incorporados a sensores, software e outras tecnologias com o objetivo de conectar e trocar dados com outros dispositivos e sistemas pela internet.</a:t>
            </a:r>
          </a:p>
          <a:p>
            <a:r>
              <a:rPr lang="pt-BR" dirty="0"/>
              <a:t>Estudaremos sobre: os conceitos fundamentais do Arduino; as versões do Arduino para IoT; os elementos arquiteturais do Arduino; aprender a reconhecer os componentes e protocolos utilizados pela plataforma de comunicação; e os primeiros passes em IoT utilizando Arduino.</a:t>
            </a:r>
          </a:p>
        </p:txBody>
      </p:sp>
    </p:spTree>
    <p:extLst>
      <p:ext uri="{BB962C8B-B14F-4D97-AF65-F5344CB8AC3E}">
        <p14:creationId xmlns:p14="http://schemas.microsoft.com/office/powerpoint/2010/main" val="129617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Arduino é um microcontrolador, que contém um plugue de conexão USB, e podem ser energizadas por baterias ou fonte de alimentação. Ela possui diversos pinos de conexão para ligar a placa com dispositivos eletrônicos (sensores, microfones, motores,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r>
              <a:rPr lang="pt-BR" dirty="0"/>
              <a:t> essas placas podem receber complementos por componentes que podem ser acoplados, dando outras funções (por exemplo, sensores de temperatura).</a:t>
            </a:r>
          </a:p>
        </p:txBody>
      </p:sp>
    </p:spTree>
    <p:extLst>
      <p:ext uri="{BB962C8B-B14F-4D97-AF65-F5344CB8AC3E}">
        <p14:creationId xmlns:p14="http://schemas.microsoft.com/office/powerpoint/2010/main" val="169389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figura podemos observar a arquitetura do Arduino, onde podemos visualizar a existência de elementos de entrada e saída, e ao centro está o microcontrolador que é o principal elemento de uma placa Arduino, onde possui pinos para conexão dos elementos de entrada e saída.</a:t>
            </a:r>
          </a:p>
          <a:p>
            <a:r>
              <a:rPr lang="pt-BR" dirty="0"/>
              <a:t>Embora existam diversas placas diferentes, a presença de entrada, microcontrolador e saída existem em todas, como componente universais. </a:t>
            </a:r>
          </a:p>
          <a:p>
            <a:endParaRPr lang="pt-BR" dirty="0"/>
          </a:p>
        </p:txBody>
      </p:sp>
      <p:grpSp>
        <p:nvGrpSpPr>
          <p:cNvPr id="4" name="Group 9349">
            <a:extLst>
              <a:ext uri="{FF2B5EF4-FFF2-40B4-BE49-F238E27FC236}">
                <a16:creationId xmlns:a16="http://schemas.microsoft.com/office/drawing/2014/main" id="{3966E10F-E2AF-FB7F-8BDC-92B9BD38E20A}"/>
              </a:ext>
            </a:extLst>
          </p:cNvPr>
          <p:cNvGrpSpPr/>
          <p:nvPr/>
        </p:nvGrpSpPr>
        <p:grpSpPr>
          <a:xfrm>
            <a:off x="3627120" y="3429000"/>
            <a:ext cx="4937760" cy="2914650"/>
            <a:chOff x="0" y="0"/>
            <a:chExt cx="3894252" cy="2176005"/>
          </a:xfrm>
        </p:grpSpPr>
        <p:sp>
          <p:nvSpPr>
            <p:cNvPr id="5" name="Shape 280">
              <a:extLst>
                <a:ext uri="{FF2B5EF4-FFF2-40B4-BE49-F238E27FC236}">
                  <a16:creationId xmlns:a16="http://schemas.microsoft.com/office/drawing/2014/main" id="{8EABAE6F-94B2-5AB4-B112-C915F9B268D5}"/>
                </a:ext>
              </a:extLst>
            </p:cNvPr>
            <p:cNvSpPr/>
            <p:nvPr/>
          </p:nvSpPr>
          <p:spPr>
            <a:xfrm>
              <a:off x="0" y="0"/>
              <a:ext cx="3894252" cy="2176005"/>
            </a:xfrm>
            <a:custGeom>
              <a:avLst/>
              <a:gdLst/>
              <a:ahLst/>
              <a:cxnLst/>
              <a:rect l="0" t="0" r="0" b="0"/>
              <a:pathLst>
                <a:path w="3894252" h="217600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068005"/>
                  </a:lnTo>
                  <a:cubicBezTo>
                    <a:pt x="0" y="2068005"/>
                    <a:pt x="0" y="2176005"/>
                    <a:pt x="108001" y="2176005"/>
                  </a:cubicBezTo>
                  <a:lnTo>
                    <a:pt x="3786251" y="2176005"/>
                  </a:lnTo>
                  <a:cubicBezTo>
                    <a:pt x="3786251" y="2176005"/>
                    <a:pt x="3894252" y="2176005"/>
                    <a:pt x="3894252" y="2068005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81">
              <a:extLst>
                <a:ext uri="{FF2B5EF4-FFF2-40B4-BE49-F238E27FC236}">
                  <a16:creationId xmlns:a16="http://schemas.microsoft.com/office/drawing/2014/main" id="{E29444C0-AD2F-99CA-E909-3011E3F23E68}"/>
                </a:ext>
              </a:extLst>
            </p:cNvPr>
            <p:cNvSpPr/>
            <p:nvPr/>
          </p:nvSpPr>
          <p:spPr>
            <a:xfrm>
              <a:off x="146935" y="1725203"/>
              <a:ext cx="910682" cy="16775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</a:t>
              </a:r>
              <a:r>
                <a:rPr lang="pt-BR" sz="20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82">
              <a:extLst>
                <a:ext uri="{FF2B5EF4-FFF2-40B4-BE49-F238E27FC236}">
                  <a16:creationId xmlns:a16="http://schemas.microsoft.com/office/drawing/2014/main" id="{082B4DDB-EC3B-B381-4125-7AD8A9BF4D3C}"/>
                </a:ext>
              </a:extLst>
            </p:cNvPr>
            <p:cNvSpPr/>
            <p:nvPr/>
          </p:nvSpPr>
          <p:spPr>
            <a:xfrm>
              <a:off x="1001834" y="1727743"/>
              <a:ext cx="1890325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Arquitetura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83">
              <a:extLst>
                <a:ext uri="{FF2B5EF4-FFF2-40B4-BE49-F238E27FC236}">
                  <a16:creationId xmlns:a16="http://schemas.microsoft.com/office/drawing/2014/main" id="{177C6DBA-B077-5334-3882-EB71FFD1C8BD}"/>
                </a:ext>
              </a:extLst>
            </p:cNvPr>
            <p:cNvSpPr/>
            <p:nvPr/>
          </p:nvSpPr>
          <p:spPr>
            <a:xfrm>
              <a:off x="133349" y="1975756"/>
              <a:ext cx="731442" cy="1986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84">
              <a:extLst>
                <a:ext uri="{FF2B5EF4-FFF2-40B4-BE49-F238E27FC236}">
                  <a16:creationId xmlns:a16="http://schemas.microsoft.com/office/drawing/2014/main" id="{4D7AF79C-FBF8-9373-7E2D-47782141FC4D}"/>
                </a:ext>
              </a:extLst>
            </p:cNvPr>
            <p:cNvSpPr/>
            <p:nvPr/>
          </p:nvSpPr>
          <p:spPr>
            <a:xfrm>
              <a:off x="592490" y="1975756"/>
              <a:ext cx="2882268" cy="1986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ETACARINAE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86">
              <a:extLst>
                <a:ext uri="{FF2B5EF4-FFF2-40B4-BE49-F238E27FC236}">
                  <a16:creationId xmlns:a16="http://schemas.microsoft.com/office/drawing/2014/main" id="{4AAF19FC-4291-7CB5-8A5E-58F0C03CF65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1562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869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Nesta outra figura temos uma placa Arduino Uno. Veja os seus componentes abaixo:</a:t>
            </a:r>
          </a:p>
          <a:p>
            <a:endParaRPr lang="pt-BR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3779520" y="2145771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19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8969" cy="4023360"/>
          </a:xfrm>
        </p:spPr>
        <p:txBody>
          <a:bodyPr/>
          <a:lstStyle/>
          <a:p>
            <a:r>
              <a:rPr lang="pt-BR" b="1" dirty="0"/>
              <a:t>Microcontrolador</a:t>
            </a:r>
            <a:r>
              <a:rPr lang="pt-BR" dirty="0"/>
              <a:t> – é o coração do Arduino. São diversos computadores associados a uma placa, e possuem processador, memória RAM, memória EPROM (ou </a:t>
            </a:r>
            <a:r>
              <a:rPr lang="pt-BR" i="1" dirty="0"/>
              <a:t>flash</a:t>
            </a:r>
            <a:r>
              <a:rPr lang="pt-BR" dirty="0"/>
              <a:t>), pinos de entrada e saída.</a:t>
            </a:r>
          </a:p>
          <a:p>
            <a:r>
              <a:rPr lang="pt-BR" dirty="0"/>
              <a:t>Todos os componentes destinam-se a energia elétrica e à comunicação com o computador.</a:t>
            </a:r>
          </a:p>
          <a:p>
            <a:endParaRPr lang="pt-BR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6522720" y="1845734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3EA89C-5013-D345-5C4C-32D06632A614}"/>
              </a:ext>
            </a:extLst>
          </p:cNvPr>
          <p:cNvCxnSpPr>
            <a:cxnSpLocks/>
          </p:cNvCxnSpPr>
          <p:nvPr/>
        </p:nvCxnSpPr>
        <p:spPr>
          <a:xfrm flipH="1" flipV="1">
            <a:off x="9429690" y="5154084"/>
            <a:ext cx="817275" cy="813412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3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8969" cy="4023360"/>
          </a:xfrm>
        </p:spPr>
        <p:txBody>
          <a:bodyPr/>
          <a:lstStyle/>
          <a:p>
            <a:r>
              <a:rPr lang="pt-BR" b="1" dirty="0"/>
              <a:t>Entradas analógicas</a:t>
            </a:r>
            <a:r>
              <a:rPr lang="pt-BR" dirty="0"/>
              <a:t> – existem seis pinos chamados </a:t>
            </a:r>
            <a:r>
              <a:rPr lang="pt-BR" i="1" dirty="0" err="1"/>
              <a:t>Analog</a:t>
            </a:r>
            <a:r>
              <a:rPr lang="pt-BR" i="1" dirty="0"/>
              <a:t> in</a:t>
            </a:r>
            <a:r>
              <a:rPr lang="pt-BR" dirty="0"/>
              <a:t> (Entrada Analógica), que podem ser usados para receber dados provenientes de grandezas analógicas.</a:t>
            </a:r>
          </a:p>
          <a:p>
            <a:r>
              <a:rPr lang="pt-BR" dirty="0"/>
              <a:t>As conexões podem medir a tensão aplicada nos pinos e utilizar os valores em um programa de Arduino.</a:t>
            </a:r>
          </a:p>
          <a:p>
            <a:endParaRPr lang="pt-BR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6522720" y="1845734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3EA89C-5013-D345-5C4C-32D06632A614}"/>
              </a:ext>
            </a:extLst>
          </p:cNvPr>
          <p:cNvCxnSpPr>
            <a:cxnSpLocks/>
          </p:cNvCxnSpPr>
          <p:nvPr/>
        </p:nvCxnSpPr>
        <p:spPr>
          <a:xfrm flipH="1" flipV="1">
            <a:off x="10050413" y="5202773"/>
            <a:ext cx="529867" cy="833106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8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8969" cy="4023360"/>
          </a:xfrm>
        </p:spPr>
        <p:txBody>
          <a:bodyPr/>
          <a:lstStyle/>
          <a:p>
            <a:r>
              <a:rPr lang="pt-BR" b="1" dirty="0"/>
              <a:t>Conexões digitais</a:t>
            </a:r>
            <a:r>
              <a:rPr lang="pt-BR" dirty="0"/>
              <a:t> – podem ser usados como entrada e saída.</a:t>
            </a:r>
          </a:p>
          <a:p>
            <a:r>
              <a:rPr lang="pt-BR" dirty="0"/>
              <a:t>Ao utilizar como saída, os pinos se comportam como pinos de alimentação, gerando energia suficiente para acender um LED comum, mas não forte o suficiente para ligar um motor.</a:t>
            </a:r>
          </a:p>
          <a:p>
            <a:r>
              <a:rPr lang="pt-BR" dirty="0"/>
              <a:t>Os pinos RX e TX são os dois primeiros pinos, e são usados para recepção e transmissão (Por exemplo, para um Arduino se comunicar com um computador).</a:t>
            </a:r>
          </a:p>
          <a:p>
            <a:endParaRPr lang="pt-BR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6522720" y="1845734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3EA89C-5013-D345-5C4C-32D06632A614}"/>
              </a:ext>
            </a:extLst>
          </p:cNvPr>
          <p:cNvCxnSpPr>
            <a:cxnSpLocks/>
          </p:cNvCxnSpPr>
          <p:nvPr/>
        </p:nvCxnSpPr>
        <p:spPr>
          <a:xfrm flipH="1">
            <a:off x="10301420" y="1705116"/>
            <a:ext cx="511135" cy="641902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2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1C445-FC8B-E8C9-4BBD-A861C5FF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arquiteturais do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6AE959-6266-BEE4-6EE5-DCD64F59E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08969" cy="4023360"/>
          </a:xfrm>
        </p:spPr>
        <p:txBody>
          <a:bodyPr/>
          <a:lstStyle/>
          <a:p>
            <a:r>
              <a:rPr lang="pt-BR" dirty="0"/>
              <a:t>Existem outras componentes, como:</a:t>
            </a:r>
          </a:p>
          <a:p>
            <a:pPr lvl="1"/>
            <a:r>
              <a:rPr lang="pt-BR" b="1" dirty="0"/>
              <a:t>Chave de reset</a:t>
            </a:r>
            <a:r>
              <a:rPr lang="pt-BR" dirty="0"/>
              <a:t>: envia um pulso lógico ao pino de Reset do microcontrolador, fazendo o ser reiniciado</a:t>
            </a:r>
            <a:endParaRPr lang="pt-BR" b="1" dirty="0"/>
          </a:p>
          <a:p>
            <a:pPr lvl="1"/>
            <a:r>
              <a:rPr lang="pt-BR" b="1" dirty="0"/>
              <a:t>Oscilador a cristal</a:t>
            </a:r>
            <a:r>
              <a:rPr lang="pt-BR" dirty="0"/>
              <a:t>: que realiza 16 milhões de ciclos por segundo para executar alguma operação matemática;</a:t>
            </a:r>
          </a:p>
          <a:p>
            <a:pPr lvl="1"/>
            <a:r>
              <a:rPr lang="pt-BR" b="1" dirty="0"/>
              <a:t>Conector serial de programação</a:t>
            </a:r>
            <a:r>
              <a:rPr lang="pt-BR" dirty="0"/>
              <a:t>: meio alternativo de programação para o USB. </a:t>
            </a:r>
            <a:endParaRPr lang="pt-BR" b="1" dirty="0"/>
          </a:p>
        </p:txBody>
      </p:sp>
      <p:grpSp>
        <p:nvGrpSpPr>
          <p:cNvPr id="11" name="Group 9350">
            <a:extLst>
              <a:ext uri="{FF2B5EF4-FFF2-40B4-BE49-F238E27FC236}">
                <a16:creationId xmlns:a16="http://schemas.microsoft.com/office/drawing/2014/main" id="{B5774F05-AF94-1438-4EDA-A3A2AD9A2BA8}"/>
              </a:ext>
            </a:extLst>
          </p:cNvPr>
          <p:cNvGrpSpPr/>
          <p:nvPr/>
        </p:nvGrpSpPr>
        <p:grpSpPr>
          <a:xfrm>
            <a:off x="6522720" y="1845734"/>
            <a:ext cx="4632960" cy="4216929"/>
            <a:chOff x="0" y="0"/>
            <a:chExt cx="3894252" cy="3309493"/>
          </a:xfrm>
        </p:grpSpPr>
        <p:sp>
          <p:nvSpPr>
            <p:cNvPr id="12" name="Shape 291">
              <a:extLst>
                <a:ext uri="{FF2B5EF4-FFF2-40B4-BE49-F238E27FC236}">
                  <a16:creationId xmlns:a16="http://schemas.microsoft.com/office/drawing/2014/main" id="{CE27E35E-5A36-CBE4-D96B-EE972FBA873B}"/>
                </a:ext>
              </a:extLst>
            </p:cNvPr>
            <p:cNvSpPr/>
            <p:nvPr/>
          </p:nvSpPr>
          <p:spPr>
            <a:xfrm>
              <a:off x="0" y="0"/>
              <a:ext cx="3894252" cy="3309493"/>
            </a:xfrm>
            <a:custGeom>
              <a:avLst/>
              <a:gdLst/>
              <a:ahLst/>
              <a:cxnLst/>
              <a:rect l="0" t="0" r="0" b="0"/>
              <a:pathLst>
                <a:path w="3894252" h="3309493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201492"/>
                  </a:lnTo>
                  <a:cubicBezTo>
                    <a:pt x="0" y="3201492"/>
                    <a:pt x="0" y="3309493"/>
                    <a:pt x="108001" y="3309493"/>
                  </a:cubicBezTo>
                  <a:lnTo>
                    <a:pt x="3786251" y="3309493"/>
                  </a:lnTo>
                  <a:cubicBezTo>
                    <a:pt x="3786251" y="3309493"/>
                    <a:pt x="3894252" y="3309493"/>
                    <a:pt x="3894252" y="3201492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 292">
              <a:extLst>
                <a:ext uri="{FF2B5EF4-FFF2-40B4-BE49-F238E27FC236}">
                  <a16:creationId xmlns:a16="http://schemas.microsoft.com/office/drawing/2014/main" id="{A505845B-5945-CB4C-6BC0-13C312477AA3}"/>
                </a:ext>
              </a:extLst>
            </p:cNvPr>
            <p:cNvSpPr/>
            <p:nvPr/>
          </p:nvSpPr>
          <p:spPr>
            <a:xfrm>
              <a:off x="133349" y="2942814"/>
              <a:ext cx="1126814" cy="1677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20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293">
              <a:extLst>
                <a:ext uri="{FF2B5EF4-FFF2-40B4-BE49-F238E27FC236}">
                  <a16:creationId xmlns:a16="http://schemas.microsoft.com/office/drawing/2014/main" id="{C56440A7-A5A3-A591-111A-C1511833590A}"/>
                </a:ext>
              </a:extLst>
            </p:cNvPr>
            <p:cNvSpPr/>
            <p:nvPr/>
          </p:nvSpPr>
          <p:spPr>
            <a:xfrm>
              <a:off x="909874" y="2946574"/>
              <a:ext cx="2143694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Placa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Arduino</a:t>
              </a:r>
              <a:r>
                <a:rPr lang="pt-BR" sz="20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Uno.</a:t>
              </a:r>
              <a:endParaRPr lang="pt-BR" sz="2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Rectangle 294">
              <a:extLst>
                <a:ext uri="{FF2B5EF4-FFF2-40B4-BE49-F238E27FC236}">
                  <a16:creationId xmlns:a16="http://schemas.microsoft.com/office/drawing/2014/main" id="{3B8ED758-7C13-0757-1564-24675E6CE8FF}"/>
                </a:ext>
              </a:extLst>
            </p:cNvPr>
            <p:cNvSpPr/>
            <p:nvPr/>
          </p:nvSpPr>
          <p:spPr>
            <a:xfrm>
              <a:off x="133349" y="3124198"/>
              <a:ext cx="1121390" cy="16514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295">
              <a:extLst>
                <a:ext uri="{FF2B5EF4-FFF2-40B4-BE49-F238E27FC236}">
                  <a16:creationId xmlns:a16="http://schemas.microsoft.com/office/drawing/2014/main" id="{018B7D62-D67B-9C34-8614-F198E6349012}"/>
                </a:ext>
              </a:extLst>
            </p:cNvPr>
            <p:cNvSpPr/>
            <p:nvPr/>
          </p:nvSpPr>
          <p:spPr>
            <a:xfrm>
              <a:off x="592575" y="3125799"/>
              <a:ext cx="2358796" cy="1626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33350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Monk</a:t>
              </a:r>
              <a:r>
                <a:rPr lang="pt-BR" sz="16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(2017).</a:t>
              </a:r>
              <a:endParaRPr lang="pt-BR" sz="16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7" name="Picture 297">
              <a:extLst>
                <a:ext uri="{FF2B5EF4-FFF2-40B4-BE49-F238E27FC236}">
                  <a16:creationId xmlns:a16="http://schemas.microsoft.com/office/drawing/2014/main" id="{13F39BFC-E914-95DC-F099-42F692BC78F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2740810"/>
            </a:xfrm>
            <a:prstGeom prst="rect">
              <a:avLst/>
            </a:prstGeom>
          </p:spPr>
        </p:pic>
      </p:grp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73EA89C-5013-D345-5C4C-32D06632A614}"/>
              </a:ext>
            </a:extLst>
          </p:cNvPr>
          <p:cNvCxnSpPr>
            <a:cxnSpLocks/>
          </p:cNvCxnSpPr>
          <p:nvPr/>
        </p:nvCxnSpPr>
        <p:spPr>
          <a:xfrm>
            <a:off x="6324600" y="2533650"/>
            <a:ext cx="1023818" cy="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7ED68101-CC29-ABAC-C733-373B45CAE65C}"/>
              </a:ext>
            </a:extLst>
          </p:cNvPr>
          <p:cNvCxnSpPr>
            <a:cxnSpLocks/>
          </p:cNvCxnSpPr>
          <p:nvPr/>
        </p:nvCxnSpPr>
        <p:spPr>
          <a:xfrm>
            <a:off x="5829300" y="3221567"/>
            <a:ext cx="2186173" cy="521076"/>
          </a:xfrm>
          <a:prstGeom prst="bentConnector3">
            <a:avLst>
              <a:gd name="adj1" fmla="val 42158"/>
            </a:avLst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AD4B282A-9857-5951-C3B1-1401877AEC16}"/>
              </a:ext>
            </a:extLst>
          </p:cNvPr>
          <p:cNvCxnSpPr>
            <a:cxnSpLocks/>
          </p:cNvCxnSpPr>
          <p:nvPr/>
        </p:nvCxnSpPr>
        <p:spPr>
          <a:xfrm flipV="1">
            <a:off x="3943350" y="3742643"/>
            <a:ext cx="6838950" cy="211555"/>
          </a:xfrm>
          <a:prstGeom prst="bentConnector3">
            <a:avLst>
              <a:gd name="adj1" fmla="val 107382"/>
            </a:avLst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2636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1378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Times New Roman</vt:lpstr>
      <vt:lpstr>Retrospectiva</vt:lpstr>
      <vt:lpstr>Introdução à Internet das Coisas na plataforma Arduíno</vt:lpstr>
      <vt:lpstr>Introdução</vt:lpstr>
      <vt:lpstr>Elementos arquiteturais do Arduino</vt:lpstr>
      <vt:lpstr>Elementos arquiteturais do Arduino</vt:lpstr>
      <vt:lpstr>Elementos arquiteturais do Arduino</vt:lpstr>
      <vt:lpstr>Elementos arquiteturais do Arduino</vt:lpstr>
      <vt:lpstr>Elementos arquiteturais do Arduino</vt:lpstr>
      <vt:lpstr>Elementos arquiteturais do Arduino</vt:lpstr>
      <vt:lpstr>Elementos arquiteturais do Arduino</vt:lpstr>
      <vt:lpstr>Protocolos utilizados para comunicação</vt:lpstr>
      <vt:lpstr>Protocolos utilizados para comunicação Protocolo Universal Asynchronous Receiver Transmiter</vt:lpstr>
      <vt:lpstr>Protocolos utilizados para comunicação Protocolo Inter-Integratted Circuit</vt:lpstr>
      <vt:lpstr>Protocolos utilizados para comunicação Protocolo Inter-Integratted Circuit</vt:lpstr>
      <vt:lpstr>Protocolos utilizados para comunicação Protocolo Inter-Integratted Circuit</vt:lpstr>
      <vt:lpstr>Protocolos utilizados para comunicação Protocolo Serial Peripheral Interface</vt:lpstr>
      <vt:lpstr>Protocolos utilizados para comunicação Protocolo Serial Peripheral Interface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Internet das Coisas na plataforma Arduíno</dc:title>
  <dc:creator>Lucas Amaro</dc:creator>
  <cp:lastModifiedBy>Lucas Amaro</cp:lastModifiedBy>
  <cp:revision>1</cp:revision>
  <dcterms:created xsi:type="dcterms:W3CDTF">2024-05-07T23:19:59Z</dcterms:created>
  <dcterms:modified xsi:type="dcterms:W3CDTF">2024-05-08T02:16:23Z</dcterms:modified>
</cp:coreProperties>
</file>