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BE19-35B1-49B2-9769-AE2A591CF592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C6D2-7CF9-46EF-A08F-C1209BF805D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12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BE19-35B1-49B2-9769-AE2A591CF592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C6D2-7CF9-46EF-A08F-C1209BF80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97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BE19-35B1-49B2-9769-AE2A591CF592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C6D2-7CF9-46EF-A08F-C1209BF80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81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BE19-35B1-49B2-9769-AE2A591CF592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C6D2-7CF9-46EF-A08F-C1209BF80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21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BE19-35B1-49B2-9769-AE2A591CF592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C6D2-7CF9-46EF-A08F-C1209BF805D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7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BE19-35B1-49B2-9769-AE2A591CF592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C6D2-7CF9-46EF-A08F-C1209BF80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56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BE19-35B1-49B2-9769-AE2A591CF592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C6D2-7CF9-46EF-A08F-C1209BF80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17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BE19-35B1-49B2-9769-AE2A591CF592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C6D2-7CF9-46EF-A08F-C1209BF80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91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BE19-35B1-49B2-9769-AE2A591CF592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C6D2-7CF9-46EF-A08F-C1209BF80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51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B9BE19-35B1-49B2-9769-AE2A591CF592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A6C6D2-7CF9-46EF-A08F-C1209BF80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3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BE19-35B1-49B2-9769-AE2A591CF592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C6D2-7CF9-46EF-A08F-C1209BF80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13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B9BE19-35B1-49B2-9769-AE2A591CF592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A6C6D2-7CF9-46EF-A08F-C1209BF805D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04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58719-ECDA-B6FE-014D-E8EC77A53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Projeto de banco de dados: </a:t>
            </a:r>
            <a:br>
              <a:rPr lang="pt-BR" sz="4800" dirty="0"/>
            </a:br>
            <a:r>
              <a:rPr lang="pt-BR" sz="4800" dirty="0"/>
              <a:t>modelos conceituais, lógicos e físicos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30161E-4D99-736D-B219-4CC4AD210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DEFINIR O modelo conceitual, físico e lógico.</a:t>
            </a:r>
          </a:p>
          <a:p>
            <a:r>
              <a:rPr lang="pt-BR" dirty="0"/>
              <a:t>Converter esses modelos de banco de dados.</a:t>
            </a:r>
          </a:p>
          <a:p>
            <a:r>
              <a:rPr lang="pt-BR" dirty="0"/>
              <a:t>Ilustrar a modelagem de banco de dados relacional com </a:t>
            </a:r>
            <a:r>
              <a:rPr lang="pt-BR" dirty="0" err="1"/>
              <a:t>sql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6213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MODELAGEM E PROJETO DE BANCO DE DADOS</a:t>
            </a:r>
            <a:br>
              <a:rPr lang="pt-BR" dirty="0"/>
            </a:br>
            <a:r>
              <a:rPr lang="pt-BR" sz="2700" dirty="0"/>
              <a:t>MODELAGEM LÓGICA (REPRESENTATIVA OU DE IMPLEMENTAÇÃO)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9"/>
            <a:ext cx="10058400" cy="4414926"/>
          </a:xfrm>
        </p:spPr>
        <p:txBody>
          <a:bodyPr>
            <a:normAutofit/>
          </a:bodyPr>
          <a:lstStyle/>
          <a:p>
            <a:r>
              <a:rPr lang="pt-BR" sz="2400" dirty="0"/>
              <a:t>O modelo lógico descreve e as estruturas que estão presentes no banco de dados, de acordo com as características da abordagem:</a:t>
            </a:r>
          </a:p>
          <a:p>
            <a:r>
              <a:rPr lang="pt-BR" sz="2400" dirty="0"/>
              <a:t>O que devem ser evitados: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Muitas tabelas;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Tempo longo de resposta nas consultas e atualizações de dados;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Desperdício de espaço;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Muitos controles de integridade no banco de dados;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Muitas dependências entre dados.</a:t>
            </a:r>
          </a:p>
        </p:txBody>
      </p:sp>
    </p:spTree>
    <p:extLst>
      <p:ext uri="{BB962C8B-B14F-4D97-AF65-F5344CB8AC3E}">
        <p14:creationId xmlns:p14="http://schemas.microsoft.com/office/powerpoint/2010/main" val="34379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MODELAGEM E PROJETO DE BANCO DE DADOS</a:t>
            </a:r>
            <a:br>
              <a:rPr lang="pt-BR" dirty="0"/>
            </a:br>
            <a:r>
              <a:rPr lang="pt-BR" sz="2700" dirty="0"/>
              <a:t>MODELAGEM FÍSICA (BAIXO NÍVEL)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9"/>
            <a:ext cx="10058400" cy="4414926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A modelagem física vem do modelo lógico, e nele serão definidos: </a:t>
            </a:r>
          </a:p>
          <a:p>
            <a:pPr lvl="1"/>
            <a:r>
              <a:rPr lang="pt-BR" sz="2400" dirty="0"/>
              <a:t>Os tipos de dados que serão armazenados;</a:t>
            </a:r>
          </a:p>
          <a:p>
            <a:pPr lvl="1"/>
            <a:r>
              <a:rPr lang="pt-BR" sz="2400" dirty="0"/>
              <a:t> Ocorre a implantação de estrutura lógica em um </a:t>
            </a:r>
            <a:r>
              <a:rPr lang="pt-BR" sz="2400" b="1" dirty="0"/>
              <a:t>SGBD</a:t>
            </a:r>
            <a:r>
              <a:rPr lang="pt-BR" sz="2400" dirty="0"/>
              <a:t>.</a:t>
            </a:r>
          </a:p>
          <a:p>
            <a:r>
              <a:rPr lang="pt-BR" sz="2400" dirty="0"/>
              <a:t>Neste modelo usamos a linguagem de programação SQL para gerenciar um banco de dados relacional.</a:t>
            </a:r>
          </a:p>
          <a:p>
            <a:r>
              <a:rPr lang="pt-BR" sz="2400" dirty="0"/>
              <a:t>Neste modelo serão detalhados os componentes da estrutura física:</a:t>
            </a:r>
          </a:p>
          <a:p>
            <a:pPr lvl="1"/>
            <a:r>
              <a:rPr lang="pt-BR" sz="2400" dirty="0"/>
              <a:t> Tabelas;</a:t>
            </a:r>
          </a:p>
          <a:p>
            <a:pPr lvl="1"/>
            <a:r>
              <a:rPr lang="pt-BR" sz="2400" dirty="0"/>
              <a:t> Campos;</a:t>
            </a:r>
          </a:p>
          <a:p>
            <a:pPr lvl="1"/>
            <a:r>
              <a:rPr lang="pt-BR" sz="2400" dirty="0"/>
              <a:t> Tipos de valores;</a:t>
            </a:r>
          </a:p>
          <a:p>
            <a:pPr lvl="1"/>
            <a:r>
              <a:rPr lang="pt-BR" sz="2400" dirty="0"/>
              <a:t> índices.</a:t>
            </a:r>
          </a:p>
          <a:p>
            <a:r>
              <a:rPr lang="pt-BR" sz="2400" dirty="0"/>
              <a:t>Após a modelagem de negócios ser definida, será necessário realizar a construção em código SQL para criar a base de dados do sistema.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9327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MODELO ENTIDADE-RELACIONAMENTO</a:t>
            </a:r>
            <a:endParaRPr lang="pt-BR" sz="27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9"/>
            <a:ext cx="10058400" cy="4414926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O modelo conceitual tem como objetivo:</a:t>
            </a:r>
          </a:p>
          <a:p>
            <a:pPr lvl="1"/>
            <a:r>
              <a:rPr lang="pt-BR" sz="2200" dirty="0"/>
              <a:t> Solucionar problemas do mundo real;</a:t>
            </a:r>
          </a:p>
          <a:p>
            <a:pPr lvl="1"/>
            <a:r>
              <a:rPr lang="pt-BR" sz="2200" dirty="0"/>
              <a:t> Interligá-los por meio de estruturas de informação.</a:t>
            </a:r>
          </a:p>
          <a:p>
            <a:r>
              <a:rPr lang="pt-BR" sz="2400" dirty="0"/>
              <a:t>Para criar um banco de dados, é necessário criar primeiro o modelo conceitual. Mas porque?</a:t>
            </a:r>
          </a:p>
          <a:p>
            <a:r>
              <a:rPr lang="pt-BR" sz="2400" dirty="0"/>
              <a:t>Para demonstrar ao usuário final quais são as estruturas e as regras de negócio a serem implementadas.</a:t>
            </a:r>
          </a:p>
          <a:p>
            <a:r>
              <a:rPr lang="pt-BR" sz="2400" dirty="0"/>
              <a:t>Lembre-se: </a:t>
            </a:r>
          </a:p>
          <a:p>
            <a:pPr lvl="1"/>
            <a:r>
              <a:rPr lang="pt-BR" sz="2200" dirty="0"/>
              <a:t> O modelo conceitual deve atender aos processos cotidianos, para que esses dados sejam representados fisicamente.</a:t>
            </a:r>
          </a:p>
          <a:p>
            <a:pPr lvl="1"/>
            <a:r>
              <a:rPr lang="pt-BR" sz="2200" dirty="0"/>
              <a:t> O modelo conceitual não faz parte do SGBD.</a:t>
            </a:r>
          </a:p>
          <a:p>
            <a:pPr lvl="1"/>
            <a:r>
              <a:rPr lang="pt-BR" sz="2200" dirty="0"/>
              <a:t> Identifica e analisa as regras de negócios estão definidas para não haver erros.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6551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MODELO ENTIDADE-RELACIONAMENTO</a:t>
            </a:r>
            <a:endParaRPr lang="pt-BR" sz="27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9"/>
            <a:ext cx="10058400" cy="4414926"/>
          </a:xfrm>
        </p:spPr>
        <p:txBody>
          <a:bodyPr>
            <a:normAutofit/>
          </a:bodyPr>
          <a:lstStyle/>
          <a:p>
            <a:r>
              <a:rPr lang="pt-BR" sz="2400" dirty="0"/>
              <a:t>O modelo entidade-relacionamento e o diagrama entidade-relacionamento são os modelos mais conhecidos.</a:t>
            </a:r>
          </a:p>
          <a:p>
            <a:r>
              <a:rPr lang="pt-BR" sz="2400" dirty="0"/>
              <a:t>Mas para usar esse modelo e diagrama é necessário conhecer alguns conceitos:</a:t>
            </a:r>
          </a:p>
          <a:p>
            <a:pPr lvl="1"/>
            <a:r>
              <a:rPr lang="pt-BR" sz="2200" dirty="0"/>
              <a:t> O que é entidade?</a:t>
            </a:r>
          </a:p>
          <a:p>
            <a:pPr lvl="1"/>
            <a:r>
              <a:rPr lang="pt-BR" sz="2200" dirty="0"/>
              <a:t> O que são atributos?</a:t>
            </a:r>
          </a:p>
          <a:p>
            <a:pPr lvl="1"/>
            <a:r>
              <a:rPr lang="pt-BR" sz="2200" dirty="0"/>
              <a:t> Quais são seus relacionamentos?</a:t>
            </a:r>
          </a:p>
          <a:p>
            <a:pPr lvl="1"/>
            <a:r>
              <a:rPr lang="pt-BR" sz="2200" dirty="0"/>
              <a:t> O que significa cardinalidade?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3284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MODELO ENTIDADE-RELACIONAMENTO</a:t>
            </a:r>
            <a:endParaRPr lang="pt-BR" sz="27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9"/>
            <a:ext cx="10058400" cy="4414926"/>
          </a:xfrm>
        </p:spPr>
        <p:txBody>
          <a:bodyPr>
            <a:normAutofit/>
          </a:bodyPr>
          <a:lstStyle/>
          <a:p>
            <a:r>
              <a:rPr lang="pt-BR" sz="2400" dirty="0"/>
              <a:t>Aqui há um exemplo de forma gráfica de um modelo conceitual utilizando DER.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Temos duas entidades: </a:t>
            </a:r>
            <a:r>
              <a:rPr lang="pt-BR" sz="2400" b="1" dirty="0"/>
              <a:t>Produto </a:t>
            </a:r>
            <a:r>
              <a:rPr lang="pt-BR" sz="2400" dirty="0"/>
              <a:t>e </a:t>
            </a:r>
            <a:r>
              <a:rPr lang="pt-BR" sz="2400" b="1" dirty="0"/>
              <a:t>Tipo de Produto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r>
              <a:rPr lang="pt-BR" sz="2400" dirty="0"/>
              <a:t>A entidade </a:t>
            </a:r>
            <a:r>
              <a:rPr lang="pt-BR" sz="2400" b="1" dirty="0"/>
              <a:t>Produto</a:t>
            </a:r>
            <a:r>
              <a:rPr lang="pt-BR" sz="2400" dirty="0"/>
              <a:t> tem os seguintes atributos: Preço, Descrição e Código.</a:t>
            </a:r>
          </a:p>
          <a:p>
            <a:pPr marL="0" indent="0">
              <a:buNone/>
            </a:pPr>
            <a:r>
              <a:rPr lang="pt-BR" sz="2400" dirty="0"/>
              <a:t>A entidade </a:t>
            </a:r>
            <a:r>
              <a:rPr lang="pt-BR" sz="2400" b="1" dirty="0"/>
              <a:t>Tipo de Produto</a:t>
            </a:r>
            <a:r>
              <a:rPr lang="pt-BR" sz="2400" dirty="0"/>
              <a:t> tem os seguintes atributos: Descrição e Código.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10" name="Picture 278">
            <a:extLst>
              <a:ext uri="{FF2B5EF4-FFF2-40B4-BE49-F238E27FC236}">
                <a16:creationId xmlns:a16="http://schemas.microsoft.com/office/drawing/2014/main" id="{8B1AEC02-107A-6C24-4838-3817F158F3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51750" y="2421670"/>
            <a:ext cx="5429671" cy="170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MODELO ENTIDADE-RELACIONAMENTO</a:t>
            </a:r>
            <a:endParaRPr lang="pt-BR" sz="27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9"/>
            <a:ext cx="10058400" cy="4414926"/>
          </a:xfrm>
        </p:spPr>
        <p:txBody>
          <a:bodyPr>
            <a:normAutofit/>
          </a:bodyPr>
          <a:lstStyle/>
          <a:p>
            <a:r>
              <a:rPr lang="pt-BR" sz="2400" dirty="0"/>
              <a:t>Aqui há um exemplo de forma gráfica de um modelo conceitual utilizando DER.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Para a entidade Produto, a </a:t>
            </a:r>
            <a:r>
              <a:rPr lang="pt-BR" sz="2400" b="1" dirty="0"/>
              <a:t>cardinalidade</a:t>
            </a:r>
            <a:r>
              <a:rPr lang="pt-BR" sz="2400" dirty="0"/>
              <a:t> é N: Pode existir vários produtos.</a:t>
            </a:r>
          </a:p>
          <a:p>
            <a:pPr marL="0" indent="0">
              <a:buNone/>
            </a:pPr>
            <a:r>
              <a:rPr lang="pt-BR" sz="2400" dirty="0"/>
              <a:t>Para a entidade Tipo de Produto, a </a:t>
            </a:r>
            <a:r>
              <a:rPr lang="pt-BR" sz="2400" b="1" dirty="0"/>
              <a:t>cardinalidade</a:t>
            </a:r>
            <a:r>
              <a:rPr lang="pt-BR" sz="2400" dirty="0"/>
              <a:t> é 1: Pode existir diversos produtos para um tipo de produto.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10" name="Picture 278">
            <a:extLst>
              <a:ext uri="{FF2B5EF4-FFF2-40B4-BE49-F238E27FC236}">
                <a16:creationId xmlns:a16="http://schemas.microsoft.com/office/drawing/2014/main" id="{8B1AEC02-107A-6C24-4838-3817F158F3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51750" y="2421670"/>
            <a:ext cx="5429671" cy="170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3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MODELO ENTIDADE-RELACIONAMENTO</a:t>
            </a:r>
            <a:br>
              <a:rPr lang="pt-BR" sz="4400" b="1" dirty="0"/>
            </a:br>
            <a:r>
              <a:rPr lang="pt-BR" sz="2700" dirty="0"/>
              <a:t>ENTIDADES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9"/>
            <a:ext cx="10058400" cy="4414926"/>
          </a:xfrm>
        </p:spPr>
        <p:txBody>
          <a:bodyPr>
            <a:normAutofit/>
          </a:bodyPr>
          <a:lstStyle/>
          <a:p>
            <a:r>
              <a:rPr lang="pt-BR" sz="2400" dirty="0"/>
              <a:t>É conhecida como </a:t>
            </a:r>
            <a:r>
              <a:rPr lang="pt-BR" sz="2400" b="1" dirty="0"/>
              <a:t>tabela</a:t>
            </a:r>
            <a:r>
              <a:rPr lang="pt-BR" sz="2400" dirty="0"/>
              <a:t>.</a:t>
            </a:r>
          </a:p>
          <a:p>
            <a:r>
              <a:rPr lang="pt-BR" sz="2400" dirty="0"/>
              <a:t>É uma representação gráfica de um conjunto ou objeto de informações.</a:t>
            </a:r>
          </a:p>
          <a:p>
            <a:r>
              <a:rPr lang="pt-BR" sz="2400" dirty="0" err="1"/>
              <a:t>Heuser</a:t>
            </a:r>
            <a:r>
              <a:rPr lang="pt-BR" sz="2400" dirty="0"/>
              <a:t> definiu que a entidade é um conjunto modelado de objetos da realidade em que se deseja manter as informações no banco de dados.</a:t>
            </a:r>
          </a:p>
          <a:p>
            <a:r>
              <a:rPr lang="pt-BR" sz="2400" dirty="0"/>
              <a:t>No modelo conceitual, uma entidade é representada por um </a:t>
            </a:r>
            <a:r>
              <a:rPr lang="pt-BR" sz="2400" b="1" dirty="0"/>
              <a:t>retângulo</a:t>
            </a:r>
            <a:r>
              <a:rPr lang="pt-BR" sz="2400" dirty="0"/>
              <a:t>, com o nome da tabela no centro.</a:t>
            </a:r>
          </a:p>
          <a:p>
            <a:r>
              <a:rPr lang="pt-BR" sz="2400" dirty="0"/>
              <a:t>A tabela receberá várias informações, que serão armazenadas em tuplas (linhas). Cada ocorrência que essas tuplas atenderem é chamada de </a:t>
            </a:r>
            <a:r>
              <a:rPr lang="pt-BR" sz="2400" b="1" dirty="0"/>
              <a:t>instância.</a:t>
            </a:r>
          </a:p>
          <a:p>
            <a:r>
              <a:rPr lang="pt-BR" sz="2400" b="1" dirty="0"/>
              <a:t>Instância</a:t>
            </a:r>
            <a:r>
              <a:rPr lang="pt-BR" sz="2400" dirty="0"/>
              <a:t> é um conjunto de dados armazenados em uma linha.</a:t>
            </a:r>
            <a:r>
              <a:rPr lang="pt-BR" sz="2400" b="1" dirty="0"/>
              <a:t> </a:t>
            </a:r>
            <a:endParaRPr lang="pt-BR" sz="2400" dirty="0"/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6513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MODELO ENTIDADE-RELACIONAMENTO</a:t>
            </a:r>
            <a:br>
              <a:rPr lang="pt-BR" sz="4400" b="1" dirty="0"/>
            </a:br>
            <a:r>
              <a:rPr lang="pt-BR" sz="2700" dirty="0"/>
              <a:t>ENTIDADES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9"/>
            <a:ext cx="10058400" cy="4414926"/>
          </a:xfrm>
        </p:spPr>
        <p:txBody>
          <a:bodyPr>
            <a:normAutofit/>
          </a:bodyPr>
          <a:lstStyle/>
          <a:p>
            <a:r>
              <a:rPr lang="pt-BR" sz="2400" dirty="0"/>
              <a:t>Cada entidade tem uma força, vamos conhece-la.</a:t>
            </a:r>
          </a:p>
          <a:p>
            <a:r>
              <a:rPr lang="pt-BR" sz="2400" b="1" dirty="0"/>
              <a:t>Entidade forte</a:t>
            </a:r>
            <a:r>
              <a:rPr lang="pt-BR" sz="2400" dirty="0"/>
              <a:t>: São entidades que não dependem de outras. Já possuem um sentido para existirem.</a:t>
            </a:r>
          </a:p>
          <a:p>
            <a:endParaRPr lang="pt-BR" sz="2400" b="1" dirty="0"/>
          </a:p>
          <a:p>
            <a:endParaRPr lang="pt-BR" sz="2400" b="1" dirty="0"/>
          </a:p>
          <a:p>
            <a:r>
              <a:rPr lang="pt-BR" sz="2400" b="1" dirty="0"/>
              <a:t>Entidade fraca</a:t>
            </a:r>
            <a:r>
              <a:rPr lang="pt-BR" sz="2400" dirty="0"/>
              <a:t>: São aquelas que dependem de outras para existira para fazerem sentido.</a:t>
            </a:r>
          </a:p>
          <a:p>
            <a:r>
              <a:rPr lang="pt-BR" sz="2400" dirty="0"/>
              <a:t>No exemplo acima, não é possível saber onde o Diogo trabalha, ou onde ele mora. Para saber, precisamos de uma outra tabela.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4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480C37B-8E41-971A-D01C-2FBF3212F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03106"/>
              </p:ext>
            </p:extLst>
          </p:nvPr>
        </p:nvGraphicFramePr>
        <p:xfrm>
          <a:off x="3869343" y="3389312"/>
          <a:ext cx="469276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823">
                  <a:extLst>
                    <a:ext uri="{9D8B030D-6E8A-4147-A177-3AD203B41FA5}">
                      <a16:colId xmlns:a16="http://schemas.microsoft.com/office/drawing/2014/main" val="1408420465"/>
                    </a:ext>
                  </a:extLst>
                </a:gridCol>
                <a:gridCol w="1641868">
                  <a:extLst>
                    <a:ext uri="{9D8B030D-6E8A-4147-A177-3AD203B41FA5}">
                      <a16:colId xmlns:a16="http://schemas.microsoft.com/office/drawing/2014/main" val="615094147"/>
                    </a:ext>
                  </a:extLst>
                </a:gridCol>
                <a:gridCol w="1685075">
                  <a:extLst>
                    <a:ext uri="{9D8B030D-6E8A-4147-A177-3AD203B41FA5}">
                      <a16:colId xmlns:a16="http://schemas.microsoft.com/office/drawing/2014/main" val="1700325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RA_ALUNO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NOME_ALUNO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MEDIA_ALUNO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6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12345678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Diogo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13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66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MODELO ENTIDADE-RELACIONAMENTO</a:t>
            </a:r>
            <a:br>
              <a:rPr lang="pt-BR" sz="4400" b="1" dirty="0"/>
            </a:br>
            <a:r>
              <a:rPr lang="pt-BR" sz="2700" dirty="0"/>
              <a:t>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9"/>
            <a:ext cx="10058400" cy="4379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Podemos definir os atributos como informações ou descrições das entidades, e estes são as colunas da tabela. </a:t>
            </a:r>
          </a:p>
          <a:p>
            <a:pPr marL="0" indent="0">
              <a:buNone/>
            </a:pPr>
            <a:r>
              <a:rPr lang="pt-BR" sz="2400" dirty="0"/>
              <a:t>No Diagrama Entidade-Relacionamento usamos os atributos: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b="1" dirty="0"/>
              <a:t> Atributos simples</a:t>
            </a:r>
            <a:r>
              <a:rPr lang="pt-BR" sz="2400" dirty="0"/>
              <a:t> – para aqueles que contêm apenas um valor por elemento da entidade.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400" dirty="0"/>
          </a:p>
        </p:txBody>
      </p:sp>
      <p:grpSp>
        <p:nvGrpSpPr>
          <p:cNvPr id="4" name="Group 18995">
            <a:extLst>
              <a:ext uri="{FF2B5EF4-FFF2-40B4-BE49-F238E27FC236}">
                <a16:creationId xmlns:a16="http://schemas.microsoft.com/office/drawing/2014/main" id="{77298285-4009-F48A-62E0-F67DE59087F2}"/>
              </a:ext>
            </a:extLst>
          </p:cNvPr>
          <p:cNvGrpSpPr/>
          <p:nvPr/>
        </p:nvGrpSpPr>
        <p:grpSpPr>
          <a:xfrm>
            <a:off x="7879403" y="2654182"/>
            <a:ext cx="5935825" cy="2918687"/>
            <a:chOff x="-2112842" y="672915"/>
            <a:chExt cx="4106687" cy="2121460"/>
          </a:xfrm>
        </p:grpSpPr>
        <p:sp>
          <p:nvSpPr>
            <p:cNvPr id="8" name="Shape 366">
              <a:extLst>
                <a:ext uri="{FF2B5EF4-FFF2-40B4-BE49-F238E27FC236}">
                  <a16:creationId xmlns:a16="http://schemas.microsoft.com/office/drawing/2014/main" id="{ED5C0FDF-7F32-337A-3051-CB6EE7C1ABAB}"/>
                </a:ext>
              </a:extLst>
            </p:cNvPr>
            <p:cNvSpPr/>
            <p:nvPr/>
          </p:nvSpPr>
          <p:spPr>
            <a:xfrm>
              <a:off x="-2112842" y="1838493"/>
              <a:ext cx="1695976" cy="955879"/>
            </a:xfrm>
            <a:custGeom>
              <a:avLst/>
              <a:gdLst/>
              <a:ahLst/>
              <a:cxnLst/>
              <a:rect l="0" t="0" r="0" b="0"/>
              <a:pathLst>
                <a:path w="1190943" h="474726">
                  <a:moveTo>
                    <a:pt x="595465" y="0"/>
                  </a:moveTo>
                  <a:cubicBezTo>
                    <a:pt x="924344" y="0"/>
                    <a:pt x="1190943" y="106274"/>
                    <a:pt x="1190943" y="237363"/>
                  </a:cubicBezTo>
                  <a:cubicBezTo>
                    <a:pt x="1190943" y="368453"/>
                    <a:pt x="924344" y="474726"/>
                    <a:pt x="595465" y="474726"/>
                  </a:cubicBezTo>
                  <a:cubicBezTo>
                    <a:pt x="266598" y="474726"/>
                    <a:pt x="0" y="368453"/>
                    <a:pt x="0" y="237363"/>
                  </a:cubicBezTo>
                  <a:cubicBezTo>
                    <a:pt x="0" y="106274"/>
                    <a:pt x="266598" y="0"/>
                    <a:pt x="59546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E5E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9" name="Shape 367">
              <a:extLst>
                <a:ext uri="{FF2B5EF4-FFF2-40B4-BE49-F238E27FC236}">
                  <a16:creationId xmlns:a16="http://schemas.microsoft.com/office/drawing/2014/main" id="{6795331C-1553-F7E2-0C4B-29A18E6AF1F4}"/>
                </a:ext>
              </a:extLst>
            </p:cNvPr>
            <p:cNvSpPr/>
            <p:nvPr/>
          </p:nvSpPr>
          <p:spPr>
            <a:xfrm>
              <a:off x="-2112842" y="1838494"/>
              <a:ext cx="1695975" cy="955879"/>
            </a:xfrm>
            <a:custGeom>
              <a:avLst/>
              <a:gdLst/>
              <a:ahLst/>
              <a:cxnLst/>
              <a:rect l="0" t="0" r="0" b="0"/>
              <a:pathLst>
                <a:path w="1190943" h="474726">
                  <a:moveTo>
                    <a:pt x="1190943" y="237363"/>
                  </a:moveTo>
                  <a:cubicBezTo>
                    <a:pt x="1190943" y="368453"/>
                    <a:pt x="924344" y="474726"/>
                    <a:pt x="595465" y="474726"/>
                  </a:cubicBezTo>
                  <a:cubicBezTo>
                    <a:pt x="266598" y="474726"/>
                    <a:pt x="0" y="368453"/>
                    <a:pt x="0" y="237363"/>
                  </a:cubicBezTo>
                  <a:cubicBezTo>
                    <a:pt x="0" y="106274"/>
                    <a:pt x="266598" y="0"/>
                    <a:pt x="595465" y="0"/>
                  </a:cubicBezTo>
                  <a:cubicBezTo>
                    <a:pt x="924344" y="0"/>
                    <a:pt x="1190943" y="106274"/>
                    <a:pt x="1190943" y="237363"/>
                  </a:cubicBezTo>
                  <a:close/>
                </a:path>
              </a:pathLst>
            </a:custGeom>
            <a:ln w="8103" cap="flat">
              <a:miter lim="127000"/>
            </a:ln>
          </p:spPr>
          <p:style>
            <a:lnRef idx="1">
              <a:srgbClr val="2F211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7" name="Rectangle 18942">
              <a:extLst>
                <a:ext uri="{FF2B5EF4-FFF2-40B4-BE49-F238E27FC236}">
                  <a16:creationId xmlns:a16="http://schemas.microsoft.com/office/drawing/2014/main" id="{1F32C1DA-D02E-F91E-B6B5-EA966047547C}"/>
                </a:ext>
              </a:extLst>
            </p:cNvPr>
            <p:cNvSpPr/>
            <p:nvPr/>
          </p:nvSpPr>
          <p:spPr>
            <a:xfrm>
              <a:off x="1954823" y="672915"/>
              <a:ext cx="39022" cy="1462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700" kern="10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</a:t>
              </a:r>
              <a:endParaRPr lang="pt-BR" sz="1000" kern="10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Rectangle 18944">
              <a:extLst>
                <a:ext uri="{FF2B5EF4-FFF2-40B4-BE49-F238E27FC236}">
                  <a16:creationId xmlns:a16="http://schemas.microsoft.com/office/drawing/2014/main" id="{9736514F-0814-604B-63DE-C310A7E9914B}"/>
                </a:ext>
              </a:extLst>
            </p:cNvPr>
            <p:cNvSpPr/>
            <p:nvPr/>
          </p:nvSpPr>
          <p:spPr>
            <a:xfrm>
              <a:off x="981453" y="2648175"/>
              <a:ext cx="39022" cy="1462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700" kern="10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</a:t>
              </a:r>
              <a:endParaRPr lang="pt-BR" sz="1000" kern="10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Rectangle 392">
              <a:extLst>
                <a:ext uri="{FF2B5EF4-FFF2-40B4-BE49-F238E27FC236}">
                  <a16:creationId xmlns:a16="http://schemas.microsoft.com/office/drawing/2014/main" id="{25FEED57-EC4E-6062-F0A0-1DD5630B25AC}"/>
                </a:ext>
              </a:extLst>
            </p:cNvPr>
            <p:cNvSpPr/>
            <p:nvPr/>
          </p:nvSpPr>
          <p:spPr>
            <a:xfrm>
              <a:off x="-1629397" y="2163661"/>
              <a:ext cx="729085" cy="3055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Nome</a:t>
              </a:r>
              <a:endParaRPr lang="pt-BR" sz="2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Rectangle 18939">
              <a:extLst>
                <a:ext uri="{FF2B5EF4-FFF2-40B4-BE49-F238E27FC236}">
                  <a16:creationId xmlns:a16="http://schemas.microsoft.com/office/drawing/2014/main" id="{C0301843-BFB2-D552-0638-33D13DA33BC2}"/>
                </a:ext>
              </a:extLst>
            </p:cNvPr>
            <p:cNvSpPr/>
            <p:nvPr/>
          </p:nvSpPr>
          <p:spPr>
            <a:xfrm>
              <a:off x="357177" y="682129"/>
              <a:ext cx="39022" cy="1462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700" kern="10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</a:t>
              </a:r>
              <a:endParaRPr lang="pt-BR" sz="1000" kern="10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BFA1C8EA-3B28-13DA-9E34-0B41447DC354}"/>
              </a:ext>
            </a:extLst>
          </p:cNvPr>
          <p:cNvSpPr txBox="1"/>
          <p:nvPr/>
        </p:nvSpPr>
        <p:spPr>
          <a:xfrm>
            <a:off x="1036321" y="4315155"/>
            <a:ext cx="6103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Nesta imagem conseguimos ver no modelo DER como é definido um atributo simples.</a:t>
            </a:r>
          </a:p>
          <a:p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20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MODELO ENTIDADE-RELACIONAMENTO</a:t>
            </a:r>
            <a:br>
              <a:rPr lang="pt-BR" sz="4400" b="1" dirty="0"/>
            </a:br>
            <a:r>
              <a:rPr lang="pt-BR" sz="2700" dirty="0"/>
              <a:t>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8"/>
            <a:ext cx="10058400" cy="2142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Os </a:t>
            </a:r>
            <a:r>
              <a:rPr lang="pt-BR" sz="2400" b="1" dirty="0"/>
              <a:t>atributos multivalorados</a:t>
            </a:r>
            <a:r>
              <a:rPr lang="pt-BR" sz="2400" dirty="0"/>
              <a:t> suportam vários registros.</a:t>
            </a:r>
          </a:p>
          <a:p>
            <a:pPr marL="0" indent="0">
              <a:buNone/>
            </a:pPr>
            <a:r>
              <a:rPr lang="pt-BR" sz="2400" dirty="0"/>
              <a:t>Por exemplo: Usando quando uma pessoa tem mais de 1 telefone.</a:t>
            </a:r>
          </a:p>
          <a:p>
            <a:pPr marL="0" indent="0">
              <a:buNone/>
            </a:pPr>
            <a:r>
              <a:rPr lang="pt-BR" sz="2400" dirty="0"/>
              <a:t>Podemos ver na imagem abaixo como é registrado no DER os atributos multivalorados: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5" name="Shape 368">
            <a:extLst>
              <a:ext uri="{FF2B5EF4-FFF2-40B4-BE49-F238E27FC236}">
                <a16:creationId xmlns:a16="http://schemas.microsoft.com/office/drawing/2014/main" id="{2EC22FB8-4BFE-538A-09CF-1313F97C6A42}"/>
              </a:ext>
            </a:extLst>
          </p:cNvPr>
          <p:cNvSpPr/>
          <p:nvPr/>
        </p:nvSpPr>
        <p:spPr>
          <a:xfrm>
            <a:off x="4130672" y="4165502"/>
            <a:ext cx="3991615" cy="1556691"/>
          </a:xfrm>
          <a:custGeom>
            <a:avLst/>
            <a:gdLst/>
            <a:ahLst/>
            <a:cxnLst/>
            <a:rect l="0" t="0" r="0" b="0"/>
            <a:pathLst>
              <a:path w="1190942" h="493573">
                <a:moveTo>
                  <a:pt x="595478" y="0"/>
                </a:moveTo>
                <a:cubicBezTo>
                  <a:pt x="924344" y="0"/>
                  <a:pt x="1190942" y="110490"/>
                  <a:pt x="1190942" y="246786"/>
                </a:cubicBezTo>
                <a:cubicBezTo>
                  <a:pt x="1190942" y="383083"/>
                  <a:pt x="924344" y="493573"/>
                  <a:pt x="595478" y="493573"/>
                </a:cubicBezTo>
                <a:cubicBezTo>
                  <a:pt x="266598" y="493573"/>
                  <a:pt x="0" y="383083"/>
                  <a:pt x="0" y="246786"/>
                </a:cubicBezTo>
                <a:cubicBezTo>
                  <a:pt x="0" y="110490"/>
                  <a:pt x="266598" y="0"/>
                  <a:pt x="595478" y="0"/>
                </a:cubicBez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E5E5E4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6" name="Shape 369">
            <a:extLst>
              <a:ext uri="{FF2B5EF4-FFF2-40B4-BE49-F238E27FC236}">
                <a16:creationId xmlns:a16="http://schemas.microsoft.com/office/drawing/2014/main" id="{D14C6C56-7C13-8AB8-2DEF-077AA0746C60}"/>
              </a:ext>
            </a:extLst>
          </p:cNvPr>
          <p:cNvSpPr/>
          <p:nvPr/>
        </p:nvSpPr>
        <p:spPr>
          <a:xfrm>
            <a:off x="4100192" y="4165502"/>
            <a:ext cx="3991615" cy="1556691"/>
          </a:xfrm>
          <a:custGeom>
            <a:avLst/>
            <a:gdLst/>
            <a:ahLst/>
            <a:cxnLst/>
            <a:rect l="0" t="0" r="0" b="0"/>
            <a:pathLst>
              <a:path w="1190942" h="493573">
                <a:moveTo>
                  <a:pt x="1190942" y="246786"/>
                </a:moveTo>
                <a:cubicBezTo>
                  <a:pt x="1190942" y="383083"/>
                  <a:pt x="924344" y="493573"/>
                  <a:pt x="595478" y="493573"/>
                </a:cubicBezTo>
                <a:cubicBezTo>
                  <a:pt x="266598" y="493573"/>
                  <a:pt x="0" y="383083"/>
                  <a:pt x="0" y="246786"/>
                </a:cubicBezTo>
                <a:cubicBezTo>
                  <a:pt x="0" y="110490"/>
                  <a:pt x="266598" y="0"/>
                  <a:pt x="595478" y="0"/>
                </a:cubicBezTo>
                <a:cubicBezTo>
                  <a:pt x="924344" y="0"/>
                  <a:pt x="1190942" y="110490"/>
                  <a:pt x="1190942" y="246786"/>
                </a:cubicBezTo>
                <a:close/>
              </a:path>
            </a:pathLst>
          </a:custGeom>
          <a:ln w="8103" cap="flat">
            <a:miter lim="127000"/>
          </a:ln>
        </p:spPr>
        <p:style>
          <a:lnRef idx="1">
            <a:srgbClr val="2F2115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7" name="Shape 393">
            <a:extLst>
              <a:ext uri="{FF2B5EF4-FFF2-40B4-BE49-F238E27FC236}">
                <a16:creationId xmlns:a16="http://schemas.microsoft.com/office/drawing/2014/main" id="{2A77B22A-04ED-EFA6-DD78-4E3C08431685}"/>
              </a:ext>
            </a:extLst>
          </p:cNvPr>
          <p:cNvSpPr/>
          <p:nvPr/>
        </p:nvSpPr>
        <p:spPr>
          <a:xfrm>
            <a:off x="4458904" y="4249647"/>
            <a:ext cx="3274189" cy="1388400"/>
          </a:xfrm>
          <a:custGeom>
            <a:avLst/>
            <a:gdLst/>
            <a:ahLst/>
            <a:cxnLst/>
            <a:rect l="0" t="0" r="0" b="0"/>
            <a:pathLst>
              <a:path w="977265" h="440207">
                <a:moveTo>
                  <a:pt x="488632" y="0"/>
                </a:moveTo>
                <a:cubicBezTo>
                  <a:pt x="758495" y="0"/>
                  <a:pt x="977265" y="98539"/>
                  <a:pt x="977265" y="220104"/>
                </a:cubicBezTo>
                <a:cubicBezTo>
                  <a:pt x="977265" y="341668"/>
                  <a:pt x="758495" y="440207"/>
                  <a:pt x="488632" y="440207"/>
                </a:cubicBezTo>
                <a:cubicBezTo>
                  <a:pt x="218770" y="440207"/>
                  <a:pt x="0" y="341668"/>
                  <a:pt x="0" y="220104"/>
                </a:cubicBezTo>
                <a:cubicBezTo>
                  <a:pt x="0" y="98539"/>
                  <a:pt x="218770" y="0"/>
                  <a:pt x="488632" y="0"/>
                </a:cubicBez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EFEFE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10" name="Rectangle 395">
            <a:extLst>
              <a:ext uri="{FF2B5EF4-FFF2-40B4-BE49-F238E27FC236}">
                <a16:creationId xmlns:a16="http://schemas.microsoft.com/office/drawing/2014/main" id="{4DAFEBD5-C01A-137A-4FBD-B02B254663FC}"/>
              </a:ext>
            </a:extLst>
          </p:cNvPr>
          <p:cNvSpPr/>
          <p:nvPr/>
        </p:nvSpPr>
        <p:spPr>
          <a:xfrm>
            <a:off x="5565912" y="4754124"/>
            <a:ext cx="1121134" cy="37944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2400" kern="10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Nome</a:t>
            </a:r>
            <a:endParaRPr lang="pt-BR" sz="2400" kern="10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70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Projeto de banco de dados:</a:t>
            </a:r>
            <a:br>
              <a:rPr lang="pt-BR" b="1" dirty="0"/>
            </a:br>
            <a:r>
              <a:rPr lang="pt-BR" b="1" dirty="0"/>
              <a:t>modelo conceitual, lógico e físico</a:t>
            </a:r>
            <a:br>
              <a:rPr lang="pt-BR" dirty="0"/>
            </a:br>
            <a:r>
              <a:rPr lang="pt-BR" sz="27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Conhecer o modelo entidade-relacionamento possibilita a criação de pequenos e grandes projetos de anco de dados, e proporciona a modelagem de alta qualidade.</a:t>
            </a:r>
          </a:p>
          <a:p>
            <a:r>
              <a:rPr lang="pt-BR" sz="2400" dirty="0"/>
              <a:t>Neste capitulo estudaremos: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Os tipos de modelos de banco de dados;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Aprender sobre o projeto desses banco de dados;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Compreender o processo de transformação de MER para modelo relacional;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Verificar o processo de conversão entre esses os modelos: </a:t>
            </a:r>
            <a:r>
              <a:rPr lang="pt-BR" sz="2000" dirty="0"/>
              <a:t>conceitual, físico e lógico;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Estudar a modelagem de dados de banco de dados utilizando a SQL.</a:t>
            </a:r>
          </a:p>
        </p:txBody>
      </p:sp>
    </p:spTree>
    <p:extLst>
      <p:ext uri="{BB962C8B-B14F-4D97-AF65-F5344CB8AC3E}">
        <p14:creationId xmlns:p14="http://schemas.microsoft.com/office/powerpoint/2010/main" val="983704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MODELO ENTIDADE-RELACIONAMENTO</a:t>
            </a:r>
            <a:br>
              <a:rPr lang="pt-BR" sz="4400" b="1" dirty="0"/>
            </a:br>
            <a:r>
              <a:rPr lang="pt-BR" sz="2700" dirty="0"/>
              <a:t>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8"/>
            <a:ext cx="3727639" cy="434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Os </a:t>
            </a:r>
            <a:r>
              <a:rPr lang="pt-BR" sz="2400" b="1" dirty="0"/>
              <a:t>atributos compostos</a:t>
            </a:r>
            <a:r>
              <a:rPr lang="pt-BR" sz="2400" dirty="0"/>
              <a:t> permitem indicar um atributo que podem ser divididos em outros.</a:t>
            </a:r>
          </a:p>
          <a:p>
            <a:pPr marL="0" indent="0">
              <a:buNone/>
            </a:pPr>
            <a:r>
              <a:rPr lang="pt-BR" sz="2400" dirty="0"/>
              <a:t>Conseguimos ver na imagem que um atributo pode ser dividido em várias partes.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7" name="Shape 370">
            <a:extLst>
              <a:ext uri="{FF2B5EF4-FFF2-40B4-BE49-F238E27FC236}">
                <a16:creationId xmlns:a16="http://schemas.microsoft.com/office/drawing/2014/main" id="{612E5618-9ECA-4E90-6F43-AE0E6113398F}"/>
              </a:ext>
            </a:extLst>
          </p:cNvPr>
          <p:cNvSpPr/>
          <p:nvPr/>
        </p:nvSpPr>
        <p:spPr>
          <a:xfrm>
            <a:off x="6910702" y="3522084"/>
            <a:ext cx="2024954" cy="1190328"/>
          </a:xfrm>
          <a:custGeom>
            <a:avLst/>
            <a:gdLst/>
            <a:ahLst/>
            <a:cxnLst/>
            <a:rect l="0" t="0" r="0" b="0"/>
            <a:pathLst>
              <a:path w="794537" h="367361">
                <a:moveTo>
                  <a:pt x="397269" y="0"/>
                </a:moveTo>
                <a:cubicBezTo>
                  <a:pt x="616674" y="0"/>
                  <a:pt x="794537" y="82233"/>
                  <a:pt x="794537" y="183680"/>
                </a:cubicBezTo>
                <a:cubicBezTo>
                  <a:pt x="794537" y="285128"/>
                  <a:pt x="616674" y="367361"/>
                  <a:pt x="397269" y="367361"/>
                </a:cubicBezTo>
                <a:cubicBezTo>
                  <a:pt x="177863" y="367361"/>
                  <a:pt x="0" y="285128"/>
                  <a:pt x="0" y="183680"/>
                </a:cubicBezTo>
                <a:cubicBezTo>
                  <a:pt x="0" y="82233"/>
                  <a:pt x="177863" y="0"/>
                  <a:pt x="397269" y="0"/>
                </a:cubicBez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E5E5E4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18" name="Shape 371">
            <a:extLst>
              <a:ext uri="{FF2B5EF4-FFF2-40B4-BE49-F238E27FC236}">
                <a16:creationId xmlns:a16="http://schemas.microsoft.com/office/drawing/2014/main" id="{73E20734-8F66-3CAE-5701-285AEFFEAFCE}"/>
              </a:ext>
            </a:extLst>
          </p:cNvPr>
          <p:cNvSpPr/>
          <p:nvPr/>
        </p:nvSpPr>
        <p:spPr>
          <a:xfrm>
            <a:off x="6910702" y="3498906"/>
            <a:ext cx="2024954" cy="1190328"/>
          </a:xfrm>
          <a:custGeom>
            <a:avLst/>
            <a:gdLst/>
            <a:ahLst/>
            <a:cxnLst/>
            <a:rect l="0" t="0" r="0" b="0"/>
            <a:pathLst>
              <a:path w="794537" h="367361">
                <a:moveTo>
                  <a:pt x="794537" y="183680"/>
                </a:moveTo>
                <a:cubicBezTo>
                  <a:pt x="794537" y="285128"/>
                  <a:pt x="616674" y="367361"/>
                  <a:pt x="397269" y="367361"/>
                </a:cubicBezTo>
                <a:cubicBezTo>
                  <a:pt x="177863" y="367361"/>
                  <a:pt x="0" y="285128"/>
                  <a:pt x="0" y="183680"/>
                </a:cubicBezTo>
                <a:cubicBezTo>
                  <a:pt x="0" y="82233"/>
                  <a:pt x="177863" y="0"/>
                  <a:pt x="397269" y="0"/>
                </a:cubicBezTo>
                <a:cubicBezTo>
                  <a:pt x="616674" y="0"/>
                  <a:pt x="794537" y="82233"/>
                  <a:pt x="794537" y="183680"/>
                </a:cubicBezTo>
                <a:close/>
              </a:path>
            </a:pathLst>
          </a:custGeom>
          <a:ln w="8103" cap="flat">
            <a:miter lim="127000"/>
          </a:ln>
        </p:spPr>
        <p:style>
          <a:lnRef idx="1">
            <a:srgbClr val="2F2115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22" name="Shape 370">
            <a:extLst>
              <a:ext uri="{FF2B5EF4-FFF2-40B4-BE49-F238E27FC236}">
                <a16:creationId xmlns:a16="http://schemas.microsoft.com/office/drawing/2014/main" id="{6267A0B7-5E35-C831-DF7B-A0581E71A1C3}"/>
              </a:ext>
            </a:extLst>
          </p:cNvPr>
          <p:cNvSpPr/>
          <p:nvPr/>
        </p:nvSpPr>
        <p:spPr>
          <a:xfrm>
            <a:off x="9069766" y="1923528"/>
            <a:ext cx="2024954" cy="1190328"/>
          </a:xfrm>
          <a:custGeom>
            <a:avLst/>
            <a:gdLst/>
            <a:ahLst/>
            <a:cxnLst/>
            <a:rect l="0" t="0" r="0" b="0"/>
            <a:pathLst>
              <a:path w="794537" h="367361">
                <a:moveTo>
                  <a:pt x="397269" y="0"/>
                </a:moveTo>
                <a:cubicBezTo>
                  <a:pt x="616674" y="0"/>
                  <a:pt x="794537" y="82233"/>
                  <a:pt x="794537" y="183680"/>
                </a:cubicBezTo>
                <a:cubicBezTo>
                  <a:pt x="794537" y="285128"/>
                  <a:pt x="616674" y="367361"/>
                  <a:pt x="397269" y="367361"/>
                </a:cubicBezTo>
                <a:cubicBezTo>
                  <a:pt x="177863" y="367361"/>
                  <a:pt x="0" y="285128"/>
                  <a:pt x="0" y="183680"/>
                </a:cubicBezTo>
                <a:cubicBezTo>
                  <a:pt x="0" y="82233"/>
                  <a:pt x="177863" y="0"/>
                  <a:pt x="397269" y="0"/>
                </a:cubicBez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E5E5E4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23" name="Shape 370">
            <a:extLst>
              <a:ext uri="{FF2B5EF4-FFF2-40B4-BE49-F238E27FC236}">
                <a16:creationId xmlns:a16="http://schemas.microsoft.com/office/drawing/2014/main" id="{7B3BFE68-A05F-C446-DA4F-184EB119FAB6}"/>
              </a:ext>
            </a:extLst>
          </p:cNvPr>
          <p:cNvSpPr/>
          <p:nvPr/>
        </p:nvSpPr>
        <p:spPr>
          <a:xfrm>
            <a:off x="8961758" y="5074284"/>
            <a:ext cx="2024954" cy="1190328"/>
          </a:xfrm>
          <a:custGeom>
            <a:avLst/>
            <a:gdLst/>
            <a:ahLst/>
            <a:cxnLst/>
            <a:rect l="0" t="0" r="0" b="0"/>
            <a:pathLst>
              <a:path w="794537" h="367361">
                <a:moveTo>
                  <a:pt x="397269" y="0"/>
                </a:moveTo>
                <a:cubicBezTo>
                  <a:pt x="616674" y="0"/>
                  <a:pt x="794537" y="82233"/>
                  <a:pt x="794537" y="183680"/>
                </a:cubicBezTo>
                <a:cubicBezTo>
                  <a:pt x="794537" y="285128"/>
                  <a:pt x="616674" y="367361"/>
                  <a:pt x="397269" y="367361"/>
                </a:cubicBezTo>
                <a:cubicBezTo>
                  <a:pt x="177863" y="367361"/>
                  <a:pt x="0" y="285128"/>
                  <a:pt x="0" y="183680"/>
                </a:cubicBezTo>
                <a:cubicBezTo>
                  <a:pt x="0" y="82233"/>
                  <a:pt x="177863" y="0"/>
                  <a:pt x="397269" y="0"/>
                </a:cubicBez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E5E5E4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24" name="Shape 370">
            <a:extLst>
              <a:ext uri="{FF2B5EF4-FFF2-40B4-BE49-F238E27FC236}">
                <a16:creationId xmlns:a16="http://schemas.microsoft.com/office/drawing/2014/main" id="{ACF92D96-2828-1FC4-BAA0-6ECA7BF5EFAA}"/>
              </a:ext>
            </a:extLst>
          </p:cNvPr>
          <p:cNvSpPr/>
          <p:nvPr/>
        </p:nvSpPr>
        <p:spPr>
          <a:xfrm>
            <a:off x="4885748" y="5120640"/>
            <a:ext cx="2024954" cy="1190328"/>
          </a:xfrm>
          <a:custGeom>
            <a:avLst/>
            <a:gdLst/>
            <a:ahLst/>
            <a:cxnLst/>
            <a:rect l="0" t="0" r="0" b="0"/>
            <a:pathLst>
              <a:path w="794537" h="367361">
                <a:moveTo>
                  <a:pt x="397269" y="0"/>
                </a:moveTo>
                <a:cubicBezTo>
                  <a:pt x="616674" y="0"/>
                  <a:pt x="794537" y="82233"/>
                  <a:pt x="794537" y="183680"/>
                </a:cubicBezTo>
                <a:cubicBezTo>
                  <a:pt x="794537" y="285128"/>
                  <a:pt x="616674" y="367361"/>
                  <a:pt x="397269" y="367361"/>
                </a:cubicBezTo>
                <a:cubicBezTo>
                  <a:pt x="177863" y="367361"/>
                  <a:pt x="0" y="285128"/>
                  <a:pt x="0" y="183680"/>
                </a:cubicBezTo>
                <a:cubicBezTo>
                  <a:pt x="0" y="82233"/>
                  <a:pt x="177863" y="0"/>
                  <a:pt x="397269" y="0"/>
                </a:cubicBez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E5E5E4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25" name="Shape 370">
            <a:extLst>
              <a:ext uri="{FF2B5EF4-FFF2-40B4-BE49-F238E27FC236}">
                <a16:creationId xmlns:a16="http://schemas.microsoft.com/office/drawing/2014/main" id="{0C4B0A34-D4C9-7186-FA5F-A195DAF63756}"/>
              </a:ext>
            </a:extLst>
          </p:cNvPr>
          <p:cNvSpPr/>
          <p:nvPr/>
        </p:nvSpPr>
        <p:spPr>
          <a:xfrm>
            <a:off x="4885748" y="1923528"/>
            <a:ext cx="2024954" cy="1190328"/>
          </a:xfrm>
          <a:custGeom>
            <a:avLst/>
            <a:gdLst/>
            <a:ahLst/>
            <a:cxnLst/>
            <a:rect l="0" t="0" r="0" b="0"/>
            <a:pathLst>
              <a:path w="794537" h="367361">
                <a:moveTo>
                  <a:pt x="397269" y="0"/>
                </a:moveTo>
                <a:cubicBezTo>
                  <a:pt x="616674" y="0"/>
                  <a:pt x="794537" y="82233"/>
                  <a:pt x="794537" y="183680"/>
                </a:cubicBezTo>
                <a:cubicBezTo>
                  <a:pt x="794537" y="285128"/>
                  <a:pt x="616674" y="367361"/>
                  <a:pt x="397269" y="367361"/>
                </a:cubicBezTo>
                <a:cubicBezTo>
                  <a:pt x="177863" y="367361"/>
                  <a:pt x="0" y="285128"/>
                  <a:pt x="0" y="183680"/>
                </a:cubicBezTo>
                <a:cubicBezTo>
                  <a:pt x="0" y="82233"/>
                  <a:pt x="177863" y="0"/>
                  <a:pt x="397269" y="0"/>
                </a:cubicBez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E5E5E4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26" name="Shape 371">
            <a:extLst>
              <a:ext uri="{FF2B5EF4-FFF2-40B4-BE49-F238E27FC236}">
                <a16:creationId xmlns:a16="http://schemas.microsoft.com/office/drawing/2014/main" id="{8A9F829F-3FED-5377-6C4C-317D35719D6E}"/>
              </a:ext>
            </a:extLst>
          </p:cNvPr>
          <p:cNvSpPr/>
          <p:nvPr/>
        </p:nvSpPr>
        <p:spPr>
          <a:xfrm>
            <a:off x="9069766" y="1923528"/>
            <a:ext cx="2024954" cy="1190328"/>
          </a:xfrm>
          <a:custGeom>
            <a:avLst/>
            <a:gdLst/>
            <a:ahLst/>
            <a:cxnLst/>
            <a:rect l="0" t="0" r="0" b="0"/>
            <a:pathLst>
              <a:path w="794537" h="367361">
                <a:moveTo>
                  <a:pt x="794537" y="183680"/>
                </a:moveTo>
                <a:cubicBezTo>
                  <a:pt x="794537" y="285128"/>
                  <a:pt x="616674" y="367361"/>
                  <a:pt x="397269" y="367361"/>
                </a:cubicBezTo>
                <a:cubicBezTo>
                  <a:pt x="177863" y="367361"/>
                  <a:pt x="0" y="285128"/>
                  <a:pt x="0" y="183680"/>
                </a:cubicBezTo>
                <a:cubicBezTo>
                  <a:pt x="0" y="82233"/>
                  <a:pt x="177863" y="0"/>
                  <a:pt x="397269" y="0"/>
                </a:cubicBezTo>
                <a:cubicBezTo>
                  <a:pt x="616674" y="0"/>
                  <a:pt x="794537" y="82233"/>
                  <a:pt x="794537" y="183680"/>
                </a:cubicBezTo>
                <a:close/>
              </a:path>
            </a:pathLst>
          </a:custGeom>
          <a:ln w="8103" cap="flat">
            <a:miter lim="127000"/>
          </a:ln>
        </p:spPr>
        <p:style>
          <a:lnRef idx="1">
            <a:srgbClr val="2F2115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27" name="Shape 371">
            <a:extLst>
              <a:ext uri="{FF2B5EF4-FFF2-40B4-BE49-F238E27FC236}">
                <a16:creationId xmlns:a16="http://schemas.microsoft.com/office/drawing/2014/main" id="{C8E02792-29C5-01DF-8FD3-500F0D52973A}"/>
              </a:ext>
            </a:extLst>
          </p:cNvPr>
          <p:cNvSpPr/>
          <p:nvPr/>
        </p:nvSpPr>
        <p:spPr>
          <a:xfrm>
            <a:off x="4855333" y="1945819"/>
            <a:ext cx="2024954" cy="1190328"/>
          </a:xfrm>
          <a:custGeom>
            <a:avLst/>
            <a:gdLst/>
            <a:ahLst/>
            <a:cxnLst/>
            <a:rect l="0" t="0" r="0" b="0"/>
            <a:pathLst>
              <a:path w="794537" h="367361">
                <a:moveTo>
                  <a:pt x="794537" y="183680"/>
                </a:moveTo>
                <a:cubicBezTo>
                  <a:pt x="794537" y="285128"/>
                  <a:pt x="616674" y="367361"/>
                  <a:pt x="397269" y="367361"/>
                </a:cubicBezTo>
                <a:cubicBezTo>
                  <a:pt x="177863" y="367361"/>
                  <a:pt x="0" y="285128"/>
                  <a:pt x="0" y="183680"/>
                </a:cubicBezTo>
                <a:cubicBezTo>
                  <a:pt x="0" y="82233"/>
                  <a:pt x="177863" y="0"/>
                  <a:pt x="397269" y="0"/>
                </a:cubicBezTo>
                <a:cubicBezTo>
                  <a:pt x="616674" y="0"/>
                  <a:pt x="794537" y="82233"/>
                  <a:pt x="794537" y="183680"/>
                </a:cubicBezTo>
                <a:close/>
              </a:path>
            </a:pathLst>
          </a:custGeom>
          <a:ln w="8103" cap="flat">
            <a:miter lim="127000"/>
          </a:ln>
        </p:spPr>
        <p:style>
          <a:lnRef idx="1">
            <a:srgbClr val="2F2115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28" name="Shape 371">
            <a:extLst>
              <a:ext uri="{FF2B5EF4-FFF2-40B4-BE49-F238E27FC236}">
                <a16:creationId xmlns:a16="http://schemas.microsoft.com/office/drawing/2014/main" id="{2A5CE42A-D323-8467-DE73-97BC6464B947}"/>
              </a:ext>
            </a:extLst>
          </p:cNvPr>
          <p:cNvSpPr/>
          <p:nvPr/>
        </p:nvSpPr>
        <p:spPr>
          <a:xfrm>
            <a:off x="8987860" y="5074284"/>
            <a:ext cx="2024954" cy="1190328"/>
          </a:xfrm>
          <a:custGeom>
            <a:avLst/>
            <a:gdLst/>
            <a:ahLst/>
            <a:cxnLst/>
            <a:rect l="0" t="0" r="0" b="0"/>
            <a:pathLst>
              <a:path w="794537" h="367361">
                <a:moveTo>
                  <a:pt x="794537" y="183680"/>
                </a:moveTo>
                <a:cubicBezTo>
                  <a:pt x="794537" y="285128"/>
                  <a:pt x="616674" y="367361"/>
                  <a:pt x="397269" y="367361"/>
                </a:cubicBezTo>
                <a:cubicBezTo>
                  <a:pt x="177863" y="367361"/>
                  <a:pt x="0" y="285128"/>
                  <a:pt x="0" y="183680"/>
                </a:cubicBezTo>
                <a:cubicBezTo>
                  <a:pt x="0" y="82233"/>
                  <a:pt x="177863" y="0"/>
                  <a:pt x="397269" y="0"/>
                </a:cubicBezTo>
                <a:cubicBezTo>
                  <a:pt x="616674" y="0"/>
                  <a:pt x="794537" y="82233"/>
                  <a:pt x="794537" y="183680"/>
                </a:cubicBezTo>
                <a:close/>
              </a:path>
            </a:pathLst>
          </a:custGeom>
          <a:ln w="8103" cap="flat">
            <a:miter lim="127000"/>
          </a:ln>
        </p:spPr>
        <p:style>
          <a:lnRef idx="1">
            <a:srgbClr val="2F2115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29" name="Shape 371">
            <a:extLst>
              <a:ext uri="{FF2B5EF4-FFF2-40B4-BE49-F238E27FC236}">
                <a16:creationId xmlns:a16="http://schemas.microsoft.com/office/drawing/2014/main" id="{C35A7FC2-19B3-92AC-EA44-065ED683A4BA}"/>
              </a:ext>
            </a:extLst>
          </p:cNvPr>
          <p:cNvSpPr/>
          <p:nvPr/>
        </p:nvSpPr>
        <p:spPr>
          <a:xfrm>
            <a:off x="4885748" y="5074284"/>
            <a:ext cx="2024954" cy="1190328"/>
          </a:xfrm>
          <a:custGeom>
            <a:avLst/>
            <a:gdLst/>
            <a:ahLst/>
            <a:cxnLst/>
            <a:rect l="0" t="0" r="0" b="0"/>
            <a:pathLst>
              <a:path w="794537" h="367361">
                <a:moveTo>
                  <a:pt x="794537" y="183680"/>
                </a:moveTo>
                <a:cubicBezTo>
                  <a:pt x="794537" y="285128"/>
                  <a:pt x="616674" y="367361"/>
                  <a:pt x="397269" y="367361"/>
                </a:cubicBezTo>
                <a:cubicBezTo>
                  <a:pt x="177863" y="367361"/>
                  <a:pt x="0" y="285128"/>
                  <a:pt x="0" y="183680"/>
                </a:cubicBezTo>
                <a:cubicBezTo>
                  <a:pt x="0" y="82233"/>
                  <a:pt x="177863" y="0"/>
                  <a:pt x="397269" y="0"/>
                </a:cubicBezTo>
                <a:cubicBezTo>
                  <a:pt x="616674" y="0"/>
                  <a:pt x="794537" y="82233"/>
                  <a:pt x="794537" y="183680"/>
                </a:cubicBezTo>
                <a:close/>
              </a:path>
            </a:pathLst>
          </a:custGeom>
          <a:ln w="8103" cap="flat">
            <a:miter lim="127000"/>
          </a:ln>
        </p:spPr>
        <p:style>
          <a:lnRef idx="1">
            <a:srgbClr val="2F2115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30" name="Shape 399">
            <a:extLst>
              <a:ext uri="{FF2B5EF4-FFF2-40B4-BE49-F238E27FC236}">
                <a16:creationId xmlns:a16="http://schemas.microsoft.com/office/drawing/2014/main" id="{A1940444-3679-F2C6-31B1-D9397F4ABA05}"/>
              </a:ext>
            </a:extLst>
          </p:cNvPr>
          <p:cNvSpPr/>
          <p:nvPr/>
        </p:nvSpPr>
        <p:spPr>
          <a:xfrm>
            <a:off x="8756549" y="3113856"/>
            <a:ext cx="1107298" cy="616666"/>
          </a:xfrm>
          <a:custGeom>
            <a:avLst/>
            <a:gdLst/>
            <a:ahLst/>
            <a:cxnLst/>
            <a:rect l="0" t="0" r="0" b="0"/>
            <a:pathLst>
              <a:path w="793966" h="487058">
                <a:moveTo>
                  <a:pt x="0" y="487058"/>
                </a:moveTo>
                <a:lnTo>
                  <a:pt x="793966" y="0"/>
                </a:lnTo>
              </a:path>
            </a:pathLst>
          </a:custGeom>
          <a:ln w="8103" cap="flat">
            <a:miter lim="127000"/>
          </a:ln>
        </p:spPr>
        <p:style>
          <a:lnRef idx="1">
            <a:srgbClr val="2F2115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31" name="Shape 399">
            <a:extLst>
              <a:ext uri="{FF2B5EF4-FFF2-40B4-BE49-F238E27FC236}">
                <a16:creationId xmlns:a16="http://schemas.microsoft.com/office/drawing/2014/main" id="{E85557FA-5494-AF76-B489-0E75CB2BDF13}"/>
              </a:ext>
            </a:extLst>
          </p:cNvPr>
          <p:cNvSpPr/>
          <p:nvPr/>
        </p:nvSpPr>
        <p:spPr>
          <a:xfrm rot="20090525">
            <a:off x="6737323" y="4885745"/>
            <a:ext cx="1107298" cy="616666"/>
          </a:xfrm>
          <a:custGeom>
            <a:avLst/>
            <a:gdLst/>
            <a:ahLst/>
            <a:cxnLst/>
            <a:rect l="0" t="0" r="0" b="0"/>
            <a:pathLst>
              <a:path w="793966" h="487058">
                <a:moveTo>
                  <a:pt x="0" y="487058"/>
                </a:moveTo>
                <a:lnTo>
                  <a:pt x="793966" y="0"/>
                </a:lnTo>
              </a:path>
            </a:pathLst>
          </a:custGeom>
          <a:ln w="8103" cap="flat">
            <a:miter lim="127000"/>
          </a:ln>
        </p:spPr>
        <p:style>
          <a:lnRef idx="1">
            <a:srgbClr val="2F2115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32" name="Shape 399">
            <a:extLst>
              <a:ext uri="{FF2B5EF4-FFF2-40B4-BE49-F238E27FC236}">
                <a16:creationId xmlns:a16="http://schemas.microsoft.com/office/drawing/2014/main" id="{B0CE30DA-C9D7-937E-9F93-A839D5406C38}"/>
              </a:ext>
            </a:extLst>
          </p:cNvPr>
          <p:cNvSpPr/>
          <p:nvPr/>
        </p:nvSpPr>
        <p:spPr>
          <a:xfrm rot="4908826">
            <a:off x="8058810" y="4862926"/>
            <a:ext cx="1107298" cy="616666"/>
          </a:xfrm>
          <a:custGeom>
            <a:avLst/>
            <a:gdLst/>
            <a:ahLst/>
            <a:cxnLst/>
            <a:rect l="0" t="0" r="0" b="0"/>
            <a:pathLst>
              <a:path w="793966" h="487058">
                <a:moveTo>
                  <a:pt x="0" y="487058"/>
                </a:moveTo>
                <a:lnTo>
                  <a:pt x="793966" y="0"/>
                </a:lnTo>
              </a:path>
            </a:pathLst>
          </a:custGeom>
          <a:ln w="8103" cap="flat">
            <a:miter lim="127000"/>
          </a:ln>
        </p:spPr>
        <p:style>
          <a:lnRef idx="1">
            <a:srgbClr val="2F2115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33" name="Shape 399">
            <a:extLst>
              <a:ext uri="{FF2B5EF4-FFF2-40B4-BE49-F238E27FC236}">
                <a16:creationId xmlns:a16="http://schemas.microsoft.com/office/drawing/2014/main" id="{73C731E9-F9D2-A985-2B21-425C8014EA2F}"/>
              </a:ext>
            </a:extLst>
          </p:cNvPr>
          <p:cNvSpPr/>
          <p:nvPr/>
        </p:nvSpPr>
        <p:spPr>
          <a:xfrm flipH="1">
            <a:off x="5952963" y="3129035"/>
            <a:ext cx="1107298" cy="616666"/>
          </a:xfrm>
          <a:custGeom>
            <a:avLst/>
            <a:gdLst/>
            <a:ahLst/>
            <a:cxnLst/>
            <a:rect l="0" t="0" r="0" b="0"/>
            <a:pathLst>
              <a:path w="793966" h="487058">
                <a:moveTo>
                  <a:pt x="0" y="487058"/>
                </a:moveTo>
                <a:lnTo>
                  <a:pt x="793966" y="0"/>
                </a:lnTo>
              </a:path>
            </a:pathLst>
          </a:custGeom>
          <a:ln w="8103" cap="flat">
            <a:miter lim="127000"/>
          </a:ln>
        </p:spPr>
        <p:style>
          <a:lnRef idx="1">
            <a:srgbClr val="2F2115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34" name="Rectangle 372">
            <a:extLst>
              <a:ext uri="{FF2B5EF4-FFF2-40B4-BE49-F238E27FC236}">
                <a16:creationId xmlns:a16="http://schemas.microsoft.com/office/drawing/2014/main" id="{4553B4CA-E4B8-9654-D711-1FC2DE71C50A}"/>
              </a:ext>
            </a:extLst>
          </p:cNvPr>
          <p:cNvSpPr/>
          <p:nvPr/>
        </p:nvSpPr>
        <p:spPr>
          <a:xfrm>
            <a:off x="7175925" y="3953609"/>
            <a:ext cx="1580624" cy="36414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2400" kern="1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Endereço</a:t>
            </a:r>
            <a:endParaRPr lang="pt-BR" sz="24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" name="Rectangle 372">
            <a:extLst>
              <a:ext uri="{FF2B5EF4-FFF2-40B4-BE49-F238E27FC236}">
                <a16:creationId xmlns:a16="http://schemas.microsoft.com/office/drawing/2014/main" id="{E7B2A1FD-7B54-A8F5-1C8A-02748304F4A6}"/>
              </a:ext>
            </a:extLst>
          </p:cNvPr>
          <p:cNvSpPr/>
          <p:nvPr/>
        </p:nvSpPr>
        <p:spPr>
          <a:xfrm>
            <a:off x="5458451" y="2337692"/>
            <a:ext cx="814827" cy="40658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2400" kern="1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Rua</a:t>
            </a:r>
            <a:endParaRPr lang="pt-BR" sz="24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" name="Rectangle 372">
            <a:extLst>
              <a:ext uri="{FF2B5EF4-FFF2-40B4-BE49-F238E27FC236}">
                <a16:creationId xmlns:a16="http://schemas.microsoft.com/office/drawing/2014/main" id="{EABA041A-D045-0F2D-03E5-87709C2D32E3}"/>
              </a:ext>
            </a:extLst>
          </p:cNvPr>
          <p:cNvSpPr/>
          <p:nvPr/>
        </p:nvSpPr>
        <p:spPr>
          <a:xfrm>
            <a:off x="9496530" y="2337692"/>
            <a:ext cx="1171426" cy="46287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2400" kern="1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Cidade</a:t>
            </a:r>
            <a:endParaRPr lang="pt-BR" sz="24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7" name="Rectangle 372">
            <a:extLst>
              <a:ext uri="{FF2B5EF4-FFF2-40B4-BE49-F238E27FC236}">
                <a16:creationId xmlns:a16="http://schemas.microsoft.com/office/drawing/2014/main" id="{957B6D9D-9097-BDAE-74F5-E51DD666EFDF}"/>
              </a:ext>
            </a:extLst>
          </p:cNvPr>
          <p:cNvSpPr/>
          <p:nvPr/>
        </p:nvSpPr>
        <p:spPr>
          <a:xfrm>
            <a:off x="5326263" y="5549649"/>
            <a:ext cx="1143923" cy="42704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2400" kern="1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Estado</a:t>
            </a:r>
            <a:endParaRPr lang="pt-BR" sz="24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8" name="Rectangle 372">
            <a:extLst>
              <a:ext uri="{FF2B5EF4-FFF2-40B4-BE49-F238E27FC236}">
                <a16:creationId xmlns:a16="http://schemas.microsoft.com/office/drawing/2014/main" id="{915DF8CD-B2B8-961E-EE1B-45194E30DEA1}"/>
              </a:ext>
            </a:extLst>
          </p:cNvPr>
          <p:cNvSpPr/>
          <p:nvPr/>
        </p:nvSpPr>
        <p:spPr>
          <a:xfrm>
            <a:off x="9590209" y="5465830"/>
            <a:ext cx="768052" cy="45024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2400" kern="1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CEP</a:t>
            </a:r>
            <a:endParaRPr lang="pt-BR" sz="24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24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MODELO ENTIDADE-RELACIONAMENTO</a:t>
            </a:r>
            <a:br>
              <a:rPr lang="pt-BR" sz="4400" b="1" dirty="0"/>
            </a:br>
            <a:r>
              <a:rPr lang="pt-BR" sz="2700" dirty="0"/>
              <a:t>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8"/>
            <a:ext cx="10058400" cy="434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Os </a:t>
            </a:r>
            <a:r>
              <a:rPr lang="pt-BR" sz="2400" b="1" dirty="0"/>
              <a:t>atributos-chave</a:t>
            </a:r>
            <a:r>
              <a:rPr lang="pt-BR" sz="2400" dirty="0"/>
              <a:t> informa qual é o atributo de identificação na entidade: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Esta identificação é única;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Esta identificação não pode ser nula.</a:t>
            </a:r>
          </a:p>
          <a:p>
            <a:pPr marL="0" indent="0">
              <a:buNone/>
            </a:pPr>
            <a:r>
              <a:rPr lang="pt-BR" sz="2400" dirty="0"/>
              <a:t>Na figura observamos que o DER sugere este atributo com o seguinte desenho: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OBS: As bordas são diferentes, se destacando dos outros atributos.</a:t>
            </a:r>
          </a:p>
        </p:txBody>
      </p:sp>
      <p:sp>
        <p:nvSpPr>
          <p:cNvPr id="6" name="Shape 389">
            <a:extLst>
              <a:ext uri="{FF2B5EF4-FFF2-40B4-BE49-F238E27FC236}">
                <a16:creationId xmlns:a16="http://schemas.microsoft.com/office/drawing/2014/main" id="{072B6DF5-6A1C-C9F4-D106-2251492D408A}"/>
              </a:ext>
            </a:extLst>
          </p:cNvPr>
          <p:cNvSpPr/>
          <p:nvPr/>
        </p:nvSpPr>
        <p:spPr>
          <a:xfrm>
            <a:off x="4942557" y="4391331"/>
            <a:ext cx="2367846" cy="875372"/>
          </a:xfrm>
          <a:custGeom>
            <a:avLst/>
            <a:gdLst/>
            <a:ahLst/>
            <a:cxnLst/>
            <a:rect l="0" t="0" r="0" b="0"/>
            <a:pathLst>
              <a:path w="947179" h="369913">
                <a:moveTo>
                  <a:pt x="473583" y="0"/>
                </a:moveTo>
                <a:cubicBezTo>
                  <a:pt x="735140" y="0"/>
                  <a:pt x="947179" y="82817"/>
                  <a:pt x="947179" y="184963"/>
                </a:cubicBezTo>
                <a:cubicBezTo>
                  <a:pt x="947179" y="287122"/>
                  <a:pt x="735140" y="369913"/>
                  <a:pt x="473583" y="369913"/>
                </a:cubicBezTo>
                <a:cubicBezTo>
                  <a:pt x="212026" y="369913"/>
                  <a:pt x="0" y="287122"/>
                  <a:pt x="0" y="184963"/>
                </a:cubicBezTo>
                <a:cubicBezTo>
                  <a:pt x="0" y="82817"/>
                  <a:pt x="212026" y="0"/>
                  <a:pt x="473583" y="0"/>
                </a:cubicBez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E5E5E4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7" name="Rectangle 397">
            <a:extLst>
              <a:ext uri="{FF2B5EF4-FFF2-40B4-BE49-F238E27FC236}">
                <a16:creationId xmlns:a16="http://schemas.microsoft.com/office/drawing/2014/main" id="{187D8DC2-E659-A136-B2AD-C5A6B74897B6}"/>
              </a:ext>
            </a:extLst>
          </p:cNvPr>
          <p:cNvSpPr/>
          <p:nvPr/>
        </p:nvSpPr>
        <p:spPr>
          <a:xfrm>
            <a:off x="5387178" y="4634358"/>
            <a:ext cx="1478604" cy="38931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2400" kern="1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Matrícula</a:t>
            </a:r>
            <a:endParaRPr lang="pt-BR" sz="24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Shape 390">
            <a:extLst>
              <a:ext uri="{FF2B5EF4-FFF2-40B4-BE49-F238E27FC236}">
                <a16:creationId xmlns:a16="http://schemas.microsoft.com/office/drawing/2014/main" id="{6A70959C-F811-4AD8-470B-D43B6281A889}"/>
              </a:ext>
            </a:extLst>
          </p:cNvPr>
          <p:cNvSpPr/>
          <p:nvPr/>
        </p:nvSpPr>
        <p:spPr>
          <a:xfrm>
            <a:off x="4942557" y="4391331"/>
            <a:ext cx="2367847" cy="875372"/>
          </a:xfrm>
          <a:custGeom>
            <a:avLst/>
            <a:gdLst/>
            <a:ahLst/>
            <a:cxnLst/>
            <a:rect l="0" t="0" r="0" b="0"/>
            <a:pathLst>
              <a:path w="947179" h="369913">
                <a:moveTo>
                  <a:pt x="947179" y="184963"/>
                </a:moveTo>
                <a:cubicBezTo>
                  <a:pt x="947179" y="287122"/>
                  <a:pt x="735140" y="369913"/>
                  <a:pt x="473583" y="369913"/>
                </a:cubicBezTo>
                <a:cubicBezTo>
                  <a:pt x="212026" y="369913"/>
                  <a:pt x="0" y="287122"/>
                  <a:pt x="0" y="184963"/>
                </a:cubicBezTo>
                <a:cubicBezTo>
                  <a:pt x="0" y="82817"/>
                  <a:pt x="212026" y="0"/>
                  <a:pt x="473583" y="0"/>
                </a:cubicBezTo>
                <a:cubicBezTo>
                  <a:pt x="735140" y="0"/>
                  <a:pt x="947179" y="82817"/>
                  <a:pt x="947179" y="184963"/>
                </a:cubicBezTo>
                <a:close/>
              </a:path>
            </a:pathLst>
          </a:custGeom>
          <a:ln w="38100" cap="flat">
            <a:miter lim="127000"/>
          </a:ln>
        </p:spPr>
        <p:style>
          <a:lnRef idx="1">
            <a:srgbClr val="2F2115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83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MODELAGEM E PROJETO DE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</a:t>
            </a:r>
            <a:r>
              <a:rPr lang="pt-BR" sz="2400" b="1" dirty="0"/>
              <a:t>modelagem de banco de dados </a:t>
            </a:r>
            <a:r>
              <a:rPr lang="pt-BR" sz="2400" dirty="0"/>
              <a:t>momento mais crítico no processo de desenvolvimento de </a:t>
            </a:r>
            <a:r>
              <a:rPr lang="pt-BR" sz="2400" i="1" dirty="0"/>
              <a:t>software.</a:t>
            </a:r>
          </a:p>
          <a:p>
            <a:r>
              <a:rPr lang="pt-BR" sz="2400" dirty="0"/>
              <a:t>O objetivo da modelagem é atingir o objetivo estabelecido pelo cliente.</a:t>
            </a:r>
          </a:p>
          <a:p>
            <a:r>
              <a:rPr lang="pt-BR" sz="2400" dirty="0"/>
              <a:t>Segundo </a:t>
            </a:r>
            <a:r>
              <a:rPr lang="pt-BR" sz="2400" dirty="0" err="1"/>
              <a:t>Heuser</a:t>
            </a:r>
            <a:r>
              <a:rPr lang="pt-BR" sz="2400" dirty="0"/>
              <a:t>, o banco de dados deve ter padrões propostos na abstração de dados: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Modelo conceitual;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Modelo lógico;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Modelo físico.</a:t>
            </a:r>
          </a:p>
          <a:p>
            <a:r>
              <a:rPr lang="pt-BR" sz="2400" dirty="0"/>
              <a:t>Como os usuários são leigos, o projeto deve ser simples em sua estrutura.</a:t>
            </a:r>
          </a:p>
        </p:txBody>
      </p:sp>
    </p:spTree>
    <p:extLst>
      <p:ext uri="{BB962C8B-B14F-4D97-AF65-F5344CB8AC3E}">
        <p14:creationId xmlns:p14="http://schemas.microsoft.com/office/powerpoint/2010/main" val="71138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MODELAGEM E PROJETO DE BANCO DE DADOS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Os requisitos do projeto podem ser descritos por </a:t>
            </a:r>
            <a:r>
              <a:rPr lang="pt-BR" sz="2400" b="1" dirty="0"/>
              <a:t>diagramas</a:t>
            </a:r>
            <a:r>
              <a:rPr lang="pt-BR" sz="2400" dirty="0"/>
              <a:t>, com declarações que o sistema deve oferecer em alto nível.</a:t>
            </a:r>
          </a:p>
          <a:p>
            <a:r>
              <a:rPr lang="pt-BR" sz="2400" dirty="0"/>
              <a:t>Para esse processo, podemos usar a etapa de </a:t>
            </a:r>
            <a:r>
              <a:rPr lang="pt-BR" sz="2400" b="1" dirty="0"/>
              <a:t>engenharia de requisitos: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b="1" dirty="0"/>
              <a:t> </a:t>
            </a:r>
            <a:r>
              <a:rPr lang="pt-BR" sz="2400" dirty="0"/>
              <a:t>É um processo que engloba as atividades que contribuem para: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Elaboração de um documento;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Levantamento de requisitos para manutenção;</a:t>
            </a:r>
            <a:endParaRPr lang="pt-BR" sz="2400" dirty="0"/>
          </a:p>
          <a:p>
            <a:r>
              <a:rPr lang="pt-BR" sz="2200" dirty="0"/>
              <a:t>Essa etapa é a fase onde podemos descobrir, analisar e verificar funções e restrições.</a:t>
            </a:r>
          </a:p>
        </p:txBody>
      </p:sp>
    </p:spTree>
    <p:extLst>
      <p:ext uri="{BB962C8B-B14F-4D97-AF65-F5344CB8AC3E}">
        <p14:creationId xmlns:p14="http://schemas.microsoft.com/office/powerpoint/2010/main" val="315269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MODELAGEM E PROJETO DE BANCO DE DADOS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9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É importante não errar durante a modelagem: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Evita retrabalho;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Evitar aumento de custo;</a:t>
            </a:r>
          </a:p>
          <a:p>
            <a:r>
              <a:rPr lang="pt-BR" sz="2400" dirty="0"/>
              <a:t>Para evitar isso, é necessário seguir alguns passos:</a:t>
            </a:r>
          </a:p>
          <a:p>
            <a:endParaRPr lang="pt-BR" sz="2400" dirty="0"/>
          </a:p>
          <a:p>
            <a:endParaRPr lang="pt-BR" sz="2400" dirty="0"/>
          </a:p>
        </p:txBody>
      </p:sp>
      <p:grpSp>
        <p:nvGrpSpPr>
          <p:cNvPr id="4" name="Group 18037">
            <a:extLst>
              <a:ext uri="{FF2B5EF4-FFF2-40B4-BE49-F238E27FC236}">
                <a16:creationId xmlns:a16="http://schemas.microsoft.com/office/drawing/2014/main" id="{C26DE37D-25C3-DCF0-3D8F-6AEA0CBEC815}"/>
              </a:ext>
            </a:extLst>
          </p:cNvPr>
          <p:cNvGrpSpPr/>
          <p:nvPr/>
        </p:nvGrpSpPr>
        <p:grpSpPr>
          <a:xfrm>
            <a:off x="2739043" y="3857414"/>
            <a:ext cx="6774873" cy="2202873"/>
            <a:chOff x="0" y="0"/>
            <a:chExt cx="3894252" cy="1021969"/>
          </a:xfrm>
        </p:grpSpPr>
        <p:sp>
          <p:nvSpPr>
            <p:cNvPr id="5" name="Shape 84">
              <a:extLst>
                <a:ext uri="{FF2B5EF4-FFF2-40B4-BE49-F238E27FC236}">
                  <a16:creationId xmlns:a16="http://schemas.microsoft.com/office/drawing/2014/main" id="{5B7F7B2F-B397-7953-ABAC-CDC3823DDB97}"/>
                </a:ext>
              </a:extLst>
            </p:cNvPr>
            <p:cNvSpPr/>
            <p:nvPr/>
          </p:nvSpPr>
          <p:spPr>
            <a:xfrm>
              <a:off x="0" y="0"/>
              <a:ext cx="3894252" cy="1021969"/>
            </a:xfrm>
            <a:custGeom>
              <a:avLst/>
              <a:gdLst/>
              <a:ahLst/>
              <a:cxnLst/>
              <a:rect l="0" t="0" r="0" b="0"/>
              <a:pathLst>
                <a:path w="3894252" h="1021969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913968"/>
                  </a:lnTo>
                  <a:cubicBezTo>
                    <a:pt x="0" y="913968"/>
                    <a:pt x="0" y="1021969"/>
                    <a:pt x="108001" y="1021969"/>
                  </a:cubicBezTo>
                  <a:lnTo>
                    <a:pt x="3786251" y="1021969"/>
                  </a:lnTo>
                  <a:cubicBezTo>
                    <a:pt x="3786251" y="1021969"/>
                    <a:pt x="3894252" y="1021969"/>
                    <a:pt x="3894252" y="913968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85">
              <a:extLst>
                <a:ext uri="{FF2B5EF4-FFF2-40B4-BE49-F238E27FC236}">
                  <a16:creationId xmlns:a16="http://schemas.microsoft.com/office/drawing/2014/main" id="{7453F41D-03A7-EDA1-3720-8E8785D5C365}"/>
                </a:ext>
              </a:extLst>
            </p:cNvPr>
            <p:cNvSpPr/>
            <p:nvPr/>
          </p:nvSpPr>
          <p:spPr>
            <a:xfrm>
              <a:off x="133349" y="655287"/>
              <a:ext cx="812740" cy="1688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4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400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4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1.</a:t>
              </a:r>
              <a:r>
                <a:rPr lang="pt-BR" sz="2400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86">
              <a:extLst>
                <a:ext uri="{FF2B5EF4-FFF2-40B4-BE49-F238E27FC236}">
                  <a16:creationId xmlns:a16="http://schemas.microsoft.com/office/drawing/2014/main" id="{B9B33257-4510-3EB8-039D-107A3FBC765C}"/>
                </a:ext>
              </a:extLst>
            </p:cNvPr>
            <p:cNvSpPr/>
            <p:nvPr/>
          </p:nvSpPr>
          <p:spPr>
            <a:xfrm>
              <a:off x="797408" y="659843"/>
              <a:ext cx="2512912" cy="1651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Etapas</a:t>
              </a:r>
              <a:r>
                <a:rPr lang="pt-BR" sz="2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2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modelagem</a:t>
              </a:r>
              <a:r>
                <a:rPr lang="pt-BR" sz="2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2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dados.</a:t>
              </a:r>
              <a:endParaRPr lang="pt-BR" sz="2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87">
              <a:extLst>
                <a:ext uri="{FF2B5EF4-FFF2-40B4-BE49-F238E27FC236}">
                  <a16:creationId xmlns:a16="http://schemas.microsoft.com/office/drawing/2014/main" id="{D086EEBB-CB96-E93B-FA19-C3370D9DFB53}"/>
                </a:ext>
              </a:extLst>
            </p:cNvPr>
            <p:cNvSpPr/>
            <p:nvPr/>
          </p:nvSpPr>
          <p:spPr>
            <a:xfrm>
              <a:off x="133349" y="821723"/>
              <a:ext cx="549937" cy="1401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</a:t>
              </a:r>
              <a:r>
                <a:rPr lang="pt-BR" sz="7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:</a:t>
              </a:r>
              <a:endParaRPr lang="pt-BR" sz="10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88">
              <a:extLst>
                <a:ext uri="{FF2B5EF4-FFF2-40B4-BE49-F238E27FC236}">
                  <a16:creationId xmlns:a16="http://schemas.microsoft.com/office/drawing/2014/main" id="{595D3F00-8A3E-D36A-9763-4A9904F66C37}"/>
                </a:ext>
              </a:extLst>
            </p:cNvPr>
            <p:cNvSpPr/>
            <p:nvPr/>
          </p:nvSpPr>
          <p:spPr>
            <a:xfrm>
              <a:off x="460394" y="814196"/>
              <a:ext cx="1915090" cy="872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20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20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Cougo</a:t>
              </a:r>
              <a:r>
                <a:rPr lang="pt-BR" sz="20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(1997).</a:t>
              </a:r>
              <a:endParaRPr lang="pt-BR" sz="20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90">
              <a:extLst>
                <a:ext uri="{FF2B5EF4-FFF2-40B4-BE49-F238E27FC236}">
                  <a16:creationId xmlns:a16="http://schemas.microsoft.com/office/drawing/2014/main" id="{4AD15F95-27C8-86BF-967A-749DD5D889A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349" y="147610"/>
              <a:ext cx="3627298" cy="444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285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MODELAGEM E PROJETO DE BANCO DE DADOS</a:t>
            </a:r>
            <a:br>
              <a:rPr lang="pt-BR" dirty="0"/>
            </a:br>
            <a:r>
              <a:rPr lang="pt-BR" sz="2700" dirty="0"/>
              <a:t>IDENTIFICAÇÃO DO PROBLEMA (LEVANTAMENTO DE REQUISITO)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9"/>
            <a:ext cx="10058400" cy="4414926"/>
          </a:xfrm>
        </p:spPr>
        <p:txBody>
          <a:bodyPr>
            <a:normAutofit/>
          </a:bodyPr>
          <a:lstStyle/>
          <a:p>
            <a:r>
              <a:rPr lang="pt-BR" sz="2400" dirty="0"/>
              <a:t>Para fazer a identificação do problema, é preciso fazer em estudo detalhado.</a:t>
            </a:r>
          </a:p>
          <a:p>
            <a:r>
              <a:rPr lang="pt-BR" sz="2400" dirty="0"/>
              <a:t>Nessa etapa, realizado uma entrevista para levantamento de informações. Essas informações devem ser relevantes, de acordo com a necessidade do usuário.</a:t>
            </a:r>
          </a:p>
          <a:p>
            <a:r>
              <a:rPr lang="pt-BR" sz="2400" dirty="0"/>
              <a:t>Esses é uma etapa importante porque os requisitos são a base do produto (software).</a:t>
            </a:r>
          </a:p>
          <a:p>
            <a:r>
              <a:rPr lang="pt-BR" sz="2400" dirty="0"/>
              <a:t>A tarefa de </a:t>
            </a:r>
            <a:r>
              <a:rPr lang="pt-BR" sz="2400" b="1" dirty="0"/>
              <a:t>análise de requisitos</a:t>
            </a:r>
            <a:r>
              <a:rPr lang="pt-BR" sz="2400" dirty="0"/>
              <a:t> é um processo de:</a:t>
            </a:r>
          </a:p>
          <a:p>
            <a:pPr lvl="1"/>
            <a:r>
              <a:rPr lang="pt-BR" sz="2200" dirty="0"/>
              <a:t> Descoberta;</a:t>
            </a:r>
          </a:p>
          <a:p>
            <a:pPr lvl="1"/>
            <a:r>
              <a:rPr lang="pt-BR" sz="2200" dirty="0"/>
              <a:t>Refinamento;</a:t>
            </a:r>
          </a:p>
          <a:p>
            <a:pPr lvl="1"/>
            <a:r>
              <a:rPr lang="pt-BR" sz="2200" dirty="0"/>
              <a:t>Modelagem;</a:t>
            </a:r>
          </a:p>
          <a:p>
            <a:pPr lvl="1"/>
            <a:r>
              <a:rPr lang="pt-BR" sz="2200" dirty="0"/>
              <a:t>Especificação.</a:t>
            </a:r>
          </a:p>
          <a:p>
            <a:pPr lvl="1"/>
            <a:endParaRPr lang="pt-BR" sz="22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302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MODELAGEM E PROJETO DE BANCO DE DADOS</a:t>
            </a:r>
            <a:br>
              <a:rPr lang="pt-BR" dirty="0"/>
            </a:br>
            <a:r>
              <a:rPr lang="pt-BR" sz="2700" dirty="0"/>
              <a:t>IDENTIFICAÇÃO DO PROBLEMA (LEVANTAMENTO DE REQUISITO)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4864"/>
            <a:ext cx="10058400" cy="1048271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Para resumir, a </a:t>
            </a:r>
            <a:r>
              <a:rPr lang="pt-BR" sz="2400" b="1" dirty="0"/>
              <a:t>análise de requisitos</a:t>
            </a:r>
            <a:r>
              <a:rPr lang="pt-BR" sz="2400" dirty="0"/>
              <a:t> dá ao projetista proporciona uma representação da informação, oferecendo ao desenvolvedor e ao cliente os critérios para avaliar a qualidade do sistema construído</a:t>
            </a:r>
            <a:endParaRPr lang="pt-BR" sz="2200" dirty="0"/>
          </a:p>
          <a:p>
            <a:pPr lvl="1"/>
            <a:endParaRPr lang="pt-BR" sz="22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4701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MODELAGEM E PROJETO DE BANCO DE DADOS</a:t>
            </a:r>
            <a:br>
              <a:rPr lang="pt-BR" dirty="0"/>
            </a:br>
            <a:r>
              <a:rPr lang="pt-BR" sz="2700" dirty="0"/>
              <a:t>MODELAGEM CONCEITUAL (ALTO NÍVEL)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9"/>
            <a:ext cx="10058400" cy="4414926"/>
          </a:xfrm>
        </p:spPr>
        <p:txBody>
          <a:bodyPr>
            <a:normAutofit/>
          </a:bodyPr>
          <a:lstStyle/>
          <a:p>
            <a:r>
              <a:rPr lang="pt-BR" sz="2400" dirty="0"/>
              <a:t>O que é?</a:t>
            </a:r>
          </a:p>
          <a:p>
            <a:r>
              <a:rPr lang="pt-BR" sz="2400" dirty="0"/>
              <a:t>É a representação que considera o ponto de vista do criador dos dados: o usuário.</a:t>
            </a:r>
          </a:p>
          <a:p>
            <a:r>
              <a:rPr lang="pt-BR" sz="2400" dirty="0"/>
              <a:t>O nível conceitual especifica como os dados devem ser armazenados e relacionados, independente de sua implementação no banco de dados.</a:t>
            </a:r>
          </a:p>
          <a:p>
            <a:r>
              <a:rPr lang="pt-BR" sz="2400" dirty="0"/>
              <a:t>O modelo entidade-relacionamento usa elementos gráfico para descrever o modelo de dados de uma aplicação:</a:t>
            </a:r>
          </a:p>
          <a:p>
            <a:pPr lvl="1"/>
            <a:r>
              <a:rPr lang="pt-BR" sz="2200" dirty="0"/>
              <a:t>Identificando entidades;</a:t>
            </a:r>
          </a:p>
          <a:p>
            <a:pPr lvl="1"/>
            <a:r>
              <a:rPr lang="pt-BR" sz="2200" dirty="0"/>
              <a:t>Identificando atributos;</a:t>
            </a:r>
          </a:p>
          <a:p>
            <a:pPr lvl="1"/>
            <a:r>
              <a:rPr lang="pt-BR" sz="2200" dirty="0"/>
              <a:t>Identificando relacionamentos.</a:t>
            </a:r>
          </a:p>
          <a:p>
            <a:pPr lvl="1"/>
            <a:endParaRPr lang="pt-BR" sz="22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7235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MODELAGEM E PROJETO DE BANCO DE DADOS</a:t>
            </a:r>
            <a:br>
              <a:rPr lang="pt-BR" dirty="0"/>
            </a:br>
            <a:r>
              <a:rPr lang="pt-BR" sz="2700" dirty="0"/>
              <a:t>MODELAGEM LÓGICA (REPRESENTATIVA OU DE IMPLEMENTAÇÃO)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9"/>
            <a:ext cx="10058400" cy="4414926"/>
          </a:xfrm>
        </p:spPr>
        <p:txBody>
          <a:bodyPr>
            <a:normAutofit/>
          </a:bodyPr>
          <a:lstStyle/>
          <a:p>
            <a:r>
              <a:rPr lang="pt-BR" sz="2400" dirty="0"/>
              <a:t>Após a conclusão do modelo conceitual, deverá ser inicializado o modelo lógico.</a:t>
            </a:r>
          </a:p>
          <a:p>
            <a:r>
              <a:rPr lang="pt-BR" sz="2400" dirty="0"/>
              <a:t>Este modelo deve ser criado com base em um tipo de SGBD: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SQL Server;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Oracle;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MySQL.</a:t>
            </a:r>
            <a:endParaRPr lang="pt-BR" sz="2200" dirty="0"/>
          </a:p>
          <a:p>
            <a:r>
              <a:rPr lang="pt-BR" sz="2400" dirty="0"/>
              <a:t>Muitos analistas pensam que a etapa do modelo conceitual não é importante, e até mesmo desnecessária. Devido aos prazos curtos, alguns pulam a etapa de modelo conceitual para o modelo lógico.</a:t>
            </a:r>
          </a:p>
          <a:p>
            <a:r>
              <a:rPr lang="pt-BR" sz="2400" dirty="0"/>
              <a:t>Pular a etapa de modelagem conceitual poderá ignorar alguns requisitos ou solicitações a serem atendidas.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7245043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748</TotalTime>
  <Words>1526</Words>
  <Application>Microsoft Office PowerPoint</Application>
  <PresentationFormat>Widescreen</PresentationFormat>
  <Paragraphs>172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Times New Roman</vt:lpstr>
      <vt:lpstr>Wingdings</vt:lpstr>
      <vt:lpstr>Retrospectiva</vt:lpstr>
      <vt:lpstr>Projeto de banco de dados:  modelos conceituais, lógicos e físicos</vt:lpstr>
      <vt:lpstr>Projeto de banco de dados: modelo conceitual, lógico e físico INTRODUÇÃO</vt:lpstr>
      <vt:lpstr>MODELAGEM E PROJETO DE BANCO DE DADOS</vt:lpstr>
      <vt:lpstr>MODELAGEM E PROJETO DE BANCO DE DADOS</vt:lpstr>
      <vt:lpstr>MODELAGEM E PROJETO DE BANCO DE DADOS</vt:lpstr>
      <vt:lpstr>MODELAGEM E PROJETO DE BANCO DE DADOS IDENTIFICAÇÃO DO PROBLEMA (LEVANTAMENTO DE REQUISITO)</vt:lpstr>
      <vt:lpstr>MODELAGEM E PROJETO DE BANCO DE DADOS IDENTIFICAÇÃO DO PROBLEMA (LEVANTAMENTO DE REQUISITO)</vt:lpstr>
      <vt:lpstr>MODELAGEM E PROJETO DE BANCO DE DADOS MODELAGEM CONCEITUAL (ALTO NÍVEL)</vt:lpstr>
      <vt:lpstr>MODELAGEM E PROJETO DE BANCO DE DADOS MODELAGEM LÓGICA (REPRESENTATIVA OU DE IMPLEMENTAÇÃO)</vt:lpstr>
      <vt:lpstr>MODELAGEM E PROJETO DE BANCO DE DADOS MODELAGEM LÓGICA (REPRESENTATIVA OU DE IMPLEMENTAÇÃO)</vt:lpstr>
      <vt:lpstr>MODELAGEM E PROJETO DE BANCO DE DADOS MODELAGEM FÍSICA (BAIXO NÍVEL)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 ENTIDADES</vt:lpstr>
      <vt:lpstr>MODELO ENTIDADE-RELACIONAMENTO ENTIDADES</vt:lpstr>
      <vt:lpstr>MODELO ENTIDADE-RELACIONAMENTO ATRIBUTOS</vt:lpstr>
      <vt:lpstr>MODELO ENTIDADE-RELACIONAMENTO ATRIBUTOS</vt:lpstr>
      <vt:lpstr>MODELO ENTIDADE-RELACIONAMENTO ATRIBUTOS</vt:lpstr>
      <vt:lpstr>MODELO ENTIDADE-RELACIONAMENTO ATRIBUTOS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banco de dados:  modelos conceituais, lógicos e físicos</dc:title>
  <dc:creator>Lucas Amaro</dc:creator>
  <cp:lastModifiedBy>Lucas Amaro</cp:lastModifiedBy>
  <cp:revision>2</cp:revision>
  <dcterms:created xsi:type="dcterms:W3CDTF">2024-03-26T15:31:40Z</dcterms:created>
  <dcterms:modified xsi:type="dcterms:W3CDTF">2024-03-29T02:49:16Z</dcterms:modified>
</cp:coreProperties>
</file>