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9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06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4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3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89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9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4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5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F614C7-1985-416F-BC25-F02A921AA324}" type="datetimeFigureOut">
              <a:rPr lang="pt-BR" smtClean="0"/>
              <a:t>30/04/2024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289B0-7C1B-19B0-53BF-15651D8E6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2B9ED-C467-361D-3E35-19265E675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Herança.</a:t>
            </a:r>
          </a:p>
          <a:p>
            <a:r>
              <a:rPr lang="pt-BR" dirty="0"/>
              <a:t>Polimorfismo.</a:t>
            </a:r>
          </a:p>
        </p:txBody>
      </p:sp>
    </p:spTree>
    <p:extLst>
      <p:ext uri="{BB962C8B-B14F-4D97-AF65-F5344CB8AC3E}">
        <p14:creationId xmlns:p14="http://schemas.microsoft.com/office/powerpoint/2010/main" val="40789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destacar dois tipo de relacionamento de Associação: Agregação Simples e Composição.</a:t>
            </a:r>
          </a:p>
          <a:p>
            <a:r>
              <a:rPr lang="pt-BR" b="1" dirty="0"/>
              <a:t>Agregação Simples </a:t>
            </a:r>
            <a:r>
              <a:rPr lang="pt-BR" dirty="0"/>
              <a:t>é uma forma especial de associação que representa um relacionamento de propriedade entre dois objetos.</a:t>
            </a:r>
          </a:p>
          <a:p>
            <a:r>
              <a:rPr lang="pt-BR" dirty="0"/>
              <a:t>O objeto proprietário recebe o nome de </a:t>
            </a:r>
            <a:r>
              <a:rPr lang="pt-BR" i="1" dirty="0"/>
              <a:t>Objeto Agregador</a:t>
            </a:r>
            <a:r>
              <a:rPr lang="pt-BR" dirty="0"/>
              <a:t>; a sua classe é chamada de </a:t>
            </a:r>
            <a:r>
              <a:rPr lang="pt-BR" i="1" dirty="0"/>
              <a:t>Classe Agregadora</a:t>
            </a:r>
            <a:r>
              <a:rPr lang="pt-BR" dirty="0"/>
              <a:t>, e tem uma referencia de outra Classe, sendo a proprietária dela.</a:t>
            </a:r>
          </a:p>
          <a:p>
            <a:r>
              <a:rPr lang="pt-BR" dirty="0"/>
              <a:t>A informação de agregação é representada por um losango colocado junto a Classe que representa o elemento agregador:</a:t>
            </a:r>
          </a:p>
          <a:p>
            <a:endParaRPr lang="pt-BR" dirty="0"/>
          </a:p>
          <a:p>
            <a:r>
              <a:rPr lang="pt-BR" dirty="0"/>
              <a:t>As palavras chaves que identificam uma agregação são: “consiste em”, ”contém” e ”é parte de”.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FDE09A3-25E8-5961-4176-EA77E3A95953}"/>
              </a:ext>
            </a:extLst>
          </p:cNvPr>
          <p:cNvSpPr/>
          <p:nvPr/>
        </p:nvSpPr>
        <p:spPr>
          <a:xfrm>
            <a:off x="5838825" y="4261274"/>
            <a:ext cx="514350" cy="47625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F91098F-8A62-3A14-4280-242C86BD40E9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153025" y="4499399"/>
            <a:ext cx="6858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7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FDE09A3-25E8-5961-4176-EA77E3A95953}"/>
              </a:ext>
            </a:extLst>
          </p:cNvPr>
          <p:cNvSpPr/>
          <p:nvPr/>
        </p:nvSpPr>
        <p:spPr>
          <a:xfrm>
            <a:off x="5945981" y="3007454"/>
            <a:ext cx="300038" cy="30694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46E6E5-8E3F-A108-014B-439D4AFD4352}"/>
              </a:ext>
            </a:extLst>
          </p:cNvPr>
          <p:cNvSpPr/>
          <p:nvPr/>
        </p:nvSpPr>
        <p:spPr>
          <a:xfrm>
            <a:off x="5638800" y="2510460"/>
            <a:ext cx="914400" cy="473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A44D0B-E229-ED35-A335-F56FB1D60054}"/>
              </a:ext>
            </a:extLst>
          </p:cNvPr>
          <p:cNvSpPr/>
          <p:nvPr/>
        </p:nvSpPr>
        <p:spPr>
          <a:xfrm>
            <a:off x="2281238" y="4380536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TECLADO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C8819C-E261-3554-EEFE-64D799F8C221}"/>
              </a:ext>
            </a:extLst>
          </p:cNvPr>
          <p:cNvSpPr/>
          <p:nvPr/>
        </p:nvSpPr>
        <p:spPr>
          <a:xfrm>
            <a:off x="4417219" y="4380536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MONITOR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D15031-3407-FAE1-0880-43308332ED53}"/>
              </a:ext>
            </a:extLst>
          </p:cNvPr>
          <p:cNvSpPr/>
          <p:nvPr/>
        </p:nvSpPr>
        <p:spPr>
          <a:xfrm>
            <a:off x="6553200" y="4380535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CPU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D964AE-2CEC-6534-F501-6AD53B7248B4}"/>
              </a:ext>
            </a:extLst>
          </p:cNvPr>
          <p:cNvSpPr/>
          <p:nvPr/>
        </p:nvSpPr>
        <p:spPr>
          <a:xfrm>
            <a:off x="8689181" y="4379270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MOUSE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7FCA37B5-8D04-A31B-6063-48D4EC59D03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6095367" y="1175932"/>
            <a:ext cx="1266" cy="6407943"/>
          </a:xfrm>
          <a:prstGeom prst="bentConnector3">
            <a:avLst>
              <a:gd name="adj1" fmla="val 392232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159C029-2FBF-D405-DB4A-FB367F31060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028010" y="3882490"/>
            <a:ext cx="0" cy="498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AB8D071-13A7-57F6-C2DA-1DBE3D6FA26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163991" y="3882489"/>
            <a:ext cx="0" cy="498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C0F9799-9E21-150A-7704-6503C460156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6000" y="3314395"/>
            <a:ext cx="0" cy="56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75E9E9F-826C-E30F-A9FF-0DC424D3F870}"/>
              </a:ext>
            </a:extLst>
          </p:cNvPr>
          <p:cNvSpPr txBox="1"/>
          <p:nvPr/>
        </p:nvSpPr>
        <p:spPr>
          <a:xfrm>
            <a:off x="2636682" y="4103391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				      1					   1					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5010B35-04DF-9C4B-E95E-A4ED7E26951C}"/>
              </a:ext>
            </a:extLst>
          </p:cNvPr>
          <p:cNvSpPr txBox="1"/>
          <p:nvPr/>
        </p:nvSpPr>
        <p:spPr>
          <a:xfrm>
            <a:off x="5868336" y="3587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2A38BCC-CD5B-7CA2-AAF0-FE4D3E2E231E}"/>
              </a:ext>
            </a:extLst>
          </p:cNvPr>
          <p:cNvSpPr txBox="1"/>
          <p:nvPr/>
        </p:nvSpPr>
        <p:spPr>
          <a:xfrm>
            <a:off x="8858250" y="2394958"/>
            <a:ext cx="11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Agregação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D0C67F15-EE3F-9E4E-86E2-9A3BA44585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53200" y="2566269"/>
            <a:ext cx="2305050" cy="646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32C98E3-7E5F-3309-E61A-CA1E499521D0}"/>
              </a:ext>
            </a:extLst>
          </p:cNvPr>
          <p:cNvSpPr txBox="1"/>
          <p:nvPr/>
        </p:nvSpPr>
        <p:spPr>
          <a:xfrm>
            <a:off x="3206948" y="2432316"/>
            <a:ext cx="2248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“o todo” </a:t>
            </a:r>
          </a:p>
          <a:p>
            <a:pPr algn="ctr"/>
            <a:r>
              <a:rPr lang="pt-BR" dirty="0"/>
              <a:t>(Elemento Agregador)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E42408F-B5B3-DC7A-F92D-241897E465E1}"/>
              </a:ext>
            </a:extLst>
          </p:cNvPr>
          <p:cNvSpPr txBox="1"/>
          <p:nvPr/>
        </p:nvSpPr>
        <p:spPr>
          <a:xfrm>
            <a:off x="5487563" y="5056780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“as partes”</a:t>
            </a:r>
          </a:p>
        </p:txBody>
      </p:sp>
    </p:spTree>
    <p:extLst>
      <p:ext uri="{BB962C8B-B14F-4D97-AF65-F5344CB8AC3E}">
        <p14:creationId xmlns:p14="http://schemas.microsoft.com/office/powerpoint/2010/main" val="31426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Agregação Composta, ou </a:t>
            </a:r>
            <a:r>
              <a:rPr lang="pt-BR" b="1" dirty="0"/>
              <a:t>Composição</a:t>
            </a:r>
            <a:r>
              <a:rPr lang="pt-BR" dirty="0"/>
              <a:t>, assim como a agregação simples, representa um relacionamento “tem um” (has a), onde “o todo” é dependente da “a parte”.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Nesse relacionamento, dois objetos compostos não podem existir por conta própria, se um objeto composto for destruído, todas as suas partes serão destruídas.</a:t>
            </a:r>
          </a:p>
          <a:p>
            <a:r>
              <a:rPr lang="pt-BR" dirty="0"/>
              <a:t>O “todo” é responsável pela criação e destruição das suas “partes”.</a:t>
            </a:r>
          </a:p>
          <a:p>
            <a:r>
              <a:rPr lang="pt-BR" dirty="0"/>
              <a:t>A informação de agregação composta é representada por um losango cheio adicionado junto a classe elemento agregador.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F25E57-9B96-B044-2EDC-44759BAAA1CB}"/>
              </a:ext>
            </a:extLst>
          </p:cNvPr>
          <p:cNvSpPr/>
          <p:nvPr/>
        </p:nvSpPr>
        <p:spPr>
          <a:xfrm>
            <a:off x="3398273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198F80-F75C-88E0-C3A1-48DC5A1A810A}"/>
              </a:ext>
            </a:extLst>
          </p:cNvPr>
          <p:cNvSpPr/>
          <p:nvPr/>
        </p:nvSpPr>
        <p:spPr>
          <a:xfrm>
            <a:off x="7271861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AA50814-B14A-1E8A-36FE-1729429170D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149073" y="3074375"/>
            <a:ext cx="212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osango 31">
            <a:extLst>
              <a:ext uri="{FF2B5EF4-FFF2-40B4-BE49-F238E27FC236}">
                <a16:creationId xmlns:a16="http://schemas.microsoft.com/office/drawing/2014/main" id="{5CA3C6AE-03E2-47F9-2748-B823D4CB6BFC}"/>
              </a:ext>
            </a:extLst>
          </p:cNvPr>
          <p:cNvSpPr/>
          <p:nvPr/>
        </p:nvSpPr>
        <p:spPr>
          <a:xfrm>
            <a:off x="5155883" y="2874320"/>
            <a:ext cx="476250" cy="36933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57F6A96-77D9-A05F-A9FC-321178E99175}"/>
              </a:ext>
            </a:extLst>
          </p:cNvPr>
          <p:cNvSpPr txBox="1"/>
          <p:nvPr/>
        </p:nvSpPr>
        <p:spPr>
          <a:xfrm>
            <a:off x="3200400" y="3294876"/>
            <a:ext cx="589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    “o todo”	  					     “as partes”</a:t>
            </a:r>
          </a:p>
          <a:p>
            <a:r>
              <a:rPr lang="pt-BR" dirty="0"/>
              <a:t>(Elemento Agregador)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0CE0733E-C226-139F-792B-C50452832FC6}"/>
              </a:ext>
            </a:extLst>
          </p:cNvPr>
          <p:cNvCxnSpPr>
            <a:cxnSpLocks/>
          </p:cNvCxnSpPr>
          <p:nvPr/>
        </p:nvCxnSpPr>
        <p:spPr>
          <a:xfrm rot="10800000">
            <a:off x="3124200" y="2690320"/>
            <a:ext cx="2269808" cy="184001"/>
          </a:xfrm>
          <a:prstGeom prst="bentConnector3">
            <a:avLst>
              <a:gd name="adj1" fmla="val 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2FD7928-B5AC-D90C-7D7C-8E4C44ABCB4B}"/>
              </a:ext>
            </a:extLst>
          </p:cNvPr>
          <p:cNvSpPr txBox="1"/>
          <p:nvPr/>
        </p:nvSpPr>
        <p:spPr>
          <a:xfrm>
            <a:off x="1924050" y="2514600"/>
            <a:ext cx="119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agregação </a:t>
            </a:r>
          </a:p>
          <a:p>
            <a:r>
              <a:rPr lang="pt-BR" dirty="0"/>
              <a:t>composta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794FD57-479D-5C82-0D78-789B93DB39AF}"/>
              </a:ext>
            </a:extLst>
          </p:cNvPr>
          <p:cNvSpPr txBox="1"/>
          <p:nvPr/>
        </p:nvSpPr>
        <p:spPr>
          <a:xfrm>
            <a:off x="5593446" y="2782321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			 </a:t>
            </a:r>
            <a:r>
              <a:rPr lang="pt-BR" sz="2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6155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Agregação Composta, ou </a:t>
            </a:r>
            <a:r>
              <a:rPr lang="pt-BR" b="1" dirty="0"/>
              <a:t>Composição</a:t>
            </a:r>
            <a:r>
              <a:rPr lang="pt-BR" dirty="0"/>
              <a:t>, assim como a agregação simples, representa um relacionamento “tem um” (has a), onde “o todo” é dependente da “a parte”.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Nesse relacionamento, dois objetos compostos não podem existir por conta própria, se um objeto composto for destruído, todas as suas partes serão destruídas.</a:t>
            </a:r>
          </a:p>
          <a:p>
            <a:r>
              <a:rPr lang="pt-BR" dirty="0"/>
              <a:t>O “todo” é responsável pela criação e destruição das suas “partes”.</a:t>
            </a:r>
          </a:p>
          <a:p>
            <a:r>
              <a:rPr lang="pt-BR" dirty="0"/>
              <a:t>A informação de agregação composta é representada por um losango cheio adicionado junto a classe elemento agregador.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F25E57-9B96-B044-2EDC-44759BAAA1CB}"/>
              </a:ext>
            </a:extLst>
          </p:cNvPr>
          <p:cNvSpPr/>
          <p:nvPr/>
        </p:nvSpPr>
        <p:spPr>
          <a:xfrm>
            <a:off x="3398273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198F80-F75C-88E0-C3A1-48DC5A1A810A}"/>
              </a:ext>
            </a:extLst>
          </p:cNvPr>
          <p:cNvSpPr/>
          <p:nvPr/>
        </p:nvSpPr>
        <p:spPr>
          <a:xfrm>
            <a:off x="7271861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AA50814-B14A-1E8A-36FE-1729429170D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149073" y="3074375"/>
            <a:ext cx="212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osango 31">
            <a:extLst>
              <a:ext uri="{FF2B5EF4-FFF2-40B4-BE49-F238E27FC236}">
                <a16:creationId xmlns:a16="http://schemas.microsoft.com/office/drawing/2014/main" id="{5CA3C6AE-03E2-47F9-2748-B823D4CB6BFC}"/>
              </a:ext>
            </a:extLst>
          </p:cNvPr>
          <p:cNvSpPr/>
          <p:nvPr/>
        </p:nvSpPr>
        <p:spPr>
          <a:xfrm>
            <a:off x="5155883" y="2874320"/>
            <a:ext cx="476250" cy="36933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57F6A96-77D9-A05F-A9FC-321178E99175}"/>
              </a:ext>
            </a:extLst>
          </p:cNvPr>
          <p:cNvSpPr txBox="1"/>
          <p:nvPr/>
        </p:nvSpPr>
        <p:spPr>
          <a:xfrm>
            <a:off x="3200400" y="3294876"/>
            <a:ext cx="589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    “o todo”	  					     “as partes”</a:t>
            </a:r>
          </a:p>
          <a:p>
            <a:r>
              <a:rPr lang="pt-BR" dirty="0"/>
              <a:t>(Elemento Agregador)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0CE0733E-C226-139F-792B-C50452832FC6}"/>
              </a:ext>
            </a:extLst>
          </p:cNvPr>
          <p:cNvCxnSpPr>
            <a:cxnSpLocks/>
          </p:cNvCxnSpPr>
          <p:nvPr/>
        </p:nvCxnSpPr>
        <p:spPr>
          <a:xfrm rot="10800000">
            <a:off x="3124200" y="2690320"/>
            <a:ext cx="2269808" cy="184001"/>
          </a:xfrm>
          <a:prstGeom prst="bentConnector3">
            <a:avLst>
              <a:gd name="adj1" fmla="val 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2FD7928-B5AC-D90C-7D7C-8E4C44ABCB4B}"/>
              </a:ext>
            </a:extLst>
          </p:cNvPr>
          <p:cNvSpPr txBox="1"/>
          <p:nvPr/>
        </p:nvSpPr>
        <p:spPr>
          <a:xfrm>
            <a:off x="1924050" y="2514600"/>
            <a:ext cx="119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agregação </a:t>
            </a:r>
          </a:p>
          <a:p>
            <a:r>
              <a:rPr lang="pt-BR" dirty="0"/>
              <a:t>composta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794FD57-479D-5C82-0D78-789B93DB39AF}"/>
              </a:ext>
            </a:extLst>
          </p:cNvPr>
          <p:cNvSpPr txBox="1"/>
          <p:nvPr/>
        </p:nvSpPr>
        <p:spPr>
          <a:xfrm>
            <a:off x="5593446" y="2782321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			 </a:t>
            </a:r>
            <a:r>
              <a:rPr lang="pt-BR" sz="2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8339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decidir que tipo de relacionamento precisamos?</a:t>
            </a:r>
          </a:p>
          <a:p>
            <a:r>
              <a:rPr lang="pt-BR" dirty="0"/>
              <a:t>Os relacionamentos mais utilizados são Herança e Associação. Para decidir qual relacionamento criar, temos algumas dicas.</a:t>
            </a:r>
          </a:p>
          <a:p>
            <a:r>
              <a:rPr lang="pt-BR" dirty="0"/>
              <a:t>Dica 1: Use frases para definir o relacionamento. </a:t>
            </a:r>
          </a:p>
          <a:p>
            <a:r>
              <a:rPr lang="pt-BR" dirty="0"/>
              <a:t>Exemplos: </a:t>
            </a:r>
          </a:p>
          <a:p>
            <a:pPr algn="ctr"/>
            <a:r>
              <a:rPr lang="pt-BR" dirty="0"/>
              <a:t>“O Objeto A é um tipo do Objeto B”.</a:t>
            </a:r>
          </a:p>
          <a:p>
            <a:r>
              <a:rPr lang="pt-BR" dirty="0"/>
              <a:t>Nesse caso, use o relacionamento de Herança.</a:t>
            </a:r>
          </a:p>
          <a:p>
            <a:pPr algn="ctr"/>
            <a:r>
              <a:rPr lang="pt-BR" b="1" dirty="0"/>
              <a:t>Pet </a:t>
            </a:r>
            <a:r>
              <a:rPr lang="pt-BR" b="1" dirty="0">
                <a:sym typeface="Wingdings" panose="05000000000000000000" pitchFamily="2" charset="2"/>
              </a:rPr>
              <a:t> </a:t>
            </a:r>
            <a:r>
              <a:rPr lang="pt-BR" b="1" dirty="0"/>
              <a:t>Gato : é um</a:t>
            </a:r>
          </a:p>
          <a:p>
            <a:r>
              <a:rPr lang="pt-BR" dirty="0"/>
              <a:t>Um Gato não pode </a:t>
            </a:r>
            <a:r>
              <a:rPr lang="pt-BR" b="1" dirty="0"/>
              <a:t>ter</a:t>
            </a:r>
            <a:r>
              <a:rPr lang="pt-BR" dirty="0"/>
              <a:t> um Pet, ele </a:t>
            </a:r>
            <a:r>
              <a:rPr lang="pt-BR" b="1" dirty="0"/>
              <a:t>é</a:t>
            </a:r>
            <a:r>
              <a:rPr lang="pt-BR" dirty="0"/>
              <a:t> um Pet. </a:t>
            </a:r>
          </a:p>
          <a:p>
            <a:r>
              <a:rPr lang="pt-BR" dirty="0"/>
              <a:t>Então devemos criar uma </a:t>
            </a:r>
            <a:r>
              <a:rPr lang="pt-BR" dirty="0" err="1"/>
              <a:t>SuperClasse</a:t>
            </a:r>
            <a:r>
              <a:rPr lang="pt-BR" dirty="0"/>
              <a:t> Pet e uma </a:t>
            </a:r>
            <a:r>
              <a:rPr lang="pt-BR" dirty="0" err="1"/>
              <a:t>SubClasse</a:t>
            </a:r>
            <a:r>
              <a:rPr lang="pt-BR" dirty="0"/>
              <a:t> chamada Gato.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</p:spTree>
    <p:extLst>
      <p:ext uri="{BB962C8B-B14F-4D97-AF65-F5344CB8AC3E}">
        <p14:creationId xmlns:p14="http://schemas.microsoft.com/office/powerpoint/2010/main" val="203458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Dica 2: você deve usar o relacionamento de Associação quando o problema for a seguinte frase:</a:t>
            </a:r>
          </a:p>
          <a:p>
            <a:pPr algn="ctr"/>
            <a:r>
              <a:rPr lang="pt-BR" dirty="0"/>
              <a:t>“O Objeto A tem um Objeto B”</a:t>
            </a:r>
          </a:p>
          <a:p>
            <a:r>
              <a:rPr lang="pt-BR" dirty="0"/>
              <a:t>Exemplo:</a:t>
            </a:r>
          </a:p>
          <a:p>
            <a:pPr algn="ctr"/>
            <a:r>
              <a:rPr lang="pt-BR" dirty="0"/>
              <a:t>“Um Pet tem uma Raça”</a:t>
            </a:r>
          </a:p>
          <a:p>
            <a:r>
              <a:rPr lang="pt-BR" dirty="0"/>
              <a:t>Não podemos dizer que o Pet é uma Raça, porque não faz sentido.</a:t>
            </a:r>
          </a:p>
          <a:p>
            <a:r>
              <a:rPr lang="pt-BR" dirty="0"/>
              <a:t>Para este caso, vamos criar uma associação entre a Classe Pet e a Classe Gato.</a:t>
            </a:r>
          </a:p>
          <a:p>
            <a:pPr algn="ctr"/>
            <a:r>
              <a:rPr lang="pt-BR" b="1" dirty="0" err="1"/>
              <a:t>Raca</a:t>
            </a:r>
            <a:r>
              <a:rPr lang="pt-BR" b="1" dirty="0"/>
              <a:t> </a:t>
            </a:r>
            <a:r>
              <a:rPr lang="pt-BR" b="1" dirty="0">
                <a:sym typeface="Wingdings" panose="05000000000000000000" pitchFamily="2" charset="2"/>
              </a:rPr>
              <a:t>Pet : Tem uma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</p:spTree>
    <p:extLst>
      <p:ext uri="{BB962C8B-B14F-4D97-AF65-F5344CB8AC3E}">
        <p14:creationId xmlns:p14="http://schemas.microsoft.com/office/powerpoint/2010/main" val="110111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7F44-D2EF-9C62-FCE4-DBBAFBC4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24A8A3-35FB-4ADE-1E4D-02355E43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Relacionamento entre Classes:</a:t>
            </a:r>
          </a:p>
          <a:p>
            <a:r>
              <a:rPr lang="pt-BR" dirty="0"/>
              <a:t>https://www.professorvida.com.br/if62c/material/relacionamentos.pdf</a:t>
            </a:r>
          </a:p>
          <a:p>
            <a:r>
              <a:rPr lang="pt-BR" dirty="0"/>
              <a:t>https://www.professorvida.com.br/if62c/material/relacionamentos.pdf</a:t>
            </a:r>
          </a:p>
          <a:p>
            <a:r>
              <a:rPr lang="pt-BR" dirty="0"/>
              <a:t>http://www.univasf.edu.br/~ricardo.aramos/disciplinas/ES_II_2010_1/aulas/DiagrClasses.pdf</a:t>
            </a:r>
          </a:p>
          <a:p>
            <a:r>
              <a:rPr lang="pt-BR" b="1" dirty="0"/>
              <a:t>Programação Orientada a Objetos – pt2</a:t>
            </a:r>
          </a:p>
          <a:p>
            <a:r>
              <a:rPr lang="pt-BR" dirty="0"/>
              <a:t>https://github.com/Leon4rdoalves/CookBook-Java/blob/main/10.md</a:t>
            </a:r>
          </a:p>
        </p:txBody>
      </p:sp>
    </p:spTree>
    <p:extLst>
      <p:ext uri="{BB962C8B-B14F-4D97-AF65-F5344CB8AC3E}">
        <p14:creationId xmlns:p14="http://schemas.microsoft.com/office/powerpoint/2010/main" val="278571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687C0-E8C2-650A-816B-1C1DCBC9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C1DD9-5E12-B3F9-429D-8D5D656E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20209"/>
            <a:ext cx="10058400" cy="1217581"/>
          </a:xfrm>
        </p:spPr>
        <p:txBody>
          <a:bodyPr/>
          <a:lstStyle/>
          <a:p>
            <a:r>
              <a:rPr lang="pt-BR" dirty="0"/>
              <a:t>Na aula de hoje vamos:</a:t>
            </a:r>
          </a:p>
          <a:p>
            <a:pPr lvl="1"/>
            <a:r>
              <a:rPr lang="pt-BR" dirty="0"/>
              <a:t>Entender o que é relacionamento entre as Classes;</a:t>
            </a:r>
          </a:p>
          <a:p>
            <a:pPr lvl="1"/>
            <a:r>
              <a:rPr lang="pt-BR" dirty="0"/>
              <a:t>Considerar os conceitos sobre Herança e Polimorfismo.</a:t>
            </a:r>
          </a:p>
        </p:txBody>
      </p:sp>
    </p:spTree>
    <p:extLst>
      <p:ext uri="{BB962C8B-B14F-4D97-AF65-F5344CB8AC3E}">
        <p14:creationId xmlns:p14="http://schemas.microsoft.com/office/powerpoint/2010/main" val="15581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são necessários e nos ajudam de diversas formas.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Em um aplicativo temos classes com métodos comuns, então podemos economizar tempo e trabalho colocando os métodos dentro de uma única </a:t>
            </a:r>
            <a:r>
              <a:rPr lang="pt-BR" dirty="0" err="1"/>
              <a:t>SuperClasse</a:t>
            </a:r>
            <a:r>
              <a:rPr lang="pt-BR" dirty="0"/>
              <a:t>, e criar outras Classes que herdarão os métodos criados na </a:t>
            </a:r>
            <a:r>
              <a:rPr lang="pt-BR" dirty="0" err="1"/>
              <a:t>SuperClasse</a:t>
            </a:r>
            <a:r>
              <a:rPr lang="pt-BR" dirty="0"/>
              <a:t>.</a:t>
            </a:r>
          </a:p>
          <a:p>
            <a:r>
              <a:rPr lang="pt-BR" dirty="0"/>
              <a:t>Os relacionamentos entre classes nos ajuda a entender como os objetos trabalham em conjunto e se comunicam entre si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6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três tipos de relacionamentos mais comuns entre classes em Java: Herança, Dependências e Associação.</a:t>
            </a:r>
          </a:p>
          <a:p>
            <a:pPr lvl="1"/>
            <a:r>
              <a:rPr lang="pt-BR" dirty="0"/>
              <a:t>Herança - “é um” (“is a”);</a:t>
            </a:r>
          </a:p>
          <a:p>
            <a:pPr lvl="1"/>
            <a:r>
              <a:rPr lang="pt-BR" dirty="0"/>
              <a:t>Dependência – “usa um” (“use a”);</a:t>
            </a:r>
          </a:p>
          <a:p>
            <a:pPr lvl="1"/>
            <a:r>
              <a:rPr lang="pt-BR" dirty="0"/>
              <a:t>Associação – “Tem um” (“has a”).</a:t>
            </a:r>
          </a:p>
          <a:p>
            <a:r>
              <a:rPr lang="pt-BR" dirty="0"/>
              <a:t>A Associação tem duas categorias: Agregação e Composição.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0CD8FC-6816-07E1-81A3-0630E9B24C06}"/>
              </a:ext>
            </a:extLst>
          </p:cNvPr>
          <p:cNvSpPr/>
          <p:nvPr/>
        </p:nvSpPr>
        <p:spPr>
          <a:xfrm>
            <a:off x="5259705" y="3923031"/>
            <a:ext cx="1733550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Relacionamento entre Classes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9A2D8AD-5F67-EB56-EC4A-AD6B05CBF55E}"/>
              </a:ext>
            </a:extLst>
          </p:cNvPr>
          <p:cNvSpPr/>
          <p:nvPr/>
        </p:nvSpPr>
        <p:spPr>
          <a:xfrm>
            <a:off x="3207068" y="4929718"/>
            <a:ext cx="1617344" cy="537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7F48A4-2B9D-525B-E202-4DF9AAD32C07}"/>
              </a:ext>
            </a:extLst>
          </p:cNvPr>
          <p:cNvSpPr/>
          <p:nvPr/>
        </p:nvSpPr>
        <p:spPr>
          <a:xfrm>
            <a:off x="5319236" y="4929718"/>
            <a:ext cx="1617344" cy="537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Dependências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717345-5BD1-5ED3-D842-DC354E0DC176}"/>
              </a:ext>
            </a:extLst>
          </p:cNvPr>
          <p:cNvSpPr/>
          <p:nvPr/>
        </p:nvSpPr>
        <p:spPr>
          <a:xfrm>
            <a:off x="7412356" y="4929718"/>
            <a:ext cx="1617344" cy="537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Associação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ED3EE8C-10F2-DEAE-6491-EDF1E648B310}"/>
              </a:ext>
            </a:extLst>
          </p:cNvPr>
          <p:cNvSpPr/>
          <p:nvPr/>
        </p:nvSpPr>
        <p:spPr>
          <a:xfrm>
            <a:off x="8418196" y="5674997"/>
            <a:ext cx="1617344" cy="5376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Composição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3E9379-D172-4A83-3AE5-C0F5BB495544}"/>
              </a:ext>
            </a:extLst>
          </p:cNvPr>
          <p:cNvSpPr/>
          <p:nvPr/>
        </p:nvSpPr>
        <p:spPr>
          <a:xfrm>
            <a:off x="6402706" y="5674997"/>
            <a:ext cx="1617344" cy="5376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Agregação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784B5DC0-250A-EA72-24F0-4BEB285440B6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4015741" y="4323080"/>
            <a:ext cx="1243965" cy="606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5F760014-42B6-05A4-0B6B-1B8E0D8A607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993255" y="4323081"/>
            <a:ext cx="1227773" cy="606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1875484D-57EF-B3F2-9E3E-A9CBBC77323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023901" y="4825710"/>
            <a:ext cx="206587" cy="1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5F21B65C-21E9-0B63-9ADC-014D233D36B3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7211378" y="5198533"/>
            <a:ext cx="200978" cy="476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31BEB7AF-29F9-5EE9-D913-1C178122395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029700" y="5198534"/>
            <a:ext cx="197168" cy="476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podem ser representados por símbolos, onde cada símbolo tem seu significado.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914104-48B0-E650-EE09-B38AC6CF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67052"/>
              </p:ext>
            </p:extLst>
          </p:nvPr>
        </p:nvGraphicFramePr>
        <p:xfrm>
          <a:off x="1257300" y="2548466"/>
          <a:ext cx="9898380" cy="366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424428365"/>
                    </a:ext>
                  </a:extLst>
                </a:gridCol>
                <a:gridCol w="3253740">
                  <a:extLst>
                    <a:ext uri="{9D8B030D-6E8A-4147-A177-3AD203B41FA5}">
                      <a16:colId xmlns:a16="http://schemas.microsoft.com/office/drawing/2014/main" val="2955898256"/>
                    </a:ext>
                  </a:extLst>
                </a:gridCol>
                <a:gridCol w="4625340">
                  <a:extLst>
                    <a:ext uri="{9D8B030D-6E8A-4147-A177-3AD203B41FA5}">
                      <a16:colId xmlns:a16="http://schemas.microsoft.com/office/drawing/2014/main" val="1066239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Dependência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classe B depende da classe A para executar alguma tarefa.</a:t>
                      </a:r>
                    </a:p>
                    <a:p>
                      <a:r>
                        <a:rPr lang="pt-BR" dirty="0"/>
                        <a:t>Neste contexto: </a:t>
                      </a:r>
                    </a:p>
                    <a:p>
                      <a:pPr algn="ctr"/>
                      <a:r>
                        <a:rPr lang="pt-BR" dirty="0"/>
                        <a:t>“B precisa de 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28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Generalização ou Herança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classe B é filha da classe A, onde a classe B possui toda a estrutura da classe A.</a:t>
                      </a:r>
                    </a:p>
                    <a:p>
                      <a:r>
                        <a:rPr lang="pt-BR" dirty="0"/>
                        <a:t>Neste contexto:</a:t>
                      </a:r>
                    </a:p>
                    <a:p>
                      <a:pPr algn="ctr"/>
                      <a:r>
                        <a:rPr lang="pt-BR" dirty="0"/>
                        <a:t>“B é um tipo de 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90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Associação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classe A e B são igualmente importantes e associadas de maneira estrutural para representar uma ideia, conceito ou um todo.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190247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D92963A-399E-5FD5-C02C-104A4FD48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96112"/>
              </p:ext>
            </p:extLst>
          </p:nvPr>
        </p:nvGraphicFramePr>
        <p:xfrm>
          <a:off x="3387090" y="3091176"/>
          <a:ext cx="1021730" cy="755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253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9006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90FD61E6-AC38-F985-06B9-F41EDBFAD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78927"/>
              </p:ext>
            </p:extLst>
          </p:nvPr>
        </p:nvGraphicFramePr>
        <p:xfrm>
          <a:off x="5359400" y="3091176"/>
          <a:ext cx="1021730" cy="76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4018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539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93B317-689C-BBFB-E42D-BFA3A68BC17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408820" y="3469087"/>
            <a:ext cx="950580" cy="588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9A0B1FD-85E1-E7BF-7972-329D63F4B8D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92713" y="3474971"/>
            <a:ext cx="16668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C66F0757-DB16-45B8-C8E8-E202BBD61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92196"/>
              </p:ext>
            </p:extLst>
          </p:nvPr>
        </p:nvGraphicFramePr>
        <p:xfrm>
          <a:off x="3387090" y="4323588"/>
          <a:ext cx="1021730" cy="755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253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9006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A71184A7-8A76-830F-72C2-7B6DBAA22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66421"/>
              </p:ext>
            </p:extLst>
          </p:nvPr>
        </p:nvGraphicFramePr>
        <p:xfrm>
          <a:off x="5359400" y="4323588"/>
          <a:ext cx="1021730" cy="76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4018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539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50CD182-B73D-C1AD-C8C5-68620E9EA43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408820" y="4701499"/>
            <a:ext cx="950580" cy="58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1C8CB0AE-0AB7-BC58-E4EA-122BA1495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15094"/>
              </p:ext>
            </p:extLst>
          </p:nvPr>
        </p:nvGraphicFramePr>
        <p:xfrm>
          <a:off x="3387090" y="5348436"/>
          <a:ext cx="1021730" cy="755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253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9006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3395625E-EC53-943C-A7FE-9D6F22DD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21318"/>
              </p:ext>
            </p:extLst>
          </p:nvPr>
        </p:nvGraphicFramePr>
        <p:xfrm>
          <a:off x="5359400" y="5348436"/>
          <a:ext cx="1021730" cy="76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4018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539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DA6047C-6078-0464-C69C-1D421BF7393D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408820" y="5726347"/>
            <a:ext cx="950580" cy="58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6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74970" cy="4023360"/>
          </a:xfrm>
        </p:spPr>
        <p:txBody>
          <a:bodyPr>
            <a:normAutofit/>
          </a:bodyPr>
          <a:lstStyle/>
          <a:p>
            <a:r>
              <a:rPr lang="pt-BR" dirty="0"/>
              <a:t>A partir de agora, vamos conhecer um pouco mais sobre as relações.</a:t>
            </a:r>
          </a:p>
          <a:p>
            <a:r>
              <a:rPr lang="pt-BR" dirty="0"/>
              <a:t>Vamos começar com a </a:t>
            </a:r>
            <a:r>
              <a:rPr lang="pt-BR" b="1" dirty="0"/>
              <a:t>Relação de Dependência</a:t>
            </a:r>
            <a:r>
              <a:rPr lang="pt-BR" dirty="0"/>
              <a:t>.</a:t>
            </a:r>
          </a:p>
          <a:p>
            <a:r>
              <a:rPr lang="pt-BR" dirty="0"/>
              <a:t>Esta relação se dá pelo fato de uma Classe (A) poder afetar outra Classe (B), mas a Classe (B) não pode afetar a Classe (A).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duas Classes: DVD-PLAYER e DVD-MIDIA.</a:t>
            </a:r>
          </a:p>
          <a:p>
            <a:r>
              <a:rPr lang="pt-BR" dirty="0"/>
              <a:t>A Classe DVD_PLAYER precisa da Classe DVD-MIDIA para utilizar o objeto “Filme”.</a:t>
            </a:r>
          </a:p>
          <a:p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206EB7F-63E6-50C7-DDA1-0820260E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65889"/>
              </p:ext>
            </p:extLst>
          </p:nvPr>
        </p:nvGraphicFramePr>
        <p:xfrm>
          <a:off x="6572250" y="3428999"/>
          <a:ext cx="245745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DVD-PLAYER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/>
                        <a:t>Play(filme : DVD-MIDIA)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B6A29222-444E-02A2-035F-CAAC8AE1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50096"/>
              </p:ext>
            </p:extLst>
          </p:nvPr>
        </p:nvGraphicFramePr>
        <p:xfrm>
          <a:off x="9810750" y="3428999"/>
          <a:ext cx="134493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9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DVD-MIDIA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5CF6E3E-65CC-8BC9-8697-89238BCD28C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029700" y="4175759"/>
            <a:ext cx="781050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837C61C-B542-48D2-81CC-83E6A15C4F2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646920" y="4175759"/>
            <a:ext cx="1638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9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entre classes no Java definem os relacionamentos especiais entre os diferentes tipos de classes.</a:t>
            </a:r>
          </a:p>
          <a:p>
            <a:r>
              <a:rPr lang="pt-BR" dirty="0"/>
              <a:t>Duas classes possuem um relacionamento de </a:t>
            </a:r>
            <a:r>
              <a:rPr lang="pt-BR" b="1" dirty="0"/>
              <a:t>Generalização (Herança)</a:t>
            </a:r>
            <a:r>
              <a:rPr lang="pt-BR" dirty="0"/>
              <a:t>, quando duas classes detalha a outra. A Classe Pai é uma </a:t>
            </a:r>
            <a:r>
              <a:rPr lang="pt-BR" dirty="0" err="1"/>
              <a:t>SuperClasse</a:t>
            </a:r>
            <a:r>
              <a:rPr lang="pt-BR" dirty="0"/>
              <a:t> genérica, enquanto a Classe Filha é uma </a:t>
            </a:r>
            <a:r>
              <a:rPr lang="pt-BR" dirty="0" err="1"/>
              <a:t>SubClasse</a:t>
            </a:r>
            <a:r>
              <a:rPr lang="pt-BR" dirty="0"/>
              <a:t>.</a:t>
            </a:r>
          </a:p>
          <a:p>
            <a:r>
              <a:rPr lang="pt-BR" dirty="0"/>
              <a:t>Essa relação é identificada por “</a:t>
            </a:r>
            <a:r>
              <a:rPr lang="pt-BR" b="1" dirty="0"/>
              <a:t>é um</a:t>
            </a:r>
            <a:r>
              <a:rPr lang="pt-BR" dirty="0"/>
              <a:t>”, onde a seta sai de uma </a:t>
            </a:r>
            <a:r>
              <a:rPr lang="pt-BR" dirty="0" err="1"/>
              <a:t>SubClasse</a:t>
            </a:r>
            <a:r>
              <a:rPr lang="pt-BR" dirty="0"/>
              <a:t> para a </a:t>
            </a:r>
            <a:r>
              <a:rPr lang="pt-BR" dirty="0" err="1"/>
              <a:t>SuperClasse</a:t>
            </a:r>
            <a:r>
              <a:rPr lang="pt-BR" dirty="0"/>
              <a:t>. Veja o exemplo abaixo:</a:t>
            </a:r>
          </a:p>
          <a:p>
            <a:r>
              <a:rPr lang="pt-BR" dirty="0"/>
              <a:t>Reparem que Carro é um tipo de Veículo.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1E49E7B-A3B6-4A2A-1762-686866C6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41198"/>
              </p:ext>
            </p:extLst>
          </p:nvPr>
        </p:nvGraphicFramePr>
        <p:xfrm>
          <a:off x="3849757" y="4787807"/>
          <a:ext cx="103852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529">
                  <a:extLst>
                    <a:ext uri="{9D8B030D-6E8A-4147-A177-3AD203B41FA5}">
                      <a16:colId xmlns:a16="http://schemas.microsoft.com/office/drawing/2014/main" val="68393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VEÍCULO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7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6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1876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FC22796-E81B-8C1F-81B8-1343B493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86064"/>
              </p:ext>
            </p:extLst>
          </p:nvPr>
        </p:nvGraphicFramePr>
        <p:xfrm>
          <a:off x="7303715" y="4786335"/>
          <a:ext cx="103852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529">
                  <a:extLst>
                    <a:ext uri="{9D8B030D-6E8A-4147-A177-3AD203B41FA5}">
                      <a16:colId xmlns:a16="http://schemas.microsoft.com/office/drawing/2014/main" val="68393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CARRO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7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6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18766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A3C4D3E-CE62-0CD1-8552-7B5122598A3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888285" y="5342595"/>
            <a:ext cx="2412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4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419"/>
            <a:ext cx="4522471" cy="4023360"/>
          </a:xfrm>
        </p:spPr>
        <p:txBody>
          <a:bodyPr>
            <a:normAutofit/>
          </a:bodyPr>
          <a:lstStyle/>
          <a:p>
            <a:r>
              <a:rPr lang="pt-BR" dirty="0"/>
              <a:t>Outro exemplo que podemos utilizar é da classe Pessoa, Engenheiro e Musico.</a:t>
            </a:r>
          </a:p>
          <a:p>
            <a:r>
              <a:rPr lang="pt-BR" dirty="0"/>
              <a:t>O Engenheiro “é uma” Pessoa:</a:t>
            </a:r>
          </a:p>
          <a:p>
            <a:pPr marL="201168" lvl="1" indent="0">
              <a:buNone/>
            </a:pPr>
            <a:r>
              <a:rPr lang="pt-BR" dirty="0"/>
              <a:t>	Pessoa &lt;|-- Engenheiro : É uma.</a:t>
            </a:r>
          </a:p>
          <a:p>
            <a:r>
              <a:rPr lang="pt-BR" dirty="0"/>
              <a:t>O Músico “é uma” Pessoa:</a:t>
            </a:r>
          </a:p>
          <a:p>
            <a:pPr marL="201168" lvl="1" indent="0">
              <a:buNone/>
            </a:pPr>
            <a:r>
              <a:rPr lang="pt-BR" dirty="0"/>
              <a:t>	Pessoa &lt;|-- Musico : É uma.</a:t>
            </a:r>
          </a:p>
          <a:p>
            <a:r>
              <a:rPr lang="pt-BR" dirty="0"/>
              <a:t>Os objetos, embora tenham profissões diferentes, compartilham dos mesmos atributos da Classe Pessoa.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206EB7F-63E6-50C7-DDA1-0820260E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27310"/>
              </p:ext>
            </p:extLst>
          </p:nvPr>
        </p:nvGraphicFramePr>
        <p:xfrm>
          <a:off x="4465321" y="1744979"/>
          <a:ext cx="3535679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5679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/>
                        <a:t>nome : String</a:t>
                      </a:r>
                    </a:p>
                    <a:p>
                      <a:r>
                        <a:rPr lang="pt-BR" dirty="0"/>
                        <a:t>CPF : String</a:t>
                      </a:r>
                    </a:p>
                    <a:p>
                      <a:r>
                        <a:rPr lang="pt-BR" dirty="0"/>
                        <a:t>AnoNascimento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setNome</a:t>
                      </a:r>
                      <a:r>
                        <a:rPr lang="pt-BR" dirty="0"/>
                        <a:t>(valor : String) : void</a:t>
                      </a:r>
                    </a:p>
                    <a:p>
                      <a:r>
                        <a:rPr lang="pt-BR" dirty="0" err="1"/>
                        <a:t>setCPF</a:t>
                      </a:r>
                      <a:r>
                        <a:rPr lang="pt-BR" dirty="0"/>
                        <a:t>(valor : String) : void</a:t>
                      </a:r>
                    </a:p>
                    <a:p>
                      <a:r>
                        <a:rPr lang="pt-BR" dirty="0" err="1"/>
                        <a:t>setAnoNascimento</a:t>
                      </a:r>
                      <a:r>
                        <a:rPr lang="pt-BR" dirty="0"/>
                        <a:t>(valor : int) : void </a:t>
                      </a:r>
                    </a:p>
                    <a:p>
                      <a:r>
                        <a:rPr lang="pt-BR" dirty="0" err="1"/>
                        <a:t>getNome</a:t>
                      </a:r>
                      <a:r>
                        <a:rPr lang="pt-BR" dirty="0"/>
                        <a:t>() : String</a:t>
                      </a:r>
                    </a:p>
                    <a:p>
                      <a:r>
                        <a:rPr lang="pt-BR" dirty="0" err="1"/>
                        <a:t>getCPF</a:t>
                      </a:r>
                      <a:r>
                        <a:rPr lang="pt-BR" dirty="0"/>
                        <a:t>() : String</a:t>
                      </a:r>
                    </a:p>
                    <a:p>
                      <a:r>
                        <a:rPr lang="pt-BR" dirty="0" err="1"/>
                        <a:t>getAnoNascimento</a:t>
                      </a:r>
                      <a:r>
                        <a:rPr lang="pt-BR" dirty="0"/>
                        <a:t>() : String</a:t>
                      </a:r>
                    </a:p>
                    <a:p>
                      <a:r>
                        <a:rPr lang="pt-BR" dirty="0"/>
                        <a:t>Print()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B6A29222-444E-02A2-035F-CAAC8AE1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32908"/>
              </p:ext>
            </p:extLst>
          </p:nvPr>
        </p:nvGraphicFramePr>
        <p:xfrm>
          <a:off x="8446773" y="1744979"/>
          <a:ext cx="3688078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8078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ENGENHEIRO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numeroCREA</a:t>
                      </a:r>
                      <a:r>
                        <a:rPr lang="pt-BR" dirty="0"/>
                        <a:t>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setNumeroCREA</a:t>
                      </a:r>
                      <a:r>
                        <a:rPr lang="pt-BR" dirty="0"/>
                        <a:t>(valor : String) : void</a:t>
                      </a:r>
                    </a:p>
                    <a:p>
                      <a:r>
                        <a:rPr lang="pt-BR" dirty="0" err="1"/>
                        <a:t>getNumeroCREA</a:t>
                      </a:r>
                      <a:r>
                        <a:rPr lang="pt-BR" dirty="0"/>
                        <a:t>()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53CCDEA-50A2-14CC-0835-7D923A70E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1926"/>
              </p:ext>
            </p:extLst>
          </p:nvPr>
        </p:nvGraphicFramePr>
        <p:xfrm>
          <a:off x="8446772" y="3467099"/>
          <a:ext cx="368807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8078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MUSICO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/>
                        <a:t>instrumentista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/>
                        <a:t>cantor 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/>
                        <a:t>compositor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setInstrumentista</a:t>
                      </a:r>
                      <a:r>
                        <a:rPr lang="pt-BR" dirty="0"/>
                        <a:t>(valor : </a:t>
                      </a:r>
                      <a:r>
                        <a:rPr lang="pt-BR" dirty="0" err="1"/>
                        <a:t>bool</a:t>
                      </a:r>
                      <a:r>
                        <a:rPr lang="pt-BR" dirty="0"/>
                        <a:t>) : void</a:t>
                      </a:r>
                    </a:p>
                    <a:p>
                      <a:r>
                        <a:rPr lang="pt-BR" dirty="0" err="1"/>
                        <a:t>setCantor</a:t>
                      </a:r>
                      <a:r>
                        <a:rPr lang="pt-BR" dirty="0"/>
                        <a:t>(valor : </a:t>
                      </a:r>
                      <a:r>
                        <a:rPr lang="pt-BR" dirty="0" err="1"/>
                        <a:t>bool</a:t>
                      </a:r>
                      <a:r>
                        <a:rPr lang="pt-BR" dirty="0"/>
                        <a:t>) : void</a:t>
                      </a:r>
                    </a:p>
                    <a:p>
                      <a:r>
                        <a:rPr lang="pt-BR" dirty="0" err="1"/>
                        <a:t>setCompositor</a:t>
                      </a:r>
                      <a:r>
                        <a:rPr lang="pt-BR" dirty="0"/>
                        <a:t>(valor : </a:t>
                      </a:r>
                      <a:r>
                        <a:rPr lang="pt-BR" dirty="0" err="1"/>
                        <a:t>bool</a:t>
                      </a:r>
                      <a:r>
                        <a:rPr lang="pt-BR" dirty="0"/>
                        <a:t>) : void</a:t>
                      </a:r>
                    </a:p>
                    <a:p>
                      <a:r>
                        <a:rPr lang="pt-BR" dirty="0" err="1"/>
                        <a:t>getInstrumentista</a:t>
                      </a:r>
                      <a:r>
                        <a:rPr lang="pt-BR" dirty="0"/>
                        <a:t>()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 err="1"/>
                        <a:t>getCantor</a:t>
                      </a:r>
                      <a:r>
                        <a:rPr lang="pt-BR" dirty="0"/>
                        <a:t>()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 err="1"/>
                        <a:t>getCompositor</a:t>
                      </a:r>
                      <a:r>
                        <a:rPr lang="pt-BR" dirty="0"/>
                        <a:t>()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4E37AD0-6D10-5E3E-CAFE-2FA4F009EDFD}"/>
              </a:ext>
            </a:extLst>
          </p:cNvPr>
          <p:cNvCxnSpPr>
            <a:cxnSpLocks/>
          </p:cNvCxnSpPr>
          <p:nvPr/>
        </p:nvCxnSpPr>
        <p:spPr>
          <a:xfrm flipH="1">
            <a:off x="8001000" y="1977571"/>
            <a:ext cx="4457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37A6A8-5E73-916D-B366-6EE7BB06BD1E}"/>
              </a:ext>
            </a:extLst>
          </p:cNvPr>
          <p:cNvCxnSpPr>
            <a:cxnSpLocks/>
          </p:cNvCxnSpPr>
          <p:nvPr/>
        </p:nvCxnSpPr>
        <p:spPr>
          <a:xfrm flipH="1">
            <a:off x="8001000" y="3690257"/>
            <a:ext cx="4457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1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último temos o </a:t>
            </a:r>
            <a:r>
              <a:rPr lang="pt-BR" b="1" dirty="0"/>
              <a:t>Relacionamento de Associação</a:t>
            </a:r>
            <a:r>
              <a:rPr lang="pt-BR" dirty="0"/>
              <a:t>.</a:t>
            </a:r>
          </a:p>
          <a:p>
            <a:r>
              <a:rPr lang="pt-BR" dirty="0"/>
              <a:t>Ela informa que uma Classe (A) faz parte da estrutura de outra Classe (B). Quando um objeto de uma Classe é criado com o atributo de outra Classe, chamamos de </a:t>
            </a:r>
            <a:r>
              <a:rPr lang="pt-BR" b="1" dirty="0"/>
              <a:t>Relacionamento de Relação</a:t>
            </a:r>
            <a:r>
              <a:rPr lang="pt-BR" dirty="0"/>
              <a:t>.</a:t>
            </a:r>
          </a:p>
          <a:p>
            <a:r>
              <a:rPr lang="pt-BR" dirty="0"/>
              <a:t>Neste relacionamento temos as cardinalidades:</a:t>
            </a:r>
          </a:p>
          <a:p>
            <a:pPr lvl="1"/>
            <a:r>
              <a:rPr lang="pt-BR" b="1" dirty="0"/>
              <a:t>Um para Um</a:t>
            </a:r>
            <a:r>
              <a:rPr lang="pt-BR" dirty="0"/>
              <a:t> – um Objeto tem relação com nenhum ou um Objeto;</a:t>
            </a:r>
          </a:p>
          <a:p>
            <a:pPr lvl="1"/>
            <a:r>
              <a:rPr lang="pt-BR" b="1" dirty="0"/>
              <a:t>Um para Muitos </a:t>
            </a:r>
            <a:r>
              <a:rPr lang="pt-BR" dirty="0"/>
              <a:t>/</a:t>
            </a:r>
            <a:r>
              <a:rPr lang="pt-BR" b="1" dirty="0"/>
              <a:t> Muitos para Um </a:t>
            </a:r>
            <a:r>
              <a:rPr lang="pt-BR" dirty="0"/>
              <a:t>- um Objeto tem relação com Nenhum, Um ou Muitos Objetos;</a:t>
            </a:r>
          </a:p>
          <a:p>
            <a:pPr lvl="1"/>
            <a:r>
              <a:rPr lang="pt-BR" b="1" dirty="0"/>
              <a:t>Muitos para Muitos</a:t>
            </a:r>
            <a:r>
              <a:rPr lang="pt-BR" dirty="0"/>
              <a:t> – Muitos Objetos tem relação com Muitos Objetos.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</p:spTree>
    <p:extLst>
      <p:ext uri="{BB962C8B-B14F-4D97-AF65-F5344CB8AC3E}">
        <p14:creationId xmlns:p14="http://schemas.microsoft.com/office/powerpoint/2010/main" val="2984503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</TotalTime>
  <Words>1464</Words>
  <Application>Microsoft Office PowerPoint</Application>
  <PresentationFormat>Widescreen</PresentationFormat>
  <Paragraphs>176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Calibri</vt:lpstr>
      <vt:lpstr>Calibri Light</vt:lpstr>
      <vt:lpstr>Wingdings</vt:lpstr>
      <vt:lpstr>Retrospectiva</vt:lpstr>
      <vt:lpstr>Programação Orientada a Objetos</vt:lpstr>
      <vt:lpstr>INTRODUÇÃO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Lucas Amaro</dc:creator>
  <cp:lastModifiedBy>Lucas Amaro</cp:lastModifiedBy>
  <cp:revision>2</cp:revision>
  <dcterms:created xsi:type="dcterms:W3CDTF">2024-04-29T22:48:09Z</dcterms:created>
  <dcterms:modified xsi:type="dcterms:W3CDTF">2024-04-30T04:05:08Z</dcterms:modified>
</cp:coreProperties>
</file>