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46" d="100"/>
          <a:sy n="46" d="100"/>
        </p:scale>
        <p:origin x="6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12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197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81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21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7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569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317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791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51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3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1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B9BE19-35B1-49B2-9769-AE2A591CF592}" type="datetimeFigureOut">
              <a:rPr lang="pt-BR" smtClean="0"/>
              <a:t>26/03/2024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0A6C6D2-7CF9-46EF-A08F-C1209BF805D9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046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58719-ECDA-B6FE-014D-E8EC77A53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Projeto de banco de dados: </a:t>
            </a:r>
            <a:br>
              <a:rPr lang="pt-BR" sz="4800" dirty="0"/>
            </a:br>
            <a:r>
              <a:rPr lang="pt-BR" sz="4800" dirty="0"/>
              <a:t>modelos conceituais, lógicos e físicos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30161E-4D99-736D-B219-4CC4AD210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DEFINIR O modelo conceitual, físico e lógico.</a:t>
            </a:r>
          </a:p>
          <a:p>
            <a:r>
              <a:rPr lang="pt-BR" dirty="0"/>
              <a:t>Converter esses modelos de banco de dados.</a:t>
            </a:r>
          </a:p>
          <a:p>
            <a:r>
              <a:rPr lang="pt-BR" dirty="0"/>
              <a:t>Ilustrar a modelagem de banco de dados relacional com </a:t>
            </a:r>
            <a:r>
              <a:rPr lang="pt-BR" dirty="0" err="1"/>
              <a:t>sql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6213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MODELAGEM LÓGICA (REPRESENTATIVA OU DE IMPLEMENTAÇÃO)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O modelo lógico descreve e as estruturas que estão presentes no banco de dados, de acordo com as características da abordagem:</a:t>
            </a:r>
          </a:p>
          <a:p>
            <a:r>
              <a:rPr lang="pt-BR" sz="2400" dirty="0"/>
              <a:t>O que devem ser evitados: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Muitas tabelas;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Tempo longo de resposta nas consultas e atualizações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Desperdício de espaço;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Muitos controles de integridade no banco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Muitas dependências entre dados.</a:t>
            </a:r>
          </a:p>
        </p:txBody>
      </p:sp>
    </p:spTree>
    <p:extLst>
      <p:ext uri="{BB962C8B-B14F-4D97-AF65-F5344CB8AC3E}">
        <p14:creationId xmlns:p14="http://schemas.microsoft.com/office/powerpoint/2010/main" val="34379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MODELAGEM FÍSICA (BAIXO NÍVEL)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A modelagem física vem do modelo lógico, e nele serão definidos: </a:t>
            </a:r>
          </a:p>
          <a:p>
            <a:pPr lvl="1"/>
            <a:r>
              <a:rPr lang="pt-BR" sz="2400" dirty="0"/>
              <a:t>Os tipos de dados que serão armazenados;</a:t>
            </a:r>
          </a:p>
          <a:p>
            <a:pPr lvl="1"/>
            <a:r>
              <a:rPr lang="pt-BR" sz="2400" dirty="0"/>
              <a:t> Ocorre a implantação de estrutura lógica em um </a:t>
            </a:r>
            <a:r>
              <a:rPr lang="pt-BR" sz="2400" b="1" dirty="0"/>
              <a:t>SGBD</a:t>
            </a:r>
            <a:r>
              <a:rPr lang="pt-BR" sz="2400" dirty="0"/>
              <a:t>.</a:t>
            </a:r>
          </a:p>
          <a:p>
            <a:r>
              <a:rPr lang="pt-BR" sz="2400" dirty="0"/>
              <a:t>Neste modelo usamos a linguagem de programação SQL para gerenciar um banco de dados relacional.</a:t>
            </a:r>
          </a:p>
          <a:p>
            <a:r>
              <a:rPr lang="pt-BR" sz="2400" dirty="0"/>
              <a:t>Neste modelo serão detalhados os componentes da estrutura física:</a:t>
            </a:r>
          </a:p>
          <a:p>
            <a:pPr lvl="1"/>
            <a:r>
              <a:rPr lang="pt-BR" sz="2400" dirty="0"/>
              <a:t> Tabelas;</a:t>
            </a:r>
          </a:p>
          <a:p>
            <a:pPr lvl="1"/>
            <a:r>
              <a:rPr lang="pt-BR" sz="2400" dirty="0"/>
              <a:t> Campos;</a:t>
            </a:r>
          </a:p>
          <a:p>
            <a:pPr lvl="1"/>
            <a:r>
              <a:rPr lang="pt-BR" sz="2400" dirty="0"/>
              <a:t> Tipos de valores;</a:t>
            </a:r>
          </a:p>
          <a:p>
            <a:pPr lvl="1"/>
            <a:r>
              <a:rPr lang="pt-BR" sz="2400" dirty="0"/>
              <a:t> índices.</a:t>
            </a:r>
          </a:p>
          <a:p>
            <a:r>
              <a:rPr lang="pt-BR" sz="2400" dirty="0"/>
              <a:t>Após a modelagem de negócios ser definida, será necessário realizar a construção em código SQL para criar a base de dados do sistema.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9327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 fontScale="92500" lnSpcReduction="10000"/>
          </a:bodyPr>
          <a:lstStyle/>
          <a:p>
            <a:r>
              <a:rPr lang="pt-BR" sz="2400" dirty="0"/>
              <a:t>O modelo conceitual tem como objetivo:</a:t>
            </a:r>
          </a:p>
          <a:p>
            <a:pPr lvl="1"/>
            <a:r>
              <a:rPr lang="pt-BR" sz="2200" dirty="0"/>
              <a:t> Solucionar problemas do mundo real;</a:t>
            </a:r>
          </a:p>
          <a:p>
            <a:pPr lvl="1"/>
            <a:r>
              <a:rPr lang="pt-BR" sz="2200" dirty="0"/>
              <a:t> Interligá-los por meio de estruturas de informação.</a:t>
            </a:r>
          </a:p>
          <a:p>
            <a:r>
              <a:rPr lang="pt-BR" sz="2400" dirty="0"/>
              <a:t>Para criar um banco de dados, é necessário criar primeiro o modelo conceitual. Mas porque?</a:t>
            </a:r>
          </a:p>
          <a:p>
            <a:r>
              <a:rPr lang="pt-BR" sz="2400" dirty="0"/>
              <a:t>Para demonstrar ao usuário final quais são as estruturas e as regras de negócio a serem implementadas.</a:t>
            </a:r>
          </a:p>
          <a:p>
            <a:r>
              <a:rPr lang="pt-BR" sz="2400" dirty="0"/>
              <a:t>Lembre-se: </a:t>
            </a:r>
          </a:p>
          <a:p>
            <a:pPr lvl="1"/>
            <a:r>
              <a:rPr lang="pt-BR" sz="2200" dirty="0"/>
              <a:t> O modelo conceitual deve atender aos processos cotidianos, para que esses dados sejam representados fisicamente.</a:t>
            </a:r>
          </a:p>
          <a:p>
            <a:pPr lvl="1"/>
            <a:r>
              <a:rPr lang="pt-BR" sz="2200" dirty="0"/>
              <a:t> O modelo conceitual não faz parte do SGBD.</a:t>
            </a:r>
          </a:p>
          <a:p>
            <a:pPr lvl="1"/>
            <a:r>
              <a:rPr lang="pt-BR" sz="2200" dirty="0"/>
              <a:t> Identifica e analisa as regras de negócios estão definidas para não haver erros.</a:t>
            </a:r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6551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O modelo entidade-relacionamento e o diagrama entidade-relacionamento são os modelos mais conhecidos.</a:t>
            </a:r>
          </a:p>
          <a:p>
            <a:r>
              <a:rPr lang="pt-BR" sz="2400" dirty="0"/>
              <a:t>Mas para usar esse modelo e diagrama é necessário conhecer alguns conceitos:</a:t>
            </a:r>
          </a:p>
          <a:p>
            <a:pPr lvl="1"/>
            <a:r>
              <a:rPr lang="pt-BR" sz="2200" dirty="0"/>
              <a:t> O que é entidade?</a:t>
            </a:r>
          </a:p>
          <a:p>
            <a:pPr lvl="1"/>
            <a:r>
              <a:rPr lang="pt-BR" sz="2200" dirty="0"/>
              <a:t> O que são atributos?</a:t>
            </a:r>
          </a:p>
          <a:p>
            <a:pPr lvl="1"/>
            <a:r>
              <a:rPr lang="pt-BR" sz="2200" dirty="0"/>
              <a:t> Quais são seus relacionamentos?</a:t>
            </a:r>
          </a:p>
          <a:p>
            <a:pPr lvl="1"/>
            <a:r>
              <a:rPr lang="pt-BR" sz="2200" dirty="0"/>
              <a:t> O que significa cardinalidade?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13284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Aqui há um exemplo de forma gráfica de um modelo conceitual utilizando DER.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Temos duas entidades: </a:t>
            </a:r>
            <a:r>
              <a:rPr lang="pt-BR" sz="2400" b="1" dirty="0"/>
              <a:t>Produto </a:t>
            </a:r>
            <a:r>
              <a:rPr lang="pt-BR" sz="2400" dirty="0"/>
              <a:t>e </a:t>
            </a:r>
            <a:r>
              <a:rPr lang="pt-BR" sz="2400" b="1" dirty="0"/>
              <a:t>Tipo de Produto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r>
              <a:rPr lang="pt-BR" sz="2400" dirty="0"/>
              <a:t>A entidade </a:t>
            </a:r>
            <a:r>
              <a:rPr lang="pt-BR" sz="2400" b="1" dirty="0"/>
              <a:t>Produto</a:t>
            </a:r>
            <a:r>
              <a:rPr lang="pt-BR" sz="2400" dirty="0"/>
              <a:t> tem os seguintes atributos: Preço, Descrição e Código.</a:t>
            </a:r>
          </a:p>
          <a:p>
            <a:pPr marL="0" indent="0">
              <a:buNone/>
            </a:pPr>
            <a:r>
              <a:rPr lang="pt-BR" sz="2400" dirty="0"/>
              <a:t>A entidade </a:t>
            </a:r>
            <a:r>
              <a:rPr lang="pt-BR" sz="2400" b="1" dirty="0"/>
              <a:t>Tipo de Produto</a:t>
            </a:r>
            <a:r>
              <a:rPr lang="pt-BR" sz="2400" dirty="0"/>
              <a:t> tem os seguintes atributos: Descrição e Código.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" name="Picture 278">
            <a:extLst>
              <a:ext uri="{FF2B5EF4-FFF2-40B4-BE49-F238E27FC236}">
                <a16:creationId xmlns:a16="http://schemas.microsoft.com/office/drawing/2014/main" id="{8B1AEC02-107A-6C24-4838-3817F158F3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1750" y="2421670"/>
            <a:ext cx="5429671" cy="17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endParaRPr lang="pt-BR" sz="27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Aqui há um exemplo de forma gráfica de um modelo conceitual utilizando DER.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Para a entidade Produto, a </a:t>
            </a:r>
            <a:r>
              <a:rPr lang="pt-BR" sz="2400" b="1" dirty="0"/>
              <a:t>cardinalidade</a:t>
            </a:r>
            <a:r>
              <a:rPr lang="pt-BR" sz="2400" dirty="0"/>
              <a:t> é N: Pode existir vários produtos.</a:t>
            </a:r>
          </a:p>
          <a:p>
            <a:pPr marL="0" indent="0">
              <a:buNone/>
            </a:pPr>
            <a:r>
              <a:rPr lang="pt-BR" sz="2400" dirty="0"/>
              <a:t>Para a entidade Tipo de Produto, a </a:t>
            </a:r>
            <a:r>
              <a:rPr lang="pt-BR" sz="2400" b="1" dirty="0"/>
              <a:t>cardinalidade</a:t>
            </a:r>
            <a:r>
              <a:rPr lang="pt-BR" sz="2400" dirty="0"/>
              <a:t> é 1: Pode existir diversos produtos para um tipo de produto.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pic>
        <p:nvPicPr>
          <p:cNvPr id="10" name="Picture 278">
            <a:extLst>
              <a:ext uri="{FF2B5EF4-FFF2-40B4-BE49-F238E27FC236}">
                <a16:creationId xmlns:a16="http://schemas.microsoft.com/office/drawing/2014/main" id="{8B1AEC02-107A-6C24-4838-3817F158F3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51750" y="2421670"/>
            <a:ext cx="5429671" cy="17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3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br>
              <a:rPr lang="pt-BR" sz="4400" b="1" dirty="0"/>
            </a:br>
            <a:r>
              <a:rPr lang="pt-BR" sz="2700" dirty="0"/>
              <a:t>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É conhecida como </a:t>
            </a:r>
            <a:r>
              <a:rPr lang="pt-BR" sz="2400" b="1" dirty="0"/>
              <a:t>tabela</a:t>
            </a:r>
            <a:r>
              <a:rPr lang="pt-BR" sz="2400" dirty="0"/>
              <a:t>.</a:t>
            </a:r>
          </a:p>
          <a:p>
            <a:r>
              <a:rPr lang="pt-BR" sz="2400" dirty="0"/>
              <a:t>É uma representação gráfica de um conjunto ou objeto de informações.</a:t>
            </a:r>
          </a:p>
          <a:p>
            <a:r>
              <a:rPr lang="pt-BR" sz="2400" dirty="0" err="1"/>
              <a:t>Heuser</a:t>
            </a:r>
            <a:r>
              <a:rPr lang="pt-BR" sz="2400" dirty="0"/>
              <a:t> definiu que a entidade é um conjunto modelado de objetos da realidade em que se deseja manter as informações no banco de dados.</a:t>
            </a:r>
          </a:p>
          <a:p>
            <a:r>
              <a:rPr lang="pt-BR" sz="2400" dirty="0"/>
              <a:t>No modelo conceitual, uma entidade é representada por um </a:t>
            </a:r>
            <a:r>
              <a:rPr lang="pt-BR" sz="2400" b="1" dirty="0"/>
              <a:t>retângulo</a:t>
            </a:r>
            <a:r>
              <a:rPr lang="pt-BR" sz="2400" dirty="0"/>
              <a:t>, com o nome da tabela no centro.</a:t>
            </a:r>
          </a:p>
          <a:p>
            <a:r>
              <a:rPr lang="pt-BR" sz="2400" dirty="0"/>
              <a:t>A tabela receberá várias informações, que serão armazenadas em tuplas (linhas). Cada ocorrência que essas tuplas atenderem é chamada de </a:t>
            </a:r>
            <a:r>
              <a:rPr lang="pt-BR" sz="2400" b="1" dirty="0"/>
              <a:t>instância.</a:t>
            </a:r>
          </a:p>
          <a:p>
            <a:r>
              <a:rPr lang="pt-BR" sz="2400" b="1" dirty="0"/>
              <a:t>Instância</a:t>
            </a:r>
            <a:r>
              <a:rPr lang="pt-BR" sz="2400" dirty="0"/>
              <a:t> é um conjunto de dados armazenados em uma linha.</a:t>
            </a:r>
            <a:r>
              <a:rPr lang="pt-BR" sz="2400" b="1" dirty="0"/>
              <a:t> </a:t>
            </a:r>
            <a:endParaRPr lang="pt-BR" sz="2400" dirty="0"/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6513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br>
              <a:rPr lang="pt-BR" sz="4400" b="1" dirty="0"/>
            </a:br>
            <a:r>
              <a:rPr lang="pt-BR" sz="2700" dirty="0"/>
              <a:t>ENTIDADES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Cada entidade tem uma força, vamos conhece-la.</a:t>
            </a:r>
          </a:p>
          <a:p>
            <a:r>
              <a:rPr lang="pt-BR" sz="2400" b="1" dirty="0"/>
              <a:t>Entidade forte</a:t>
            </a:r>
            <a:r>
              <a:rPr lang="pt-BR" sz="2400" dirty="0"/>
              <a:t>: São entidades que não dependem de outras. Já possuem um sentido para existirem.</a:t>
            </a:r>
          </a:p>
          <a:p>
            <a:endParaRPr lang="pt-BR" sz="2400" b="1" dirty="0"/>
          </a:p>
          <a:p>
            <a:endParaRPr lang="pt-BR" sz="2400" b="1" dirty="0"/>
          </a:p>
          <a:p>
            <a:r>
              <a:rPr lang="pt-BR" sz="2400" b="1" dirty="0"/>
              <a:t>Entidade fraca</a:t>
            </a:r>
            <a:r>
              <a:rPr lang="pt-BR" sz="2400" dirty="0"/>
              <a:t>: São aquelas que dependem de outras para existira para fazerem sentido.</a:t>
            </a:r>
          </a:p>
          <a:p>
            <a:r>
              <a:rPr lang="pt-BR" sz="2400" dirty="0"/>
              <a:t>No exemplo acima, não é possível saber onde o Diogo trabalha, ou onde ele mora. Para saber, precisamos de uma outra tabela.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8480C37B-8E41-971A-D01C-2FBF3212F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03106"/>
              </p:ext>
            </p:extLst>
          </p:nvPr>
        </p:nvGraphicFramePr>
        <p:xfrm>
          <a:off x="3869343" y="3389312"/>
          <a:ext cx="4692766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5823">
                  <a:extLst>
                    <a:ext uri="{9D8B030D-6E8A-4147-A177-3AD203B41FA5}">
                      <a16:colId xmlns:a16="http://schemas.microsoft.com/office/drawing/2014/main" val="1408420465"/>
                    </a:ext>
                  </a:extLst>
                </a:gridCol>
                <a:gridCol w="1641868">
                  <a:extLst>
                    <a:ext uri="{9D8B030D-6E8A-4147-A177-3AD203B41FA5}">
                      <a16:colId xmlns:a16="http://schemas.microsoft.com/office/drawing/2014/main" val="615094147"/>
                    </a:ext>
                  </a:extLst>
                </a:gridCol>
                <a:gridCol w="1685075">
                  <a:extLst>
                    <a:ext uri="{9D8B030D-6E8A-4147-A177-3AD203B41FA5}">
                      <a16:colId xmlns:a16="http://schemas.microsoft.com/office/drawing/2014/main" val="170032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RA_ALUNO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NOME_ALUNO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MEDIA_ALUNO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64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12345678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Diogo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1113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66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400" b="1" dirty="0"/>
              <a:t>MODELO ENTIDADE-RELACIONAMENTO</a:t>
            </a:r>
            <a:br>
              <a:rPr lang="pt-BR" sz="4400" b="1" dirty="0"/>
            </a:br>
            <a:r>
              <a:rPr lang="pt-BR" sz="2700" dirty="0"/>
              <a:t>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Cada entidade tem uma força, vamos conhece-la.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9912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Projeto de banco de dados:</a:t>
            </a:r>
            <a:br>
              <a:rPr lang="pt-BR" b="1" dirty="0"/>
            </a:br>
            <a:r>
              <a:rPr lang="pt-BR" b="1" dirty="0"/>
              <a:t>modelo conceitual, lógico e físico</a:t>
            </a:r>
            <a:br>
              <a:rPr lang="pt-BR" dirty="0"/>
            </a:br>
            <a:r>
              <a:rPr lang="pt-BR" sz="27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Conhecer o modelo entidade-relacionamento possibilita a criação de pequenos e grandes projetos de anco de dados, e proporciona a modelagem de alta qualidade.</a:t>
            </a:r>
          </a:p>
          <a:p>
            <a:r>
              <a:rPr lang="pt-BR" sz="2400" dirty="0"/>
              <a:t>Neste capitulo estudaremos: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Os tipos de modelos de banco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Aprender sobre o projeto desses banco de dados;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Compreender o processo de transformação de MER para modelo relacional;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Verificar o processo de conversão entre esses os modelos: </a:t>
            </a:r>
            <a:r>
              <a:rPr lang="pt-BR" sz="2000" dirty="0"/>
              <a:t>conceitual, físico e lógico;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Estudar a modelagem de dados de banco de dados utilizando a SQL.</a:t>
            </a:r>
          </a:p>
        </p:txBody>
      </p:sp>
    </p:spTree>
    <p:extLst>
      <p:ext uri="{BB962C8B-B14F-4D97-AF65-F5344CB8AC3E}">
        <p14:creationId xmlns:p14="http://schemas.microsoft.com/office/powerpoint/2010/main" val="983704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MODELAGEM E PROJETO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</a:t>
            </a:r>
            <a:r>
              <a:rPr lang="pt-BR" sz="2400" b="1" dirty="0"/>
              <a:t>modelagem de banco de dados </a:t>
            </a:r>
            <a:r>
              <a:rPr lang="pt-BR" sz="2400" dirty="0"/>
              <a:t>momento mais crítico no processo de desenvolvimento de </a:t>
            </a:r>
            <a:r>
              <a:rPr lang="pt-BR" sz="2400" i="1" dirty="0"/>
              <a:t>software.</a:t>
            </a:r>
          </a:p>
          <a:p>
            <a:r>
              <a:rPr lang="pt-BR" sz="2400" dirty="0"/>
              <a:t>O objetivo da modelagem é atingir o objetivo estabelecido pelo cliente.</a:t>
            </a:r>
          </a:p>
          <a:p>
            <a:r>
              <a:rPr lang="pt-BR" sz="2400" dirty="0"/>
              <a:t>Segundo </a:t>
            </a:r>
            <a:r>
              <a:rPr lang="pt-BR" sz="2400" dirty="0" err="1"/>
              <a:t>Heuser</a:t>
            </a:r>
            <a:r>
              <a:rPr lang="pt-BR" sz="2400" dirty="0"/>
              <a:t>, o banco de dados deve ter padrões propostos na abstração de dados: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conceitual;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lógico;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Modelo físico.</a:t>
            </a:r>
          </a:p>
          <a:p>
            <a:r>
              <a:rPr lang="pt-BR" sz="2400" dirty="0"/>
              <a:t>Como os usuários são leigos, o projeto deve ser simples em sua estrutura.</a:t>
            </a:r>
          </a:p>
        </p:txBody>
      </p:sp>
    </p:spTree>
    <p:extLst>
      <p:ext uri="{BB962C8B-B14F-4D97-AF65-F5344CB8AC3E}">
        <p14:creationId xmlns:p14="http://schemas.microsoft.com/office/powerpoint/2010/main" val="71138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MODELAGEM E PROJETO DE BANCO DE DADOS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requisitos do projeto podem ser descritos por </a:t>
            </a:r>
            <a:r>
              <a:rPr lang="pt-BR" sz="2400" b="1" dirty="0"/>
              <a:t>diagramas</a:t>
            </a:r>
            <a:r>
              <a:rPr lang="pt-BR" sz="2400" dirty="0"/>
              <a:t>, com declarações que o sistema deve oferecer em alto nível.</a:t>
            </a:r>
          </a:p>
          <a:p>
            <a:r>
              <a:rPr lang="pt-BR" sz="2400" dirty="0"/>
              <a:t>Para esse processo, podemos usar a etapa de </a:t>
            </a:r>
            <a:r>
              <a:rPr lang="pt-BR" sz="2400" b="1" dirty="0"/>
              <a:t>engenharia de requisitos: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b="1" dirty="0"/>
              <a:t> </a:t>
            </a:r>
            <a:r>
              <a:rPr lang="pt-BR" sz="2400" dirty="0"/>
              <a:t>É um processo que engloba as atividades que contribuem para: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Elaboração de um documento;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Levantamento de requisitos para manutenção;</a:t>
            </a:r>
            <a:endParaRPr lang="pt-BR" sz="2400" dirty="0"/>
          </a:p>
          <a:p>
            <a:r>
              <a:rPr lang="pt-BR" sz="2200" dirty="0"/>
              <a:t>Essa etapa é a fase onde podemos descobrir, analisar e verificar funções e restrições.</a:t>
            </a:r>
          </a:p>
        </p:txBody>
      </p:sp>
    </p:spTree>
    <p:extLst>
      <p:ext uri="{BB962C8B-B14F-4D97-AF65-F5344CB8AC3E}">
        <p14:creationId xmlns:p14="http://schemas.microsoft.com/office/powerpoint/2010/main" val="315269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/>
              <a:t>MODELAGEM E PROJETO DE BANCO DE DADOS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É importante não errar durante a modelagem: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Evita retrabalho;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Evitar aumento de custo;</a:t>
            </a:r>
          </a:p>
          <a:p>
            <a:r>
              <a:rPr lang="pt-BR" sz="2400" dirty="0"/>
              <a:t>Para evitar isso, é necessário seguir alguns passos:</a:t>
            </a:r>
          </a:p>
          <a:p>
            <a:endParaRPr lang="pt-BR" sz="2400" dirty="0"/>
          </a:p>
          <a:p>
            <a:endParaRPr lang="pt-BR" sz="2400" dirty="0"/>
          </a:p>
        </p:txBody>
      </p:sp>
      <p:grpSp>
        <p:nvGrpSpPr>
          <p:cNvPr id="4" name="Group 18037">
            <a:extLst>
              <a:ext uri="{FF2B5EF4-FFF2-40B4-BE49-F238E27FC236}">
                <a16:creationId xmlns:a16="http://schemas.microsoft.com/office/drawing/2014/main" id="{C26DE37D-25C3-DCF0-3D8F-6AEA0CBEC815}"/>
              </a:ext>
            </a:extLst>
          </p:cNvPr>
          <p:cNvGrpSpPr/>
          <p:nvPr/>
        </p:nvGrpSpPr>
        <p:grpSpPr>
          <a:xfrm>
            <a:off x="2739043" y="3857414"/>
            <a:ext cx="6774873" cy="2202873"/>
            <a:chOff x="0" y="0"/>
            <a:chExt cx="3894252" cy="1021969"/>
          </a:xfrm>
        </p:grpSpPr>
        <p:sp>
          <p:nvSpPr>
            <p:cNvPr id="5" name="Shape 84">
              <a:extLst>
                <a:ext uri="{FF2B5EF4-FFF2-40B4-BE49-F238E27FC236}">
                  <a16:creationId xmlns:a16="http://schemas.microsoft.com/office/drawing/2014/main" id="{5B7F7B2F-B397-7953-ABAC-CDC3823DDB97}"/>
                </a:ext>
              </a:extLst>
            </p:cNvPr>
            <p:cNvSpPr/>
            <p:nvPr/>
          </p:nvSpPr>
          <p:spPr>
            <a:xfrm>
              <a:off x="0" y="0"/>
              <a:ext cx="3894252" cy="1021969"/>
            </a:xfrm>
            <a:custGeom>
              <a:avLst/>
              <a:gdLst/>
              <a:ahLst/>
              <a:cxnLst/>
              <a:rect l="0" t="0" r="0" b="0"/>
              <a:pathLst>
                <a:path w="3894252" h="1021969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913968"/>
                  </a:lnTo>
                  <a:cubicBezTo>
                    <a:pt x="0" y="913968"/>
                    <a:pt x="0" y="1021969"/>
                    <a:pt x="108001" y="1021969"/>
                  </a:cubicBezTo>
                  <a:lnTo>
                    <a:pt x="3786251" y="1021969"/>
                  </a:lnTo>
                  <a:cubicBezTo>
                    <a:pt x="3786251" y="1021969"/>
                    <a:pt x="3894252" y="1021969"/>
                    <a:pt x="3894252" y="913968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85">
              <a:extLst>
                <a:ext uri="{FF2B5EF4-FFF2-40B4-BE49-F238E27FC236}">
                  <a16:creationId xmlns:a16="http://schemas.microsoft.com/office/drawing/2014/main" id="{7453F41D-03A7-EDA1-3720-8E8785D5C365}"/>
                </a:ext>
              </a:extLst>
            </p:cNvPr>
            <p:cNvSpPr/>
            <p:nvPr/>
          </p:nvSpPr>
          <p:spPr>
            <a:xfrm>
              <a:off x="133349" y="655287"/>
              <a:ext cx="812740" cy="1688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sz="2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1.</a:t>
              </a:r>
              <a:r>
                <a:rPr lang="pt-BR" sz="2400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86">
              <a:extLst>
                <a:ext uri="{FF2B5EF4-FFF2-40B4-BE49-F238E27FC236}">
                  <a16:creationId xmlns:a16="http://schemas.microsoft.com/office/drawing/2014/main" id="{B9B33257-4510-3EB8-039D-107A3FBC765C}"/>
                </a:ext>
              </a:extLst>
            </p:cNvPr>
            <p:cNvSpPr/>
            <p:nvPr/>
          </p:nvSpPr>
          <p:spPr>
            <a:xfrm>
              <a:off x="797408" y="659843"/>
              <a:ext cx="2512912" cy="16512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Etapas</a:t>
              </a:r>
              <a:r>
                <a:rPr lang="pt-BR" sz="2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modelagem</a:t>
              </a:r>
              <a:r>
                <a:rPr lang="pt-BR" sz="2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4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4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sz="24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87">
              <a:extLst>
                <a:ext uri="{FF2B5EF4-FFF2-40B4-BE49-F238E27FC236}">
                  <a16:creationId xmlns:a16="http://schemas.microsoft.com/office/drawing/2014/main" id="{D086EEBB-CB96-E93B-FA19-C3370D9DFB53}"/>
                </a:ext>
              </a:extLst>
            </p:cNvPr>
            <p:cNvSpPr/>
            <p:nvPr/>
          </p:nvSpPr>
          <p:spPr>
            <a:xfrm>
              <a:off x="133349" y="821723"/>
              <a:ext cx="549937" cy="1401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</a:t>
              </a:r>
              <a:r>
                <a:rPr lang="pt-BR" sz="7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:</a:t>
              </a:r>
              <a:endParaRPr lang="pt-BR" sz="1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88">
              <a:extLst>
                <a:ext uri="{FF2B5EF4-FFF2-40B4-BE49-F238E27FC236}">
                  <a16:creationId xmlns:a16="http://schemas.microsoft.com/office/drawing/2014/main" id="{595D3F00-8A3E-D36A-9763-4A9904F66C37}"/>
                </a:ext>
              </a:extLst>
            </p:cNvPr>
            <p:cNvSpPr/>
            <p:nvPr/>
          </p:nvSpPr>
          <p:spPr>
            <a:xfrm>
              <a:off x="460394" y="814196"/>
              <a:ext cx="1915090" cy="8721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Cougo</a:t>
              </a:r>
              <a:r>
                <a:rPr lang="pt-BR" sz="20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20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(1997).</a:t>
              </a:r>
              <a:endParaRPr lang="pt-BR" sz="20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90">
              <a:extLst>
                <a:ext uri="{FF2B5EF4-FFF2-40B4-BE49-F238E27FC236}">
                  <a16:creationId xmlns:a16="http://schemas.microsoft.com/office/drawing/2014/main" id="{4AD15F95-27C8-86BF-967A-749DD5D889A4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9" y="147610"/>
              <a:ext cx="3627298" cy="4442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2859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IDENTIFICAÇÃO DO PROBLEMA (LEVANTAMENTO DE REQUISITO)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Para fazer a identificação do problema, é preciso fazer em estudo detalhado.</a:t>
            </a:r>
          </a:p>
          <a:p>
            <a:r>
              <a:rPr lang="pt-BR" sz="2400" dirty="0"/>
              <a:t>Nessa etapa, realizado uma entrevista para levantamento de informações. Essas informações devem ser relevantes, de acordo com a necessidade do usuário.</a:t>
            </a:r>
          </a:p>
          <a:p>
            <a:r>
              <a:rPr lang="pt-BR" sz="2400" dirty="0"/>
              <a:t>Esses é uma etapa importante porque os requisitos são a base do produto (software).</a:t>
            </a:r>
          </a:p>
          <a:p>
            <a:r>
              <a:rPr lang="pt-BR" sz="2400" dirty="0"/>
              <a:t>A tarefa de </a:t>
            </a:r>
            <a:r>
              <a:rPr lang="pt-BR" sz="2400" b="1" dirty="0"/>
              <a:t>análise de requisitos</a:t>
            </a:r>
            <a:r>
              <a:rPr lang="pt-BR" sz="2400" dirty="0"/>
              <a:t> é um processo de:</a:t>
            </a:r>
          </a:p>
          <a:p>
            <a:pPr lvl="1"/>
            <a:r>
              <a:rPr lang="pt-BR" sz="2200" dirty="0"/>
              <a:t> Descoberta;</a:t>
            </a:r>
          </a:p>
          <a:p>
            <a:pPr lvl="1"/>
            <a:r>
              <a:rPr lang="pt-BR" sz="2200" dirty="0"/>
              <a:t>Refinamento;</a:t>
            </a:r>
          </a:p>
          <a:p>
            <a:pPr lvl="1"/>
            <a:r>
              <a:rPr lang="pt-BR" sz="2200" dirty="0"/>
              <a:t>Modelagem;</a:t>
            </a:r>
          </a:p>
          <a:p>
            <a:pPr lvl="1"/>
            <a:r>
              <a:rPr lang="pt-BR" sz="2200" dirty="0"/>
              <a:t>Especificação.</a:t>
            </a:r>
          </a:p>
          <a:p>
            <a:pPr lvl="1"/>
            <a:endParaRPr lang="pt-BR" sz="2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302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IDENTIFICAÇÃO DO PROBLEMA (LEVANTAMENTO DE REQUISITO)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04864"/>
            <a:ext cx="10058400" cy="1048271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Para resumir, a </a:t>
            </a:r>
            <a:r>
              <a:rPr lang="pt-BR" sz="2400" b="1" dirty="0"/>
              <a:t>análise de requisitos</a:t>
            </a:r>
            <a:r>
              <a:rPr lang="pt-BR" sz="2400" dirty="0"/>
              <a:t> dá ao projetista proporciona uma representação da informação, oferecendo ao desenvolvedor e ao cliente os critérios para avaliar a qualidade do sistema construído</a:t>
            </a:r>
            <a:endParaRPr lang="pt-BR" sz="2200" dirty="0"/>
          </a:p>
          <a:p>
            <a:pPr lvl="1"/>
            <a:endParaRPr lang="pt-BR" sz="2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701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MODELAGEM CONCEITUAL (ALTO NÍVEL)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O que é?</a:t>
            </a:r>
          </a:p>
          <a:p>
            <a:r>
              <a:rPr lang="pt-BR" sz="2400" dirty="0"/>
              <a:t>É a representação que considera o ponto de vista do criador dos dados: o usuário.</a:t>
            </a:r>
          </a:p>
          <a:p>
            <a:r>
              <a:rPr lang="pt-BR" sz="2400" dirty="0"/>
              <a:t>O nível conceitual especifica como os dados devem ser armazenados e relacionados, independente de sua implementação no banco de dados.</a:t>
            </a:r>
          </a:p>
          <a:p>
            <a:r>
              <a:rPr lang="pt-BR" sz="2400" dirty="0"/>
              <a:t>O modelo entidade-relacionamento usa elementos gráfico para descrever o modelo de dados de uma aplicação:</a:t>
            </a:r>
          </a:p>
          <a:p>
            <a:pPr lvl="1"/>
            <a:r>
              <a:rPr lang="pt-BR" sz="2200" dirty="0"/>
              <a:t>Identificando entidades;</a:t>
            </a:r>
          </a:p>
          <a:p>
            <a:pPr lvl="1"/>
            <a:r>
              <a:rPr lang="pt-BR" sz="2200" dirty="0"/>
              <a:t>Identificando atributos;</a:t>
            </a:r>
          </a:p>
          <a:p>
            <a:pPr lvl="1"/>
            <a:r>
              <a:rPr lang="pt-BR" sz="2200" dirty="0"/>
              <a:t>Identificando relacionamentos.</a:t>
            </a:r>
          </a:p>
          <a:p>
            <a:pPr lvl="1"/>
            <a:endParaRPr lang="pt-BR" sz="22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7235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C5B47-35D0-CBC5-39AF-B5F44B677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4400" b="1" dirty="0"/>
              <a:t>MODELAGEM E PROJETO DE BANCO DE DADOS</a:t>
            </a:r>
            <a:br>
              <a:rPr lang="pt-BR" dirty="0"/>
            </a:br>
            <a:r>
              <a:rPr lang="pt-BR" sz="2700" dirty="0"/>
              <a:t>MODELAGEM LÓGICA (REPRESENTATIVA OU DE IMPLEMENTAÇÃO)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758A1E-514F-AFAC-13D2-56BDC5AA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23529"/>
            <a:ext cx="10058400" cy="4414926"/>
          </a:xfrm>
        </p:spPr>
        <p:txBody>
          <a:bodyPr>
            <a:normAutofit/>
          </a:bodyPr>
          <a:lstStyle/>
          <a:p>
            <a:r>
              <a:rPr lang="pt-BR" sz="2400" dirty="0"/>
              <a:t>Após a conclusão do modelo conceitual, deverá ser inicializado o modelo lógico.</a:t>
            </a:r>
          </a:p>
          <a:p>
            <a:r>
              <a:rPr lang="pt-BR" sz="2400" dirty="0"/>
              <a:t>Este modelo deve ser criado com base em um tipo de SGBD: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SQL Server;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Oracle;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MySQL.</a:t>
            </a:r>
            <a:endParaRPr lang="pt-BR" sz="2200" dirty="0"/>
          </a:p>
          <a:p>
            <a:r>
              <a:rPr lang="pt-BR" sz="2400" dirty="0"/>
              <a:t>Muitos analistas pensam que a etapa do modelo conceitual não é importante, e até mesmo desnecessária. Devido aos prazos curtos, alguns pulam a etapa de modelo conceitual para o modelo lógico.</a:t>
            </a:r>
          </a:p>
          <a:p>
            <a:r>
              <a:rPr lang="pt-BR" sz="2400" dirty="0"/>
              <a:t>Pular a etapa de modelagem conceitual poderá ignorar alguns requisitos ou solicitações a serem atendidas.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245043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663</TotalTime>
  <Words>1341</Words>
  <Application>Microsoft Office PowerPoint</Application>
  <PresentationFormat>Widescreen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Times New Roman</vt:lpstr>
      <vt:lpstr>Wingdings</vt:lpstr>
      <vt:lpstr>Retrospectiva</vt:lpstr>
      <vt:lpstr>Projeto de banco de dados:  modelos conceituais, lógicos e físicos</vt:lpstr>
      <vt:lpstr>Projeto de banco de dados: modelo conceitual, lógico e físico INTRODUÇÃO</vt:lpstr>
      <vt:lpstr>MODELAGEM E PROJETO DE BANCO DE DADOS</vt:lpstr>
      <vt:lpstr>MODELAGEM E PROJETO DE BANCO DE DADOS</vt:lpstr>
      <vt:lpstr>MODELAGEM E PROJETO DE BANCO DE DADOS</vt:lpstr>
      <vt:lpstr>MODELAGEM E PROJETO DE BANCO DE DADOS IDENTIFICAÇÃO DO PROBLEMA (LEVANTAMENTO DE REQUISITO)</vt:lpstr>
      <vt:lpstr>MODELAGEM E PROJETO DE BANCO DE DADOS IDENTIFICAÇÃO DO PROBLEMA (LEVANTAMENTO DE REQUISITO)</vt:lpstr>
      <vt:lpstr>MODELAGEM E PROJETO DE BANCO DE DADOS MODELAGEM CONCEITUAL (ALTO NÍVEL)</vt:lpstr>
      <vt:lpstr>MODELAGEM E PROJETO DE BANCO DE DADOS MODELAGEM LÓGICA (REPRESENTATIVA OU DE IMPLEMENTAÇÃO)</vt:lpstr>
      <vt:lpstr>MODELAGEM E PROJETO DE BANCO DE DADOS MODELAGEM LÓGICA (REPRESENTATIVA OU DE IMPLEMENTAÇÃO)</vt:lpstr>
      <vt:lpstr>MODELAGEM E PROJETO DE BANCO DE DADOS MODELAGEM FÍSICA (BAIXO NÍVEL)</vt:lpstr>
      <vt:lpstr>MODELO ENTIDADE-RELACIONAMENTO</vt:lpstr>
      <vt:lpstr>MODELO ENTIDADE-RELACIONAMENTO</vt:lpstr>
      <vt:lpstr>MODELO ENTIDADE-RELACIONAMENTO</vt:lpstr>
      <vt:lpstr>MODELO ENTIDADE-RELACIONAMENTO</vt:lpstr>
      <vt:lpstr>MODELO ENTIDADE-RELACIONAMENTO ENTIDADES</vt:lpstr>
      <vt:lpstr>MODELO ENTIDADE-RELACIONAMENTO ENTIDADES</vt:lpstr>
      <vt:lpstr>MODELO ENTIDADE-RELACIONAMENTO ATRIBUTOS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banco de dados:  modelos conceituais, lógicos e físicos</dc:title>
  <dc:creator>Lucas Amaro</dc:creator>
  <cp:lastModifiedBy>Lucas Amaro</cp:lastModifiedBy>
  <cp:revision>1</cp:revision>
  <dcterms:created xsi:type="dcterms:W3CDTF">2024-03-26T15:31:40Z</dcterms:created>
  <dcterms:modified xsi:type="dcterms:W3CDTF">2024-03-27T02:35:18Z</dcterms:modified>
</cp:coreProperties>
</file>