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048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738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10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72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9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9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0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81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88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62042D-1543-4715-A638-AE8B3EAFA67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82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042D-1543-4715-A638-AE8B3EAFA67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51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62042D-1543-4715-A638-AE8B3EAFA67D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DE35FE-27FA-4778-9A00-01948A1FA62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5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904C-D372-A5D4-0108-7E5E6E47B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Componentes dos aplicativos Android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D16B3A-7CA6-9500-75CC-07280D637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Identificar os principais componentes dos aplicativos Android.</a:t>
            </a:r>
          </a:p>
          <a:p>
            <a:r>
              <a:rPr lang="pt-BR" dirty="0"/>
              <a:t>Descrever os componentes: </a:t>
            </a:r>
            <a:r>
              <a:rPr lang="pt-BR" i="1" dirty="0"/>
              <a:t>activities</a:t>
            </a:r>
            <a:r>
              <a:rPr lang="pt-BR" dirty="0"/>
              <a:t>, </a:t>
            </a:r>
            <a:r>
              <a:rPr lang="pt-BR" i="1" dirty="0"/>
              <a:t>services</a:t>
            </a:r>
            <a:r>
              <a:rPr lang="pt-BR" dirty="0"/>
              <a:t>, </a:t>
            </a:r>
            <a:r>
              <a:rPr lang="pt-BR" i="1" dirty="0"/>
              <a:t>interntes</a:t>
            </a:r>
            <a:r>
              <a:rPr lang="pt-BR" dirty="0"/>
              <a:t>, </a:t>
            </a:r>
            <a:r>
              <a:rPr lang="pt-BR" i="1" dirty="0"/>
              <a:t>contente</a:t>
            </a:r>
            <a:r>
              <a:rPr lang="pt-BR" dirty="0"/>
              <a:t> </a:t>
            </a:r>
            <a:r>
              <a:rPr lang="pt-BR" i="1" dirty="0"/>
              <a:t>providers</a:t>
            </a:r>
            <a:r>
              <a:rPr lang="pt-BR" dirty="0"/>
              <a:t> e </a:t>
            </a:r>
            <a:r>
              <a:rPr lang="pt-BR" i="1" dirty="0"/>
              <a:t>broadcast</a:t>
            </a:r>
            <a:r>
              <a:rPr lang="pt-BR" dirty="0"/>
              <a:t> </a:t>
            </a:r>
            <a:r>
              <a:rPr lang="pt-BR" i="1" dirty="0"/>
              <a:t>receivers.</a:t>
            </a:r>
          </a:p>
          <a:p>
            <a:r>
              <a:rPr lang="pt-BR" i="1" dirty="0"/>
              <a:t>Comparar os papeis dos vários componentes de um aplicativo Android.</a:t>
            </a:r>
          </a:p>
        </p:txBody>
      </p:sp>
    </p:spTree>
    <p:extLst>
      <p:ext uri="{BB962C8B-B14F-4D97-AF65-F5344CB8AC3E}">
        <p14:creationId xmlns:p14="http://schemas.microsoft.com/office/powerpoint/2010/main" val="148855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Simon (2011) diz que os </a:t>
            </a:r>
            <a:r>
              <a:rPr lang="pt-BR" i="1" dirty="0"/>
              <a:t>services</a:t>
            </a:r>
            <a:r>
              <a:rPr lang="pt-BR" dirty="0"/>
              <a:t> são componentes executados em segundo plano. Costumam executar operações e rotinas que se comunicarão por um longo tempo com um servidor ou dispositivo.</a:t>
            </a:r>
          </a:p>
          <a:p>
            <a:r>
              <a:rPr lang="pt-BR" dirty="0"/>
              <a:t>O </a:t>
            </a:r>
            <a:r>
              <a:rPr lang="pt-BR" i="1" dirty="0"/>
              <a:t>service </a:t>
            </a:r>
            <a:r>
              <a:rPr lang="pt-BR" dirty="0"/>
              <a:t>pode tocar uma música em segundo plano, enquanto o usuário está em um aplicativo diferente. </a:t>
            </a:r>
          </a:p>
          <a:p>
            <a:r>
              <a:rPr lang="pt-BR" dirty="0"/>
              <a:t>Ele não apresentam uma interface de usuário de imediato quando são criados, e as funcionalidade do </a:t>
            </a:r>
            <a:r>
              <a:rPr lang="pt-BR" i="1" dirty="0"/>
              <a:t>service </a:t>
            </a:r>
            <a:r>
              <a:rPr lang="pt-BR" dirty="0"/>
              <a:t>devem ser desenvolvidas. Por exemplo, ao terminar de realizar um download de um arquivo, o </a:t>
            </a:r>
            <a:r>
              <a:rPr lang="pt-BR" i="1" dirty="0"/>
              <a:t>service </a:t>
            </a:r>
            <a:r>
              <a:rPr lang="pt-BR" dirty="0"/>
              <a:t>deve exibir uma mensagem que o download foi concluído.</a:t>
            </a:r>
          </a:p>
        </p:txBody>
      </p:sp>
    </p:spTree>
    <p:extLst>
      <p:ext uri="{BB962C8B-B14F-4D97-AF65-F5344CB8AC3E}">
        <p14:creationId xmlns:p14="http://schemas.microsoft.com/office/powerpoint/2010/main" val="255366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No exemplo abaixo, temos uma classe </a:t>
            </a:r>
            <a:r>
              <a:rPr lang="pt-BR" i="1" dirty="0"/>
              <a:t>service</a:t>
            </a:r>
            <a:r>
              <a:rPr lang="pt-BR" dirty="0"/>
              <a:t> nomeado como “</a:t>
            </a:r>
            <a:r>
              <a:rPr lang="pt-BR" dirty="0" err="1"/>
              <a:t>NotificacaoService</a:t>
            </a:r>
            <a:r>
              <a:rPr lang="pt-BR" dirty="0"/>
              <a:t>”, onde herda as características da classe “Service”. </a:t>
            </a:r>
          </a:p>
          <a:p>
            <a:r>
              <a:rPr lang="pt-BR" dirty="0"/>
              <a:t>Dentro da classe “</a:t>
            </a:r>
            <a:r>
              <a:rPr lang="pt-BR" dirty="0" err="1"/>
              <a:t>NotificacaoService</a:t>
            </a:r>
            <a:r>
              <a:rPr lang="pt-BR" dirty="0"/>
              <a:t>” temos implementado o método “</a:t>
            </a:r>
            <a:r>
              <a:rPr lang="pt-BR" dirty="0" err="1"/>
              <a:t>onBind</a:t>
            </a:r>
            <a:r>
              <a:rPr lang="pt-BR" dirty="0"/>
              <a:t>()” e “</a:t>
            </a:r>
            <a:r>
              <a:rPr lang="pt-BR" dirty="0" err="1"/>
              <a:t>onStartCommand</a:t>
            </a:r>
            <a:r>
              <a:rPr lang="pt-BR" dirty="0"/>
              <a:t>()” que manterão a implementação que o </a:t>
            </a:r>
            <a:r>
              <a:rPr lang="pt-BR" i="1" dirty="0"/>
              <a:t>service</a:t>
            </a:r>
            <a:r>
              <a:rPr lang="pt-BR" dirty="0"/>
              <a:t> deve executar.</a:t>
            </a:r>
          </a:p>
          <a:p>
            <a:endParaRPr lang="pt-BR" dirty="0"/>
          </a:p>
        </p:txBody>
      </p:sp>
      <p:grpSp>
        <p:nvGrpSpPr>
          <p:cNvPr id="4" name="Group 9595">
            <a:extLst>
              <a:ext uri="{FF2B5EF4-FFF2-40B4-BE49-F238E27FC236}">
                <a16:creationId xmlns:a16="http://schemas.microsoft.com/office/drawing/2014/main" id="{A6B098F2-3979-1812-8C2C-5593F21C3F54}"/>
              </a:ext>
            </a:extLst>
          </p:cNvPr>
          <p:cNvGrpSpPr/>
          <p:nvPr/>
        </p:nvGrpSpPr>
        <p:grpSpPr>
          <a:xfrm>
            <a:off x="2766324" y="3403990"/>
            <a:ext cx="6705349" cy="2938403"/>
            <a:chOff x="-303097" y="216744"/>
            <a:chExt cx="5172091" cy="1496424"/>
          </a:xfrm>
        </p:grpSpPr>
        <p:sp>
          <p:nvSpPr>
            <p:cNvPr id="6" name="Rectangle 613">
              <a:extLst>
                <a:ext uri="{FF2B5EF4-FFF2-40B4-BE49-F238E27FC236}">
                  <a16:creationId xmlns:a16="http://schemas.microsoft.com/office/drawing/2014/main" id="{DB5243C2-6EF8-37ED-F458-20181912E474}"/>
                </a:ext>
              </a:extLst>
            </p:cNvPr>
            <p:cNvSpPr/>
            <p:nvPr/>
          </p:nvSpPr>
          <p:spPr>
            <a:xfrm>
              <a:off x="-303097" y="1527408"/>
              <a:ext cx="898561" cy="12190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4.</a:t>
              </a:r>
              <a:r>
                <a:rPr lang="pt-BR" sz="1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614">
              <a:extLst>
                <a:ext uri="{FF2B5EF4-FFF2-40B4-BE49-F238E27FC236}">
                  <a16:creationId xmlns:a16="http://schemas.microsoft.com/office/drawing/2014/main" id="{DCFB7A95-80DB-00CE-E338-8D533CB02023}"/>
                </a:ext>
              </a:extLst>
            </p:cNvPr>
            <p:cNvSpPr/>
            <p:nvPr/>
          </p:nvSpPr>
          <p:spPr>
            <a:xfrm>
              <a:off x="238842" y="1527325"/>
              <a:ext cx="1752546" cy="1858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Exemplo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básico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i="1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service</a:t>
              </a:r>
              <a:endParaRPr lang="pt-BR" sz="1400" i="1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616">
              <a:extLst>
                <a:ext uri="{FF2B5EF4-FFF2-40B4-BE49-F238E27FC236}">
                  <a16:creationId xmlns:a16="http://schemas.microsoft.com/office/drawing/2014/main" id="{8A1572D3-742A-6F9F-4D0B-7990883D6B18}"/>
                </a:ext>
              </a:extLst>
            </p:cNvPr>
            <p:cNvSpPr/>
            <p:nvPr/>
          </p:nvSpPr>
          <p:spPr>
            <a:xfrm>
              <a:off x="1592068" y="1318870"/>
              <a:ext cx="23512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618">
              <a:extLst>
                <a:ext uri="{FF2B5EF4-FFF2-40B4-BE49-F238E27FC236}">
                  <a16:creationId xmlns:a16="http://schemas.microsoft.com/office/drawing/2014/main" id="{A020C591-997B-407E-95B4-6200D0DDC67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-291557" y="216744"/>
              <a:ext cx="5160551" cy="1246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20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i="1" dirty="0"/>
              <a:t>intent </a:t>
            </a:r>
            <a:r>
              <a:rPr lang="pt-BR" dirty="0"/>
              <a:t>é uma classe de mensagem utilizada para facilitar a comunicação entre os diversos componentes. Considere os três casos de uso fundamentais que uma </a:t>
            </a:r>
            <a:r>
              <a:rPr lang="pt-BR" i="1" dirty="0"/>
              <a:t>intent</a:t>
            </a:r>
            <a:r>
              <a:rPr lang="pt-BR" dirty="0"/>
              <a:t> deve ter:</a:t>
            </a:r>
            <a:endParaRPr lang="pt-BR" i="1" dirty="0"/>
          </a:p>
          <a:p>
            <a:r>
              <a:rPr lang="pt-BR" b="1" dirty="0"/>
              <a:t>Para iniciar uma atividade</a:t>
            </a:r>
            <a:r>
              <a:rPr lang="pt-BR" dirty="0"/>
              <a:t>: você pode iniciar uma </a:t>
            </a:r>
            <a:r>
              <a:rPr lang="pt-BR" i="1" dirty="0"/>
              <a:t>activity</a:t>
            </a:r>
            <a:r>
              <a:rPr lang="pt-BR" dirty="0"/>
              <a:t> passando uma </a:t>
            </a:r>
            <a:r>
              <a:rPr lang="pt-BR" i="1" dirty="0"/>
              <a:t>intent</a:t>
            </a:r>
            <a:r>
              <a:rPr lang="pt-BR" dirty="0"/>
              <a:t> como parâmetro para o método “</a:t>
            </a:r>
            <a:r>
              <a:rPr lang="pt-BR" dirty="0" err="1"/>
              <a:t>startActivity</a:t>
            </a:r>
            <a:r>
              <a:rPr lang="pt-BR" dirty="0"/>
              <a:t>”. Por exemplo:</a:t>
            </a:r>
          </a:p>
          <a:p>
            <a:pPr lvl="1"/>
            <a:r>
              <a:rPr lang="pt-BR" dirty="0"/>
              <a:t>Uma </a:t>
            </a:r>
            <a:r>
              <a:rPr lang="pt-BR" i="1" dirty="0"/>
              <a:t>intent</a:t>
            </a:r>
            <a:r>
              <a:rPr lang="pt-BR" dirty="0"/>
              <a:t> possuirá dados para iniciar a </a:t>
            </a:r>
            <a:r>
              <a:rPr lang="pt-BR" i="1" dirty="0"/>
              <a:t>activity</a:t>
            </a:r>
            <a:r>
              <a:rPr lang="pt-BR" dirty="0"/>
              <a:t> e enviar todos os dados que são necessários. </a:t>
            </a:r>
          </a:p>
          <a:p>
            <a:pPr lvl="1"/>
            <a:r>
              <a:rPr lang="pt-BR" dirty="0"/>
              <a:t>Uma </a:t>
            </a:r>
            <a:r>
              <a:rPr lang="pt-BR" i="1" dirty="0"/>
              <a:t>activity</a:t>
            </a:r>
            <a:r>
              <a:rPr lang="pt-BR" dirty="0"/>
              <a:t> pode retornar um conjunto de informações por meio de uma </a:t>
            </a:r>
            <a:r>
              <a:rPr lang="pt-BR" i="1" dirty="0"/>
              <a:t>intent</a:t>
            </a:r>
            <a:r>
              <a:rPr lang="pt-BR" dirty="0"/>
              <a:t>. Nesse caso, o método “</a:t>
            </a:r>
            <a:r>
              <a:rPr lang="pt-BR" dirty="0" err="1"/>
              <a:t>startActivityForResult</a:t>
            </a:r>
            <a:r>
              <a:rPr lang="pt-BR" dirty="0"/>
              <a:t>” é chamado. A </a:t>
            </a:r>
            <a:r>
              <a:rPr lang="pt-BR" i="1" dirty="0"/>
              <a:t>activity</a:t>
            </a:r>
            <a:r>
              <a:rPr lang="pt-BR" dirty="0"/>
              <a:t> receberá e processará a solicitação, retornando uma nova </a:t>
            </a:r>
            <a:r>
              <a:rPr lang="pt-BR" i="1" dirty="0"/>
              <a:t>intent</a:t>
            </a:r>
            <a:r>
              <a:rPr lang="pt-BR" dirty="0"/>
              <a:t> com os dados do retorno ao objeto que realizou a chamada.</a:t>
            </a:r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475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b="1" dirty="0"/>
              <a:t>Para iniciar um serviço</a:t>
            </a:r>
            <a:r>
              <a:rPr lang="pt-BR" dirty="0"/>
              <a:t>: é possível iniciar um </a:t>
            </a:r>
            <a:r>
              <a:rPr lang="pt-BR" i="1" dirty="0"/>
              <a:t>service</a:t>
            </a:r>
            <a:r>
              <a:rPr lang="pt-BR" dirty="0"/>
              <a:t> que será executado uma única vez, passando os dados para a rotina do </a:t>
            </a:r>
            <a:r>
              <a:rPr lang="pt-BR" i="1" dirty="0"/>
              <a:t>service</a:t>
            </a:r>
            <a:r>
              <a:rPr lang="pt-BR" dirty="0"/>
              <a:t>.</a:t>
            </a:r>
          </a:p>
          <a:p>
            <a:r>
              <a:rPr lang="pt-BR" dirty="0"/>
              <a:t>Podemos utilizar uma </a:t>
            </a:r>
            <a:r>
              <a:rPr lang="pt-BR" i="1" dirty="0"/>
              <a:t>intent </a:t>
            </a:r>
            <a:r>
              <a:rPr lang="pt-BR" dirty="0"/>
              <a:t>para vincular um componente a um </a:t>
            </a:r>
            <a:r>
              <a:rPr lang="pt-BR" i="1" dirty="0"/>
              <a:t>service</a:t>
            </a:r>
            <a:r>
              <a:rPr lang="pt-BR" dirty="0"/>
              <a:t>, para monitorar o funcionamento do </a:t>
            </a:r>
            <a:r>
              <a:rPr lang="pt-BR" i="1" dirty="0"/>
              <a:t>service</a:t>
            </a:r>
            <a:r>
              <a:rPr lang="pt-BR" dirty="0"/>
              <a:t> ou receber dados de retorno.</a:t>
            </a:r>
          </a:p>
          <a:p>
            <a:r>
              <a:rPr lang="pt-BR" b="1" dirty="0"/>
              <a:t>Para fornecer uma transmissão</a:t>
            </a:r>
            <a:r>
              <a:rPr lang="pt-BR" dirty="0"/>
              <a:t>: é realizada uma mensagem que qualquer aplicativo pode receber sendo a </a:t>
            </a:r>
            <a:r>
              <a:rPr lang="pt-BR" i="1" dirty="0"/>
              <a:t>intent</a:t>
            </a:r>
            <a:r>
              <a:rPr lang="pt-BR" dirty="0"/>
              <a:t> o </a:t>
            </a:r>
            <a:r>
              <a:rPr lang="pt-BR" i="1" dirty="0"/>
              <a:t>container</a:t>
            </a:r>
            <a:r>
              <a:rPr lang="pt-BR" dirty="0"/>
              <a:t> da mensagem indicada.</a:t>
            </a:r>
            <a:endParaRPr lang="pt-BR" b="1" i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7700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i="1" dirty="0"/>
              <a:t>intent</a:t>
            </a:r>
            <a:r>
              <a:rPr lang="pt-BR" dirty="0"/>
              <a:t> pode conter dois tipos: </a:t>
            </a:r>
            <a:r>
              <a:rPr lang="pt-BR" b="1" dirty="0"/>
              <a:t>explicito</a:t>
            </a:r>
            <a:r>
              <a:rPr lang="pt-BR" dirty="0"/>
              <a:t> e </a:t>
            </a:r>
            <a:r>
              <a:rPr lang="pt-BR" b="1" dirty="0"/>
              <a:t>implícito</a:t>
            </a:r>
            <a:r>
              <a:rPr lang="pt-BR" dirty="0"/>
              <a:t>.</a:t>
            </a:r>
          </a:p>
          <a:p>
            <a:r>
              <a:rPr lang="pt-BR" dirty="0"/>
              <a:t>As </a:t>
            </a:r>
            <a:r>
              <a:rPr lang="pt-BR" b="1" i="1" dirty="0"/>
              <a:t>intents</a:t>
            </a:r>
            <a:r>
              <a:rPr lang="pt-BR" b="1" dirty="0"/>
              <a:t> explicitas </a:t>
            </a:r>
            <a:r>
              <a:rPr lang="pt-BR" dirty="0"/>
              <a:t>indicam o componente que será iniciado pelo nome (por exemplo, o nome de uma classe). Geralmente, uma </a:t>
            </a:r>
            <a:r>
              <a:rPr lang="pt-BR" i="1" dirty="0"/>
              <a:t>intent</a:t>
            </a:r>
            <a:r>
              <a:rPr lang="pt-BR" dirty="0"/>
              <a:t> explicita é usada para iniciar um componente do próprio aplicativo, quando já se sabe o nome do componente.</a:t>
            </a:r>
          </a:p>
          <a:p>
            <a:r>
              <a:rPr lang="pt-BR" dirty="0"/>
              <a:t>As </a:t>
            </a:r>
            <a:r>
              <a:rPr lang="pt-BR" b="1" i="1" dirty="0"/>
              <a:t>intents</a:t>
            </a:r>
            <a:r>
              <a:rPr lang="pt-BR" b="1" dirty="0"/>
              <a:t> implícitas </a:t>
            </a:r>
            <a:r>
              <a:rPr lang="pt-BR" dirty="0"/>
              <a:t>não chamam componentes específicos. Elas declaram uma ação geral que permite que outro aplicativo o processe.</a:t>
            </a:r>
            <a:endParaRPr lang="pt-BR" i="1" dirty="0"/>
          </a:p>
          <a:p>
            <a:r>
              <a:rPr lang="pt-BR" dirty="0"/>
              <a:t>Imagine que um aplicativo realizou o </a:t>
            </a:r>
            <a:r>
              <a:rPr lang="pt-BR" i="1" dirty="0"/>
              <a:t>download </a:t>
            </a:r>
            <a:r>
              <a:rPr lang="pt-BR" dirty="0"/>
              <a:t>de um documento, mas ainda não sabe qual aplicativo pode abrir esse tipo de documento. Uma </a:t>
            </a:r>
            <a:r>
              <a:rPr lang="pt-BR" i="1" dirty="0"/>
              <a:t>intent</a:t>
            </a:r>
            <a:r>
              <a:rPr lang="pt-BR" dirty="0"/>
              <a:t> implícito é criado com os dados pertinentes, enviado ao Sistema Android que encontra o aplicativo adequado se estiver instalado.</a:t>
            </a:r>
          </a:p>
        </p:txBody>
      </p:sp>
    </p:spTree>
    <p:extLst>
      <p:ext uri="{BB962C8B-B14F-4D97-AF65-F5344CB8AC3E}">
        <p14:creationId xmlns:p14="http://schemas.microsoft.com/office/powerpoint/2010/main" val="269058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58983" cy="4023360"/>
          </a:xfrm>
        </p:spPr>
        <p:txBody>
          <a:bodyPr/>
          <a:lstStyle/>
          <a:p>
            <a:r>
              <a:rPr lang="pt-BR" dirty="0"/>
              <a:t>Na figura observamos como uma </a:t>
            </a:r>
            <a:r>
              <a:rPr lang="pt-BR" i="1" dirty="0"/>
              <a:t>intent</a:t>
            </a:r>
            <a:r>
              <a:rPr lang="pt-BR" dirty="0"/>
              <a:t> implícito é fornecida ao sistema para iniciar outra </a:t>
            </a:r>
            <a:r>
              <a:rPr lang="pt-BR" i="1" dirty="0"/>
              <a:t>activity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i="1" dirty="0"/>
              <a:t>Activity A</a:t>
            </a:r>
            <a:r>
              <a:rPr lang="pt-BR" dirty="0"/>
              <a:t> cria uma </a:t>
            </a:r>
            <a:r>
              <a:rPr lang="pt-BR" i="1" dirty="0"/>
              <a:t>intent</a:t>
            </a:r>
            <a:r>
              <a:rPr lang="pt-BR" dirty="0"/>
              <a:t> com uma descrição de ação, e passa para a “</a:t>
            </a:r>
            <a:r>
              <a:rPr lang="pt-BR" dirty="0" err="1"/>
              <a:t>startActivity</a:t>
            </a:r>
            <a:r>
              <a:rPr lang="pt-BR" dirty="0"/>
              <a:t>”.</a:t>
            </a:r>
          </a:p>
          <a:p>
            <a:r>
              <a:rPr lang="pt-BR" dirty="0"/>
              <a:t>O sistema Android busca um filtro de </a:t>
            </a:r>
            <a:r>
              <a:rPr lang="pt-BR" i="1" dirty="0"/>
              <a:t>intent</a:t>
            </a:r>
            <a:r>
              <a:rPr lang="pt-BR" dirty="0"/>
              <a:t> nos aplicativos instalados,</a:t>
            </a:r>
            <a:r>
              <a:rPr lang="pt-BR" i="1" dirty="0"/>
              <a:t> </a:t>
            </a:r>
            <a:r>
              <a:rPr lang="pt-BR" dirty="0"/>
              <a:t>que corresponda a </a:t>
            </a:r>
            <a:r>
              <a:rPr lang="pt-BR" i="1" dirty="0"/>
              <a:t>intent</a:t>
            </a:r>
            <a:r>
              <a:rPr lang="pt-BR" dirty="0"/>
              <a:t> recebida.</a:t>
            </a:r>
          </a:p>
          <a:p>
            <a:r>
              <a:rPr lang="pt-BR" dirty="0"/>
              <a:t>Quando o sistema Android encontra uma </a:t>
            </a:r>
            <a:r>
              <a:rPr lang="pt-BR" i="1" dirty="0"/>
              <a:t>intent</a:t>
            </a:r>
            <a:r>
              <a:rPr lang="pt-BR" dirty="0"/>
              <a:t> que corresponda, ele inicia a atividade </a:t>
            </a:r>
            <a:r>
              <a:rPr lang="pt-BR" i="1" dirty="0" err="1"/>
              <a:t>Acitivity</a:t>
            </a:r>
            <a:r>
              <a:rPr lang="pt-BR" i="1" dirty="0"/>
              <a:t> B, </a:t>
            </a:r>
            <a:r>
              <a:rPr lang="pt-BR" dirty="0"/>
              <a:t>chamando o método </a:t>
            </a:r>
            <a:r>
              <a:rPr lang="pt-BR" i="1" dirty="0"/>
              <a:t>“onCreate()</a:t>
            </a:r>
            <a:r>
              <a:rPr lang="pt-BR" dirty="0"/>
              <a:t>”</a:t>
            </a:r>
            <a:r>
              <a:rPr lang="pt-BR" i="1" dirty="0"/>
              <a:t> </a:t>
            </a:r>
            <a:r>
              <a:rPr lang="pt-BR" dirty="0"/>
              <a:t>e repassando a </a:t>
            </a:r>
            <a:r>
              <a:rPr lang="pt-BR" i="1" dirty="0"/>
              <a:t>intent.</a:t>
            </a:r>
            <a:endParaRPr lang="pt-BR" dirty="0"/>
          </a:p>
        </p:txBody>
      </p:sp>
      <p:grpSp>
        <p:nvGrpSpPr>
          <p:cNvPr id="5" name="Group 9943">
            <a:extLst>
              <a:ext uri="{FF2B5EF4-FFF2-40B4-BE49-F238E27FC236}">
                <a16:creationId xmlns:a16="http://schemas.microsoft.com/office/drawing/2014/main" id="{87D95025-A728-7BA3-7B82-F636A3973CBC}"/>
              </a:ext>
            </a:extLst>
          </p:cNvPr>
          <p:cNvGrpSpPr/>
          <p:nvPr/>
        </p:nvGrpSpPr>
        <p:grpSpPr>
          <a:xfrm>
            <a:off x="7082117" y="2267256"/>
            <a:ext cx="4736951" cy="3272932"/>
            <a:chOff x="27136" y="0"/>
            <a:chExt cx="3958504" cy="2975436"/>
          </a:xfrm>
        </p:grpSpPr>
        <p:sp>
          <p:nvSpPr>
            <p:cNvPr id="6" name="Shape 798">
              <a:extLst>
                <a:ext uri="{FF2B5EF4-FFF2-40B4-BE49-F238E27FC236}">
                  <a16:creationId xmlns:a16="http://schemas.microsoft.com/office/drawing/2014/main" id="{90F496B1-4F13-3D44-EF1F-3F6EC261CFEA}"/>
                </a:ext>
              </a:extLst>
            </p:cNvPr>
            <p:cNvSpPr/>
            <p:nvPr/>
          </p:nvSpPr>
          <p:spPr>
            <a:xfrm>
              <a:off x="91388" y="0"/>
              <a:ext cx="3894252" cy="2251355"/>
            </a:xfrm>
            <a:custGeom>
              <a:avLst/>
              <a:gdLst/>
              <a:ahLst/>
              <a:cxnLst/>
              <a:rect l="0" t="0" r="0" b="0"/>
              <a:pathLst>
                <a:path w="3894252" h="225135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143354"/>
                  </a:lnTo>
                  <a:cubicBezTo>
                    <a:pt x="0" y="2143354"/>
                    <a:pt x="0" y="2251355"/>
                    <a:pt x="108001" y="2251355"/>
                  </a:cubicBezTo>
                  <a:lnTo>
                    <a:pt x="3786251" y="2251355"/>
                  </a:lnTo>
                  <a:cubicBezTo>
                    <a:pt x="3786251" y="2251355"/>
                    <a:pt x="3894252" y="2251355"/>
                    <a:pt x="3894252" y="2143354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dirty="0"/>
            </a:p>
          </p:txBody>
        </p:sp>
        <p:sp>
          <p:nvSpPr>
            <p:cNvPr id="7" name="Rectangle 799">
              <a:extLst>
                <a:ext uri="{FF2B5EF4-FFF2-40B4-BE49-F238E27FC236}">
                  <a16:creationId xmlns:a16="http://schemas.microsoft.com/office/drawing/2014/main" id="{C949C7E6-CA85-239F-7280-6688435BE094}"/>
                </a:ext>
              </a:extLst>
            </p:cNvPr>
            <p:cNvSpPr/>
            <p:nvPr/>
          </p:nvSpPr>
          <p:spPr>
            <a:xfrm>
              <a:off x="224737" y="1884673"/>
              <a:ext cx="1265457" cy="14275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5.</a:t>
              </a:r>
              <a:r>
                <a:rPr lang="pt-BR" sz="1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800">
              <a:extLst>
                <a:ext uri="{FF2B5EF4-FFF2-40B4-BE49-F238E27FC236}">
                  <a16:creationId xmlns:a16="http://schemas.microsoft.com/office/drawing/2014/main" id="{C5CFAF41-E66B-6987-259F-79597324C41C}"/>
                </a:ext>
              </a:extLst>
            </p:cNvPr>
            <p:cNvSpPr/>
            <p:nvPr/>
          </p:nvSpPr>
          <p:spPr>
            <a:xfrm>
              <a:off x="765464" y="1888433"/>
              <a:ext cx="3078118" cy="1389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Exemplo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fluxo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 </a:t>
              </a:r>
              <a:r>
                <a:rPr lang="pt-BR" sz="1400" i="1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intent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implícito.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804">
              <a:extLst>
                <a:ext uri="{FF2B5EF4-FFF2-40B4-BE49-F238E27FC236}">
                  <a16:creationId xmlns:a16="http://schemas.microsoft.com/office/drawing/2014/main" id="{D2A5B49C-FC05-3861-8AE8-EF297083339F}"/>
                </a:ext>
              </a:extLst>
            </p:cNvPr>
            <p:cNvSpPr/>
            <p:nvPr/>
          </p:nvSpPr>
          <p:spPr>
            <a:xfrm>
              <a:off x="224737" y="2051109"/>
              <a:ext cx="846359" cy="11796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805">
              <a:extLst>
                <a:ext uri="{FF2B5EF4-FFF2-40B4-BE49-F238E27FC236}">
                  <a16:creationId xmlns:a16="http://schemas.microsoft.com/office/drawing/2014/main" id="{6DBA70C8-6982-347A-764C-9D75B26227BC}"/>
                </a:ext>
              </a:extLst>
            </p:cNvPr>
            <p:cNvSpPr/>
            <p:nvPr/>
          </p:nvSpPr>
          <p:spPr>
            <a:xfrm>
              <a:off x="551816" y="2052708"/>
              <a:ext cx="2982928" cy="1389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Intents...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(2019,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 </a:t>
              </a:r>
              <a:r>
                <a:rPr lang="pt-BR" sz="12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on-ine</a:t>
              </a:r>
              <a:r>
                <a:rPr lang="pt-BR" sz="12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).</a:t>
              </a:r>
              <a:endParaRPr lang="pt-BR" sz="12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6" name="Picture 809">
              <a:extLst>
                <a:ext uri="{FF2B5EF4-FFF2-40B4-BE49-F238E27FC236}">
                  <a16:creationId xmlns:a16="http://schemas.microsoft.com/office/drawing/2014/main" id="{B7725F2C-AEDA-1B40-BD54-F5480BF4C36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24736" y="147610"/>
              <a:ext cx="3627298" cy="1673669"/>
            </a:xfrm>
            <a:prstGeom prst="rect">
              <a:avLst/>
            </a:prstGeom>
          </p:spPr>
        </p:pic>
        <p:sp>
          <p:nvSpPr>
            <p:cNvPr id="31" name="Shape 824">
              <a:extLst>
                <a:ext uri="{FF2B5EF4-FFF2-40B4-BE49-F238E27FC236}">
                  <a16:creationId xmlns:a16="http://schemas.microsoft.com/office/drawing/2014/main" id="{67431EB9-B266-EFD0-2F22-156D6F2E5DBF}"/>
                </a:ext>
              </a:extLst>
            </p:cNvPr>
            <p:cNvSpPr/>
            <p:nvPr/>
          </p:nvSpPr>
          <p:spPr>
            <a:xfrm>
              <a:off x="110033" y="2679480"/>
              <a:ext cx="66434" cy="31420"/>
            </a:xfrm>
            <a:custGeom>
              <a:avLst/>
              <a:gdLst/>
              <a:ahLst/>
              <a:cxnLst/>
              <a:rect l="0" t="0" r="0" b="0"/>
              <a:pathLst>
                <a:path w="66434" h="31420">
                  <a:moveTo>
                    <a:pt x="14961" y="0"/>
                  </a:moveTo>
                  <a:lnTo>
                    <a:pt x="51486" y="0"/>
                  </a:lnTo>
                  <a:cubicBezTo>
                    <a:pt x="59754" y="0"/>
                    <a:pt x="66434" y="7480"/>
                    <a:pt x="66434" y="15735"/>
                  </a:cubicBezTo>
                  <a:cubicBezTo>
                    <a:pt x="66434" y="23990"/>
                    <a:pt x="59754" y="31420"/>
                    <a:pt x="51486" y="31420"/>
                  </a:cubicBezTo>
                  <a:lnTo>
                    <a:pt x="14961" y="31420"/>
                  </a:lnTo>
                  <a:cubicBezTo>
                    <a:pt x="6706" y="31420"/>
                    <a:pt x="0" y="23990"/>
                    <a:pt x="0" y="15735"/>
                  </a:cubicBezTo>
                  <a:cubicBezTo>
                    <a:pt x="0" y="7480"/>
                    <a:pt x="6706" y="0"/>
                    <a:pt x="14961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EFEF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825">
              <a:extLst>
                <a:ext uri="{FF2B5EF4-FFF2-40B4-BE49-F238E27FC236}">
                  <a16:creationId xmlns:a16="http://schemas.microsoft.com/office/drawing/2014/main" id="{693AD68F-A332-B439-BD69-4BB869011901}"/>
                </a:ext>
              </a:extLst>
            </p:cNvPr>
            <p:cNvSpPr/>
            <p:nvPr/>
          </p:nvSpPr>
          <p:spPr>
            <a:xfrm>
              <a:off x="110028" y="2792583"/>
              <a:ext cx="66434" cy="25133"/>
            </a:xfrm>
            <a:custGeom>
              <a:avLst/>
              <a:gdLst/>
              <a:ahLst/>
              <a:cxnLst/>
              <a:rect l="0" t="0" r="0" b="0"/>
              <a:pathLst>
                <a:path w="66434" h="25133">
                  <a:moveTo>
                    <a:pt x="14961" y="0"/>
                  </a:moveTo>
                  <a:lnTo>
                    <a:pt x="51499" y="0"/>
                  </a:lnTo>
                  <a:cubicBezTo>
                    <a:pt x="59754" y="0"/>
                    <a:pt x="66434" y="4293"/>
                    <a:pt x="66434" y="12548"/>
                  </a:cubicBezTo>
                  <a:cubicBezTo>
                    <a:pt x="66434" y="20828"/>
                    <a:pt x="59754" y="25133"/>
                    <a:pt x="51499" y="25133"/>
                  </a:cubicBezTo>
                  <a:lnTo>
                    <a:pt x="14961" y="25133"/>
                  </a:lnTo>
                  <a:cubicBezTo>
                    <a:pt x="6706" y="25133"/>
                    <a:pt x="0" y="20828"/>
                    <a:pt x="0" y="12548"/>
                  </a:cubicBezTo>
                  <a:cubicBezTo>
                    <a:pt x="0" y="4293"/>
                    <a:pt x="6706" y="0"/>
                    <a:pt x="14961" y="0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EFEF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826">
              <a:extLst>
                <a:ext uri="{FF2B5EF4-FFF2-40B4-BE49-F238E27FC236}">
                  <a16:creationId xmlns:a16="http://schemas.microsoft.com/office/drawing/2014/main" id="{A256277F-35B5-952C-647A-C0B3F1A6331A}"/>
                </a:ext>
              </a:extLst>
            </p:cNvPr>
            <p:cNvSpPr/>
            <p:nvPr/>
          </p:nvSpPr>
          <p:spPr>
            <a:xfrm>
              <a:off x="34759" y="2542741"/>
              <a:ext cx="131229" cy="149542"/>
            </a:xfrm>
            <a:custGeom>
              <a:avLst/>
              <a:gdLst/>
              <a:ahLst/>
              <a:cxnLst/>
              <a:rect l="0" t="0" r="0" b="0"/>
              <a:pathLst>
                <a:path w="131229" h="149542">
                  <a:moveTo>
                    <a:pt x="131229" y="0"/>
                  </a:moveTo>
                  <a:cubicBezTo>
                    <a:pt x="67234" y="26518"/>
                    <a:pt x="18148" y="81712"/>
                    <a:pt x="0" y="149542"/>
                  </a:cubicBezTo>
                </a:path>
              </a:pathLst>
            </a:custGeom>
            <a:ln w="6287" cap="rnd">
              <a:custDash>
                <a:ds d="463600" sp="4636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827">
              <a:extLst>
                <a:ext uri="{FF2B5EF4-FFF2-40B4-BE49-F238E27FC236}">
                  <a16:creationId xmlns:a16="http://schemas.microsoft.com/office/drawing/2014/main" id="{4F343BBF-9E41-B2B0-B4C8-B5DF761E43E9}"/>
                </a:ext>
              </a:extLst>
            </p:cNvPr>
            <p:cNvSpPr/>
            <p:nvPr/>
          </p:nvSpPr>
          <p:spPr>
            <a:xfrm>
              <a:off x="44218" y="2836590"/>
              <a:ext cx="149619" cy="131229"/>
            </a:xfrm>
            <a:custGeom>
              <a:avLst/>
              <a:gdLst/>
              <a:ahLst/>
              <a:cxnLst/>
              <a:rect l="0" t="0" r="0" b="0"/>
              <a:pathLst>
                <a:path w="149619" h="131229">
                  <a:moveTo>
                    <a:pt x="0" y="0"/>
                  </a:moveTo>
                  <a:cubicBezTo>
                    <a:pt x="26543" y="63970"/>
                    <a:pt x="81763" y="113081"/>
                    <a:pt x="149619" y="131229"/>
                  </a:cubicBezTo>
                </a:path>
              </a:pathLst>
            </a:custGeom>
            <a:ln w="6287" cap="rnd">
              <a:custDash>
                <a:ds d="463700" sp="4637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828">
              <a:extLst>
                <a:ext uri="{FF2B5EF4-FFF2-40B4-BE49-F238E27FC236}">
                  <a16:creationId xmlns:a16="http://schemas.microsoft.com/office/drawing/2014/main" id="{428D8B87-6016-4344-1CFE-E888CF3E4BFD}"/>
                </a:ext>
              </a:extLst>
            </p:cNvPr>
            <p:cNvSpPr/>
            <p:nvPr/>
          </p:nvSpPr>
          <p:spPr>
            <a:xfrm>
              <a:off x="338141" y="2808723"/>
              <a:ext cx="131191" cy="149632"/>
            </a:xfrm>
            <a:custGeom>
              <a:avLst/>
              <a:gdLst/>
              <a:ahLst/>
              <a:cxnLst/>
              <a:rect l="0" t="0" r="0" b="0"/>
              <a:pathLst>
                <a:path w="131191" h="149632">
                  <a:moveTo>
                    <a:pt x="0" y="149632"/>
                  </a:moveTo>
                  <a:cubicBezTo>
                    <a:pt x="63957" y="123076"/>
                    <a:pt x="113043" y="67844"/>
                    <a:pt x="131191" y="0"/>
                  </a:cubicBezTo>
                </a:path>
              </a:pathLst>
            </a:custGeom>
            <a:ln w="6287" cap="rnd">
              <a:custDash>
                <a:ds d="463700" sp="4637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Shape 829">
              <a:extLst>
                <a:ext uri="{FF2B5EF4-FFF2-40B4-BE49-F238E27FC236}">
                  <a16:creationId xmlns:a16="http://schemas.microsoft.com/office/drawing/2014/main" id="{A0BB959E-C942-02A9-B25D-602AB8880690}"/>
                </a:ext>
              </a:extLst>
            </p:cNvPr>
            <p:cNvSpPr/>
            <p:nvPr/>
          </p:nvSpPr>
          <p:spPr>
            <a:xfrm>
              <a:off x="310267" y="2533300"/>
              <a:ext cx="149606" cy="131140"/>
            </a:xfrm>
            <a:custGeom>
              <a:avLst/>
              <a:gdLst/>
              <a:ahLst/>
              <a:cxnLst/>
              <a:rect l="0" t="0" r="0" b="0"/>
              <a:pathLst>
                <a:path w="149606" h="131140">
                  <a:moveTo>
                    <a:pt x="149606" y="131140"/>
                  </a:moveTo>
                  <a:cubicBezTo>
                    <a:pt x="123063" y="67196"/>
                    <a:pt x="67843" y="18123"/>
                    <a:pt x="0" y="0"/>
                  </a:cubicBezTo>
                </a:path>
              </a:pathLst>
            </a:custGeom>
            <a:ln w="6287" cap="rnd">
              <a:custDash>
                <a:ds d="463600" sp="4636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830">
              <a:extLst>
                <a:ext uri="{FF2B5EF4-FFF2-40B4-BE49-F238E27FC236}">
                  <a16:creationId xmlns:a16="http://schemas.microsoft.com/office/drawing/2014/main" id="{1B3D16AE-8CAC-716B-CD01-1E04F5A4880A}"/>
                </a:ext>
              </a:extLst>
            </p:cNvPr>
            <p:cNvSpPr/>
            <p:nvPr/>
          </p:nvSpPr>
          <p:spPr>
            <a:xfrm>
              <a:off x="27136" y="2721143"/>
              <a:ext cx="1905" cy="58725"/>
            </a:xfrm>
            <a:custGeom>
              <a:avLst/>
              <a:gdLst/>
              <a:ahLst/>
              <a:cxnLst/>
              <a:rect l="0" t="0" r="0" b="0"/>
              <a:pathLst>
                <a:path w="1905" h="58725">
                  <a:moveTo>
                    <a:pt x="1905" y="0"/>
                  </a:moveTo>
                  <a:cubicBezTo>
                    <a:pt x="648" y="9614"/>
                    <a:pt x="0" y="19406"/>
                    <a:pt x="0" y="29350"/>
                  </a:cubicBezTo>
                  <a:cubicBezTo>
                    <a:pt x="0" y="39307"/>
                    <a:pt x="648" y="49111"/>
                    <a:pt x="1905" y="58725"/>
                  </a:cubicBezTo>
                </a:path>
              </a:pathLst>
            </a:custGeom>
            <a:ln w="6287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Shape 831">
              <a:extLst>
                <a:ext uri="{FF2B5EF4-FFF2-40B4-BE49-F238E27FC236}">
                  <a16:creationId xmlns:a16="http://schemas.microsoft.com/office/drawing/2014/main" id="{C57A1282-B989-AEA1-3F72-62A149E451BF}"/>
                </a:ext>
              </a:extLst>
            </p:cNvPr>
            <p:cNvSpPr/>
            <p:nvPr/>
          </p:nvSpPr>
          <p:spPr>
            <a:xfrm>
              <a:off x="222703" y="2973543"/>
              <a:ext cx="58725" cy="1893"/>
            </a:xfrm>
            <a:custGeom>
              <a:avLst/>
              <a:gdLst/>
              <a:ahLst/>
              <a:cxnLst/>
              <a:rect l="0" t="0" r="0" b="0"/>
              <a:pathLst>
                <a:path w="58725" h="1893">
                  <a:moveTo>
                    <a:pt x="0" y="0"/>
                  </a:moveTo>
                  <a:cubicBezTo>
                    <a:pt x="9601" y="1245"/>
                    <a:pt x="19406" y="1893"/>
                    <a:pt x="29362" y="1893"/>
                  </a:cubicBezTo>
                  <a:cubicBezTo>
                    <a:pt x="39307" y="1893"/>
                    <a:pt x="49111" y="1245"/>
                    <a:pt x="58725" y="0"/>
                  </a:cubicBezTo>
                </a:path>
              </a:pathLst>
            </a:custGeom>
            <a:ln w="6287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9" name="Shape 832">
              <a:extLst>
                <a:ext uri="{FF2B5EF4-FFF2-40B4-BE49-F238E27FC236}">
                  <a16:creationId xmlns:a16="http://schemas.microsoft.com/office/drawing/2014/main" id="{3BFBEC23-8798-D6D2-8772-0028B29FB1D6}"/>
                </a:ext>
              </a:extLst>
            </p:cNvPr>
            <p:cNvSpPr/>
            <p:nvPr/>
          </p:nvSpPr>
          <p:spPr>
            <a:xfrm>
              <a:off x="475052" y="2721143"/>
              <a:ext cx="1892" cy="58712"/>
            </a:xfrm>
            <a:custGeom>
              <a:avLst/>
              <a:gdLst/>
              <a:ahLst/>
              <a:cxnLst/>
              <a:rect l="0" t="0" r="0" b="0"/>
              <a:pathLst>
                <a:path w="1892" h="58712">
                  <a:moveTo>
                    <a:pt x="0" y="58712"/>
                  </a:moveTo>
                  <a:cubicBezTo>
                    <a:pt x="1245" y="49111"/>
                    <a:pt x="1892" y="39307"/>
                    <a:pt x="1892" y="29350"/>
                  </a:cubicBezTo>
                  <a:cubicBezTo>
                    <a:pt x="1892" y="19406"/>
                    <a:pt x="1245" y="9614"/>
                    <a:pt x="0" y="0"/>
                  </a:cubicBezTo>
                </a:path>
              </a:pathLst>
            </a:custGeom>
            <a:ln w="6287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0" name="Shape 833">
              <a:extLst>
                <a:ext uri="{FF2B5EF4-FFF2-40B4-BE49-F238E27FC236}">
                  <a16:creationId xmlns:a16="http://schemas.microsoft.com/office/drawing/2014/main" id="{63280554-F3EF-A24E-9002-39C9DE7F5E92}"/>
                </a:ext>
              </a:extLst>
            </p:cNvPr>
            <p:cNvSpPr/>
            <p:nvPr/>
          </p:nvSpPr>
          <p:spPr>
            <a:xfrm>
              <a:off x="222703" y="2525690"/>
              <a:ext cx="58712" cy="1893"/>
            </a:xfrm>
            <a:custGeom>
              <a:avLst/>
              <a:gdLst/>
              <a:ahLst/>
              <a:cxnLst/>
              <a:rect l="0" t="0" r="0" b="0"/>
              <a:pathLst>
                <a:path w="58712" h="1893">
                  <a:moveTo>
                    <a:pt x="58712" y="1893"/>
                  </a:moveTo>
                  <a:cubicBezTo>
                    <a:pt x="49111" y="648"/>
                    <a:pt x="39307" y="0"/>
                    <a:pt x="29362" y="0"/>
                  </a:cubicBezTo>
                  <a:cubicBezTo>
                    <a:pt x="19406" y="0"/>
                    <a:pt x="9614" y="648"/>
                    <a:pt x="0" y="1893"/>
                  </a:cubicBezTo>
                </a:path>
              </a:pathLst>
            </a:custGeom>
            <a:ln w="6287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5299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6AE7-6E75-C2D0-5D1D-57550296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i="1" dirty="0"/>
              <a:t>activities</a:t>
            </a:r>
            <a:r>
              <a:rPr lang="pt-BR" dirty="0"/>
              <a:t> e os </a:t>
            </a:r>
            <a:r>
              <a:rPr lang="pt-BR" i="1" dirty="0"/>
              <a:t>services</a:t>
            </a:r>
            <a:r>
              <a:rPr lang="pt-BR" dirty="0"/>
              <a:t> são indispensáveis para o desenvolvimento de aplicativos de ato nível, onde aprendemos: </a:t>
            </a:r>
          </a:p>
          <a:p>
            <a:pPr lvl="1"/>
            <a:r>
              <a:rPr lang="pt-BR" dirty="0"/>
              <a:t>que as </a:t>
            </a:r>
            <a:r>
              <a:rPr lang="pt-BR" i="1" dirty="0"/>
              <a:t>activities</a:t>
            </a:r>
            <a:r>
              <a:rPr lang="pt-BR" dirty="0"/>
              <a:t> realizam interação com layout, </a:t>
            </a:r>
          </a:p>
          <a:p>
            <a:pPr lvl="1"/>
            <a:r>
              <a:rPr lang="pt-BR" dirty="0"/>
              <a:t>os </a:t>
            </a:r>
            <a:r>
              <a:rPr lang="pt-BR" i="1" dirty="0"/>
              <a:t>services</a:t>
            </a:r>
            <a:r>
              <a:rPr lang="pt-BR" dirty="0"/>
              <a:t> realizam processos de </a:t>
            </a:r>
            <a:r>
              <a:rPr lang="pt-BR" i="1" dirty="0"/>
              <a:t>background </a:t>
            </a:r>
            <a:r>
              <a:rPr lang="pt-BR" dirty="0"/>
              <a:t>e, </a:t>
            </a:r>
          </a:p>
          <a:p>
            <a:pPr lvl="1"/>
            <a:r>
              <a:rPr lang="pt-BR" dirty="0"/>
              <a:t>as </a:t>
            </a:r>
            <a:r>
              <a:rPr lang="pt-BR" i="1" dirty="0"/>
              <a:t>intents</a:t>
            </a:r>
            <a:r>
              <a:rPr lang="pt-BR" dirty="0"/>
              <a:t> são elementos que ligam todos os componentes.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890A47-694D-CC14-762F-B7912FD5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</p:spTree>
    <p:extLst>
      <p:ext uri="{BB962C8B-B14F-4D97-AF65-F5344CB8AC3E}">
        <p14:creationId xmlns:p14="http://schemas.microsoft.com/office/powerpoint/2010/main" val="343168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6AE7-6E75-C2D0-5D1D-57550296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Deitel</a:t>
            </a:r>
            <a:r>
              <a:rPr lang="pt-BR" dirty="0"/>
              <a:t> e Wald (2016) definiu que os </a:t>
            </a:r>
            <a:r>
              <a:rPr lang="pt-BR" i="1" dirty="0" err="1"/>
              <a:t>content</a:t>
            </a:r>
            <a:r>
              <a:rPr lang="pt-BR" i="1" dirty="0"/>
              <a:t> providers </a:t>
            </a:r>
            <a:r>
              <a:rPr lang="pt-BR" dirty="0"/>
              <a:t>são responsáveis por gerenciar um conjunto compartilhado de dados do aplicativo, onde é possível armazenar dados no sistema de arquivos, em um banco de dados </a:t>
            </a:r>
            <a:r>
              <a:rPr lang="pt-BR" dirty="0" err="1"/>
              <a:t>SQLite</a:t>
            </a:r>
            <a:r>
              <a:rPr lang="pt-BR" dirty="0"/>
              <a:t>, ou qualquer outro local de armazenamento.</a:t>
            </a:r>
          </a:p>
          <a:p>
            <a:r>
              <a:rPr lang="pt-BR" dirty="0"/>
              <a:t>Os aplicativos podem usar o </a:t>
            </a:r>
            <a:r>
              <a:rPr lang="pt-BR" i="1" dirty="0" err="1"/>
              <a:t>content</a:t>
            </a:r>
            <a:r>
              <a:rPr lang="pt-BR" i="1" dirty="0"/>
              <a:t> providers</a:t>
            </a:r>
            <a:r>
              <a:rPr lang="pt-BR" dirty="0"/>
              <a:t> para consultar e modificar dados.</a:t>
            </a:r>
          </a:p>
          <a:p>
            <a:r>
              <a:rPr lang="pt-BR" dirty="0"/>
              <a:t>O Android fornece dois provedores importantes: </a:t>
            </a:r>
            <a:r>
              <a:rPr lang="pt-BR" b="1" i="1" dirty="0" err="1"/>
              <a:t>Contacts</a:t>
            </a:r>
            <a:r>
              <a:rPr lang="pt-BR" b="1" i="1" dirty="0"/>
              <a:t> </a:t>
            </a:r>
            <a:r>
              <a:rPr lang="pt-BR" b="1" i="1" dirty="0" err="1"/>
              <a:t>provider</a:t>
            </a:r>
            <a:r>
              <a:rPr lang="pt-BR" b="1" i="1" dirty="0"/>
              <a:t> </a:t>
            </a:r>
            <a:r>
              <a:rPr lang="pt-BR" dirty="0"/>
              <a:t>e </a:t>
            </a:r>
            <a:r>
              <a:rPr lang="pt-BR" b="1" dirty="0"/>
              <a:t> </a:t>
            </a:r>
            <a:r>
              <a:rPr lang="pt-BR" b="1" i="1" dirty="0" err="1"/>
              <a:t>Calendar</a:t>
            </a:r>
            <a:r>
              <a:rPr lang="pt-BR" b="1" i="1" dirty="0"/>
              <a:t> </a:t>
            </a:r>
            <a:r>
              <a:rPr lang="pt-BR" b="1" i="1" dirty="0" err="1"/>
              <a:t>provider</a:t>
            </a:r>
            <a:r>
              <a:rPr lang="pt-BR" i="1" dirty="0"/>
              <a:t>.</a:t>
            </a:r>
          </a:p>
          <a:p>
            <a:r>
              <a:rPr lang="pt-BR" dirty="0"/>
              <a:t>Os </a:t>
            </a:r>
            <a:r>
              <a:rPr lang="pt-BR" b="1" dirty="0"/>
              <a:t>Provedores de contato (</a:t>
            </a:r>
            <a:r>
              <a:rPr lang="pt-BR" b="1" i="1" dirty="0" err="1"/>
              <a:t>Contacts</a:t>
            </a:r>
            <a:r>
              <a:rPr lang="pt-BR" b="1" i="1" dirty="0"/>
              <a:t> </a:t>
            </a:r>
            <a:r>
              <a:rPr lang="pt-BR" b="1" i="1" dirty="0" err="1"/>
              <a:t>provider</a:t>
            </a:r>
            <a:r>
              <a:rPr lang="pt-BR" b="1" dirty="0"/>
              <a:t>)</a:t>
            </a:r>
            <a:r>
              <a:rPr lang="pt-BR" dirty="0"/>
              <a:t> são componentes potentes e flexíveis do Android, que gerencia o repositório principal de dados sobre pessoas de contato do dispositivo.</a:t>
            </a:r>
          </a:p>
          <a:p>
            <a:r>
              <a:rPr lang="pt-BR" dirty="0"/>
              <a:t>Os </a:t>
            </a:r>
            <a:r>
              <a:rPr lang="pt-BR" b="1" dirty="0"/>
              <a:t>Provedores de calendário (</a:t>
            </a:r>
            <a:r>
              <a:rPr lang="pt-BR" b="1" i="1" dirty="0" err="1"/>
              <a:t>Calendar</a:t>
            </a:r>
            <a:r>
              <a:rPr lang="pt-BR" b="1" i="1" dirty="0"/>
              <a:t> </a:t>
            </a:r>
            <a:r>
              <a:rPr lang="pt-BR" b="1" i="1" dirty="0" err="1"/>
              <a:t>provider</a:t>
            </a:r>
            <a:r>
              <a:rPr lang="pt-BR" b="1" dirty="0"/>
              <a:t>)</a:t>
            </a:r>
            <a:r>
              <a:rPr lang="pt-BR" dirty="0"/>
              <a:t> são componentes que permitem consultar, inserir, atualizar e excluir operações em agendas, eventos, participantes lembretes....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890A47-694D-CC14-762F-B7912FD5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pt-BR" i="1" dirty="0" err="1"/>
              <a:t>Content</a:t>
            </a:r>
            <a:r>
              <a:rPr lang="pt-BR" i="1" dirty="0"/>
              <a:t> providers </a:t>
            </a:r>
            <a:r>
              <a:rPr lang="pt-BR" dirty="0"/>
              <a:t>e </a:t>
            </a:r>
            <a:r>
              <a:rPr lang="pt-BR" i="1" dirty="0"/>
              <a:t>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166381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6AE7-6E75-C2D0-5D1D-57550296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pelos </a:t>
            </a:r>
            <a:r>
              <a:rPr lang="pt-BR" i="1" dirty="0" err="1"/>
              <a:t>content</a:t>
            </a:r>
            <a:r>
              <a:rPr lang="pt-BR" i="1" dirty="0"/>
              <a:t> providers </a:t>
            </a:r>
            <a:r>
              <a:rPr lang="pt-BR" dirty="0"/>
              <a:t>que podemos ler e gravar dados privados e não compartilhados.</a:t>
            </a:r>
          </a:p>
          <a:p>
            <a:r>
              <a:rPr lang="pt-BR" dirty="0"/>
              <a:t>Podemos utilizar um aplicativo que utilizará </a:t>
            </a:r>
            <a:r>
              <a:rPr lang="pt-BR" i="1" dirty="0" err="1"/>
              <a:t>content</a:t>
            </a:r>
            <a:r>
              <a:rPr lang="pt-BR" i="1" dirty="0"/>
              <a:t> providers </a:t>
            </a:r>
            <a:r>
              <a:rPr lang="pt-BR" dirty="0"/>
              <a:t>para salvar lembretes, ou adicionar ao dicionário do usuário palavras incomuns que ele costuma usar.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890A47-694D-CC14-762F-B7912FD5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pt-BR" i="1" dirty="0" err="1"/>
              <a:t>Content</a:t>
            </a:r>
            <a:r>
              <a:rPr lang="pt-BR" i="1" dirty="0"/>
              <a:t> providers </a:t>
            </a:r>
            <a:r>
              <a:rPr lang="pt-BR" dirty="0"/>
              <a:t>e </a:t>
            </a:r>
            <a:r>
              <a:rPr lang="pt-BR" i="1" dirty="0"/>
              <a:t>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425424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6AE7-6E75-C2D0-5D1D-57550296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exemplo abaixo mostra como os dados da tabela provedor, onde:</a:t>
            </a:r>
          </a:p>
          <a:p>
            <a:pPr lvl="1"/>
            <a:r>
              <a:rPr lang="pt-BR" dirty="0"/>
              <a:t>Cada linha representa a ocorrência de uma palavra que pode não estar em um dicionário comum;</a:t>
            </a:r>
          </a:p>
          <a:p>
            <a:pPr lvl="1"/>
            <a:r>
              <a:rPr lang="pt-BR" dirty="0"/>
              <a:t>Cada coluna representa dados dessa palavra como a localidade que foi encontrada pela primeira vez.</a:t>
            </a:r>
          </a:p>
          <a:p>
            <a:pPr lvl="1"/>
            <a:r>
              <a:rPr lang="pt-BR" dirty="0"/>
              <a:t>Os cabeçalhos das colunas são nomes armazenados no provedor.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890A47-694D-CC14-762F-B7912FD5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pt-BR" i="1" dirty="0" err="1"/>
              <a:t>Content</a:t>
            </a:r>
            <a:r>
              <a:rPr lang="pt-BR" i="1" dirty="0"/>
              <a:t> providers </a:t>
            </a:r>
            <a:r>
              <a:rPr lang="pt-BR" dirty="0"/>
              <a:t>e </a:t>
            </a:r>
            <a:r>
              <a:rPr lang="pt-BR" i="1" dirty="0"/>
              <a:t>broadcast receivers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B02057A-6BEF-78A9-5891-7FE408FDF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82433"/>
              </p:ext>
            </p:extLst>
          </p:nvPr>
        </p:nvGraphicFramePr>
        <p:xfrm>
          <a:off x="3135757" y="3429000"/>
          <a:ext cx="626935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898319459"/>
                    </a:ext>
                  </a:extLst>
                </a:gridCol>
                <a:gridCol w="1360678">
                  <a:extLst>
                    <a:ext uri="{9D8B030D-6E8A-4147-A177-3AD203B41FA5}">
                      <a16:colId xmlns:a16="http://schemas.microsoft.com/office/drawing/2014/main" val="13996411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4155670"/>
                    </a:ext>
                  </a:extLst>
                </a:gridCol>
                <a:gridCol w="1441387">
                  <a:extLst>
                    <a:ext uri="{9D8B030D-6E8A-4147-A177-3AD203B41FA5}">
                      <a16:colId xmlns:a16="http://schemas.microsoft.com/office/drawing/2014/main" val="2946982950"/>
                    </a:ext>
                  </a:extLst>
                </a:gridCol>
                <a:gridCol w="1407986">
                  <a:extLst>
                    <a:ext uri="{9D8B030D-6E8A-4147-A177-3AD203B41FA5}">
                      <a16:colId xmlns:a16="http://schemas.microsoft.com/office/drawing/2014/main" val="2927954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PALAVRA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ID_APLICATIVO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FREQUENCIA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1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mapreduce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en_US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29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Precompiler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user14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fr_FR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899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Applet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fr_CA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32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Const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pt_BR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06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en_UK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661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59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3DC38-7684-B0EF-28E5-B36898FE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C7A3F0-E429-4DB4-5B6E-B2F043D9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Nosso objetivo será:</a:t>
            </a:r>
          </a:p>
          <a:p>
            <a:pPr lvl="1"/>
            <a:r>
              <a:rPr lang="pt-BR" dirty="0"/>
              <a:t>Conhecer as estruturas dos componentes que formam um aplicativo Android;</a:t>
            </a:r>
          </a:p>
          <a:p>
            <a:pPr lvl="1"/>
            <a:r>
              <a:rPr lang="pt-BR" dirty="0"/>
              <a:t>Conhecer os quatro componentes-base  que formam um aplicativo;</a:t>
            </a:r>
          </a:p>
          <a:p>
            <a:pPr lvl="1"/>
            <a:r>
              <a:rPr lang="pt-BR" dirty="0"/>
              <a:t>Como funciona um </a:t>
            </a:r>
            <a:r>
              <a:rPr lang="pt-BR" i="1" dirty="0" err="1"/>
              <a:t>intent</a:t>
            </a:r>
            <a:r>
              <a:rPr lang="pt-BR" i="1" dirty="0"/>
              <a:t> </a:t>
            </a:r>
            <a:r>
              <a:rPr lang="pt-BR" dirty="0"/>
              <a:t>e é utilizado na comunicação: dos componentes, do aplicativo com o sistema Android e com outros aplicativos instalados.</a:t>
            </a:r>
          </a:p>
        </p:txBody>
      </p:sp>
    </p:spTree>
    <p:extLst>
      <p:ext uri="{BB962C8B-B14F-4D97-AF65-F5344CB8AC3E}">
        <p14:creationId xmlns:p14="http://schemas.microsoft.com/office/powerpoint/2010/main" val="170680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6AE7-6E75-C2D0-5D1D-575502964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Deitel</a:t>
            </a:r>
            <a:r>
              <a:rPr lang="pt-BR" dirty="0"/>
              <a:t> (2015) definiu os </a:t>
            </a:r>
            <a:r>
              <a:rPr lang="pt-BR" i="1" dirty="0"/>
              <a:t>broadcast receivers </a:t>
            </a:r>
            <a:r>
              <a:rPr lang="pt-BR" dirty="0"/>
              <a:t>como componentes que representam a anúncios de transmissão por todo o sistema.</a:t>
            </a:r>
          </a:p>
          <a:p>
            <a:r>
              <a:rPr lang="pt-BR" dirty="0"/>
              <a:t>Existem várias transmissões que se originam do sistema, por exemplo:</a:t>
            </a:r>
          </a:p>
          <a:p>
            <a:pPr lvl="1"/>
            <a:r>
              <a:rPr lang="pt-BR" dirty="0"/>
              <a:t>Transmissão para indicar que uma tela está desligada;</a:t>
            </a:r>
          </a:p>
          <a:p>
            <a:pPr lvl="1"/>
            <a:r>
              <a:rPr lang="pt-BR" dirty="0"/>
              <a:t>Transmissão para indicar que a bateria está baixa;</a:t>
            </a:r>
          </a:p>
          <a:p>
            <a:pPr lvl="1"/>
            <a:r>
              <a:rPr lang="pt-BR" dirty="0"/>
              <a:t>Transmissão para indicar que um </a:t>
            </a:r>
            <a:r>
              <a:rPr lang="pt-BR" i="1" dirty="0"/>
              <a:t>print </a:t>
            </a:r>
            <a:r>
              <a:rPr lang="pt-BR" i="1" dirty="0" err="1"/>
              <a:t>screen</a:t>
            </a:r>
            <a:r>
              <a:rPr lang="pt-BR" dirty="0"/>
              <a:t> foi registrado.</a:t>
            </a:r>
          </a:p>
          <a:p>
            <a:r>
              <a:rPr lang="pt-BR" dirty="0"/>
              <a:t>Um aplicativo pode usar o recurso da transmissão para se comunicar com outros aplicativos que estão disponíveis no dispositivo.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890A47-694D-CC14-762F-B7912FD5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pt-BR" i="1" dirty="0" err="1"/>
              <a:t>Content</a:t>
            </a:r>
            <a:r>
              <a:rPr lang="pt-BR" i="1" dirty="0"/>
              <a:t> providers </a:t>
            </a:r>
            <a:r>
              <a:rPr lang="pt-BR" dirty="0"/>
              <a:t>e </a:t>
            </a:r>
            <a:r>
              <a:rPr lang="pt-BR" i="1" dirty="0"/>
              <a:t>broadcast receivers</a:t>
            </a:r>
          </a:p>
        </p:txBody>
      </p:sp>
    </p:spTree>
    <p:extLst>
      <p:ext uri="{BB962C8B-B14F-4D97-AF65-F5344CB8AC3E}">
        <p14:creationId xmlns:p14="http://schemas.microsoft.com/office/powerpoint/2010/main" val="303120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766AE7-6E75-C2D0-5D1D-575502964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838092" cy="4023360"/>
          </a:xfrm>
        </p:spPr>
        <p:txBody>
          <a:bodyPr/>
          <a:lstStyle/>
          <a:p>
            <a:r>
              <a:rPr lang="pt-BR" dirty="0"/>
              <a:t>Os receptores de transmissão costumam não exibir um interface, mas é possível criar notificações ao usuário.</a:t>
            </a:r>
          </a:p>
          <a:p>
            <a:r>
              <a:rPr lang="pt-BR" dirty="0"/>
              <a:t>Observe na figura que temos exemplos de notificações criadas no celular, por receptores de transmissão de mensagens e de </a:t>
            </a:r>
            <a:r>
              <a:rPr lang="pt-BR" i="1" dirty="0"/>
              <a:t>e-mails</a:t>
            </a:r>
            <a:r>
              <a:rPr lang="pt-BR" dirty="0"/>
              <a:t>.</a:t>
            </a:r>
          </a:p>
          <a:p>
            <a:r>
              <a:rPr lang="pt-BR" dirty="0"/>
              <a:t>Apesar de poder utilizar os receptores de transmissão, eles costumam ser utilizados somente como um portal para outros componentes, realizando uma quantidade mínima de trabalho baseados em eventos.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6890A47-694D-CC14-762F-B7912FD5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pt-BR" i="1" dirty="0" err="1"/>
              <a:t>Content</a:t>
            </a:r>
            <a:r>
              <a:rPr lang="pt-BR" i="1" dirty="0"/>
              <a:t> providers </a:t>
            </a:r>
            <a:r>
              <a:rPr lang="pt-BR" dirty="0"/>
              <a:t>e </a:t>
            </a:r>
            <a:r>
              <a:rPr lang="pt-BR" i="1" dirty="0"/>
              <a:t>broadcast receivers</a:t>
            </a:r>
          </a:p>
        </p:txBody>
      </p:sp>
      <p:grpSp>
        <p:nvGrpSpPr>
          <p:cNvPr id="6" name="Group 9975">
            <a:extLst>
              <a:ext uri="{FF2B5EF4-FFF2-40B4-BE49-F238E27FC236}">
                <a16:creationId xmlns:a16="http://schemas.microsoft.com/office/drawing/2014/main" id="{DB971D89-008A-BB12-5B22-A83F49EF83E5}"/>
              </a:ext>
            </a:extLst>
          </p:cNvPr>
          <p:cNvGrpSpPr/>
          <p:nvPr/>
        </p:nvGrpSpPr>
        <p:grpSpPr>
          <a:xfrm>
            <a:off x="6956612" y="1736724"/>
            <a:ext cx="3964689" cy="4599550"/>
            <a:chOff x="0" y="0"/>
            <a:chExt cx="2967152" cy="3451161"/>
          </a:xfrm>
        </p:grpSpPr>
        <p:sp>
          <p:nvSpPr>
            <p:cNvPr id="7" name="Shape 1131">
              <a:extLst>
                <a:ext uri="{FF2B5EF4-FFF2-40B4-BE49-F238E27FC236}">
                  <a16:creationId xmlns:a16="http://schemas.microsoft.com/office/drawing/2014/main" id="{C653FECD-0C0B-5E12-C899-2183C3441A55}"/>
                </a:ext>
              </a:extLst>
            </p:cNvPr>
            <p:cNvSpPr/>
            <p:nvPr/>
          </p:nvSpPr>
          <p:spPr>
            <a:xfrm>
              <a:off x="0" y="0"/>
              <a:ext cx="2967152" cy="3445764"/>
            </a:xfrm>
            <a:custGeom>
              <a:avLst/>
              <a:gdLst/>
              <a:ahLst/>
              <a:cxnLst/>
              <a:rect l="0" t="0" r="0" b="0"/>
              <a:pathLst>
                <a:path w="2967152" h="3445764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3337763"/>
                  </a:lnTo>
                  <a:cubicBezTo>
                    <a:pt x="0" y="3337763"/>
                    <a:pt x="0" y="3445764"/>
                    <a:pt x="108001" y="3445764"/>
                  </a:cubicBezTo>
                  <a:lnTo>
                    <a:pt x="2859151" y="3445764"/>
                  </a:lnTo>
                  <a:cubicBezTo>
                    <a:pt x="2859151" y="3445764"/>
                    <a:pt x="2967152" y="3445764"/>
                    <a:pt x="2967152" y="3337763"/>
                  </a:cubicBezTo>
                  <a:lnTo>
                    <a:pt x="2967152" y="108001"/>
                  </a:lnTo>
                  <a:cubicBezTo>
                    <a:pt x="2967152" y="108001"/>
                    <a:pt x="2967152" y="0"/>
                    <a:pt x="28591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Rectangle 1133">
              <a:extLst>
                <a:ext uri="{FF2B5EF4-FFF2-40B4-BE49-F238E27FC236}">
                  <a16:creationId xmlns:a16="http://schemas.microsoft.com/office/drawing/2014/main" id="{2E45FFD5-9C7A-5551-A024-F53BC3D23E72}"/>
                </a:ext>
              </a:extLst>
            </p:cNvPr>
            <p:cNvSpPr/>
            <p:nvPr/>
          </p:nvSpPr>
          <p:spPr>
            <a:xfrm>
              <a:off x="150076" y="2929694"/>
              <a:ext cx="2720673" cy="3287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2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6.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Exemplo</a:t>
              </a:r>
              <a:r>
                <a:rPr lang="pt-BR" sz="1400" kern="100" spc="4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4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notificações</a:t>
              </a:r>
              <a:r>
                <a:rPr lang="pt-BR" sz="1400" kern="100" spc="4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criadas</a:t>
              </a:r>
              <a:r>
                <a:rPr lang="pt-BR" sz="1400" kern="100" spc="4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pelos</a:t>
              </a:r>
              <a:r>
                <a:rPr lang="pt-BR" sz="1400" kern="100" spc="4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receptores</a:t>
              </a:r>
              <a:r>
                <a:rPr lang="pt-BR" sz="1400" kern="100" spc="4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  transmissão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135">
              <a:extLst>
                <a:ext uri="{FF2B5EF4-FFF2-40B4-BE49-F238E27FC236}">
                  <a16:creationId xmlns:a16="http://schemas.microsoft.com/office/drawing/2014/main" id="{C22E54F3-C888-1BF3-7F02-E92A4C71EF3E}"/>
                </a:ext>
              </a:extLst>
            </p:cNvPr>
            <p:cNvSpPr/>
            <p:nvPr/>
          </p:nvSpPr>
          <p:spPr>
            <a:xfrm>
              <a:off x="29314" y="3285777"/>
              <a:ext cx="628184" cy="1653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Rectangle 1136">
              <a:extLst>
                <a:ext uri="{FF2B5EF4-FFF2-40B4-BE49-F238E27FC236}">
                  <a16:creationId xmlns:a16="http://schemas.microsoft.com/office/drawing/2014/main" id="{499C2C88-434C-2D3F-F43E-73985628AA70}"/>
                </a:ext>
              </a:extLst>
            </p:cNvPr>
            <p:cNvSpPr/>
            <p:nvPr/>
          </p:nvSpPr>
          <p:spPr>
            <a:xfrm>
              <a:off x="391600" y="3285395"/>
              <a:ext cx="2265215" cy="1334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Visão...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(2019,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online ).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5" name="Picture 1140">
              <a:extLst>
                <a:ext uri="{FF2B5EF4-FFF2-40B4-BE49-F238E27FC236}">
                  <a16:creationId xmlns:a16="http://schemas.microsoft.com/office/drawing/2014/main" id="{7039693D-3C7D-DAA7-0871-70FFCD95737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50076" y="147611"/>
              <a:ext cx="2667000" cy="2734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488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C9D60-335A-354F-0B04-E2EC0D91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2B8A3-ADF7-9BC0-6327-33BB7072B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conteúdo para esta aula foi elaborado da apostila 10 da matéria de Programação para Aplicativos Mobile II, da Sequencial, onde há demais referências para consulta.</a:t>
            </a:r>
          </a:p>
        </p:txBody>
      </p:sp>
    </p:spTree>
    <p:extLst>
      <p:ext uri="{BB962C8B-B14F-4D97-AF65-F5344CB8AC3E}">
        <p14:creationId xmlns:p14="http://schemas.microsoft.com/office/powerpoint/2010/main" val="268865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componentes de um aplicativo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Segundo </a:t>
            </a:r>
            <a:r>
              <a:rPr lang="pt-BR" dirty="0" err="1"/>
              <a:t>Deitel</a:t>
            </a:r>
            <a:r>
              <a:rPr lang="pt-BR" dirty="0"/>
              <a:t> e Wald (2016), os aplicativos Android são desenvolvidos na linguagem Java.</a:t>
            </a:r>
          </a:p>
          <a:p>
            <a:r>
              <a:rPr lang="pt-BR" dirty="0"/>
              <a:t>Nesta linguagem, há ferramentas que auxiliam na compilação do código junto aos arquivos de dados e recursos, chamada de Android SDK. </a:t>
            </a:r>
          </a:p>
          <a:p>
            <a:r>
              <a:rPr lang="pt-BR" dirty="0"/>
              <a:t>Da compilação, temos a criação de um pacote Android com extensão “.</a:t>
            </a:r>
            <a:r>
              <a:rPr lang="pt-BR" dirty="0" err="1"/>
              <a:t>apk</a:t>
            </a:r>
            <a:r>
              <a:rPr lang="pt-BR" dirty="0"/>
              <a:t>”, conhecido como pacote APK.</a:t>
            </a:r>
          </a:p>
          <a:p>
            <a:r>
              <a:rPr lang="pt-BR" dirty="0"/>
              <a:t>O APK carrega todo o conteúdo do aplicativo Android, onde o sistema operacional utilizará esse arquivo para instalar o aplicativo.</a:t>
            </a:r>
          </a:p>
        </p:txBody>
      </p:sp>
    </p:spTree>
    <p:extLst>
      <p:ext uri="{BB962C8B-B14F-4D97-AF65-F5344CB8AC3E}">
        <p14:creationId xmlns:p14="http://schemas.microsoft.com/office/powerpoint/2010/main" val="324047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componentes de um aplicativo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Cada aplicativo possui as seguintes características:</a:t>
            </a:r>
          </a:p>
          <a:p>
            <a:pPr lvl="1"/>
            <a:r>
              <a:rPr lang="pt-BR" dirty="0"/>
              <a:t>O sistema Android é baseado em Linux multiusuário;</a:t>
            </a:r>
          </a:p>
          <a:p>
            <a:pPr lvl="1"/>
            <a:r>
              <a:rPr lang="pt-BR" dirty="0"/>
              <a:t>Uma identificação de usuário é atribuída a cada aplicativo pelo Linux, a fim do sistema definir permissões para os arquivos para certo usuário;</a:t>
            </a:r>
          </a:p>
          <a:p>
            <a:pPr lvl="1"/>
            <a:r>
              <a:rPr lang="pt-BR" dirty="0"/>
              <a:t>Uma máquina virtual é utilizada para que cada aplicativo seja executado de forma isolada;</a:t>
            </a:r>
          </a:p>
          <a:p>
            <a:pPr lvl="1"/>
            <a:r>
              <a:rPr lang="pt-BR" dirty="0"/>
              <a:t>Cada aplicativo, por padrão, é inicializado pelo Linux. O processo se inicia pelo Android quando surge a necessidade de usar um componente do aplicativo, e encerra quando o sistema precisa de memória para outros aplicativos.</a:t>
            </a:r>
          </a:p>
          <a:p>
            <a:r>
              <a:rPr lang="pt-BR" dirty="0"/>
              <a:t>O Android implementa o principio do privilégio mínimo, onde cada aplicativo tem acesso aos componentes que precisa para a execução de alguma função, evitando que o aplicativo tenha acesso a partes do sistema que não tem acesso.</a:t>
            </a:r>
          </a:p>
        </p:txBody>
      </p:sp>
    </p:spTree>
    <p:extLst>
      <p:ext uri="{BB962C8B-B14F-4D97-AF65-F5344CB8AC3E}">
        <p14:creationId xmlns:p14="http://schemas.microsoft.com/office/powerpoint/2010/main" val="329974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componentes de um aplicativo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55410" cy="4023360"/>
          </a:xfrm>
        </p:spPr>
        <p:txBody>
          <a:bodyPr/>
          <a:lstStyle/>
          <a:p>
            <a:r>
              <a:rPr lang="pt-BR" dirty="0"/>
              <a:t>Um aplicativo pode compartilhar dados com outros aplicativos e com o sistema da seguinte maneira:</a:t>
            </a:r>
          </a:p>
          <a:p>
            <a:pPr lvl="1"/>
            <a:r>
              <a:rPr lang="pt-BR" dirty="0"/>
              <a:t>Compartilhando o ID do usuário Linux, para ambos os usuários poderem acessar o mesmo dado;</a:t>
            </a:r>
          </a:p>
          <a:p>
            <a:pPr lvl="1"/>
            <a:r>
              <a:rPr lang="pt-BR" dirty="0"/>
              <a:t>Solicitando permissão de acesso para dados (de contato, mensagens, câmera, </a:t>
            </a:r>
            <a:r>
              <a:rPr lang="pt-BR" i="1" dirty="0" err="1"/>
              <a:t>bluetooth</a:t>
            </a:r>
            <a:r>
              <a:rPr lang="pt-BR" dirty="0"/>
              <a:t>...), onde a solicitação deve ser respondida manualmente.</a:t>
            </a:r>
          </a:p>
          <a:p>
            <a:pPr lvl="1"/>
            <a:r>
              <a:rPr lang="pt-BR" dirty="0"/>
              <a:t>Na figura, podemos observar um modelo de uma solicitação de acesso ao instalar um aplicativo.</a:t>
            </a:r>
          </a:p>
        </p:txBody>
      </p:sp>
      <p:grpSp>
        <p:nvGrpSpPr>
          <p:cNvPr id="4" name="Group 8983">
            <a:extLst>
              <a:ext uri="{FF2B5EF4-FFF2-40B4-BE49-F238E27FC236}">
                <a16:creationId xmlns:a16="http://schemas.microsoft.com/office/drawing/2014/main" id="{22FFD326-C27C-FAF0-A5DA-A2AF8892872C}"/>
              </a:ext>
            </a:extLst>
          </p:cNvPr>
          <p:cNvGrpSpPr/>
          <p:nvPr/>
        </p:nvGrpSpPr>
        <p:grpSpPr>
          <a:xfrm>
            <a:off x="8115014" y="1993336"/>
            <a:ext cx="4205222" cy="4224194"/>
            <a:chOff x="-937886" y="147610"/>
            <a:chExt cx="4206133" cy="4224438"/>
          </a:xfrm>
        </p:grpSpPr>
        <p:sp>
          <p:nvSpPr>
            <p:cNvPr id="6" name="Rectangle 301">
              <a:extLst>
                <a:ext uri="{FF2B5EF4-FFF2-40B4-BE49-F238E27FC236}">
                  <a16:creationId xmlns:a16="http://schemas.microsoft.com/office/drawing/2014/main" id="{3534E602-D873-FD2C-74E0-5F35E9E6B463}"/>
                </a:ext>
              </a:extLst>
            </p:cNvPr>
            <p:cNvSpPr/>
            <p:nvPr/>
          </p:nvSpPr>
          <p:spPr>
            <a:xfrm>
              <a:off x="-937886" y="3925688"/>
              <a:ext cx="1286048" cy="37182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600" b="1" kern="100" spc="-5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1600" b="1" kern="100" spc="-2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302">
              <a:extLst>
                <a:ext uri="{FF2B5EF4-FFF2-40B4-BE49-F238E27FC236}">
                  <a16:creationId xmlns:a16="http://schemas.microsoft.com/office/drawing/2014/main" id="{B62F3ED2-0300-08A4-376B-911E0A0E577A}"/>
                </a:ext>
              </a:extLst>
            </p:cNvPr>
            <p:cNvSpPr/>
            <p:nvPr/>
          </p:nvSpPr>
          <p:spPr>
            <a:xfrm>
              <a:off x="-148045" y="3919847"/>
              <a:ext cx="3416292" cy="31844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Solicitação</a:t>
              </a:r>
              <a:r>
                <a:rPr lang="pt-BR" sz="1600" kern="100" spc="-5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permissões</a:t>
              </a:r>
              <a:r>
                <a:rPr lang="pt-BR" sz="1600" kern="100" spc="-5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ao</a:t>
              </a:r>
              <a:r>
                <a:rPr lang="pt-BR" sz="1600" kern="100" spc="-5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instalar</a:t>
              </a:r>
              <a:r>
                <a:rPr lang="pt-BR" sz="1600" kern="100" spc="-1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304">
              <a:extLst>
                <a:ext uri="{FF2B5EF4-FFF2-40B4-BE49-F238E27FC236}">
                  <a16:creationId xmlns:a16="http://schemas.microsoft.com/office/drawing/2014/main" id="{DDA1E5C9-4C1D-6728-DADF-37773786355A}"/>
                </a:ext>
              </a:extLst>
            </p:cNvPr>
            <p:cNvSpPr/>
            <p:nvPr/>
          </p:nvSpPr>
          <p:spPr>
            <a:xfrm>
              <a:off x="-922306" y="4213892"/>
              <a:ext cx="1286048" cy="12298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305">
              <a:extLst>
                <a:ext uri="{FF2B5EF4-FFF2-40B4-BE49-F238E27FC236}">
                  <a16:creationId xmlns:a16="http://schemas.microsoft.com/office/drawing/2014/main" id="{928CDD55-D7A7-EFC3-4D79-9775E89DC965}"/>
                </a:ext>
              </a:extLst>
            </p:cNvPr>
            <p:cNvSpPr/>
            <p:nvPr/>
          </p:nvSpPr>
          <p:spPr>
            <a:xfrm>
              <a:off x="-389253" y="4212827"/>
              <a:ext cx="3529236" cy="1592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Permissions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...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(2019,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documento</a:t>
              </a:r>
              <a:r>
                <a:rPr lang="pt-BR" sz="1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online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3" name="Picture 309">
              <a:extLst>
                <a:ext uri="{FF2B5EF4-FFF2-40B4-BE49-F238E27FC236}">
                  <a16:creationId xmlns:a16="http://schemas.microsoft.com/office/drawing/2014/main" id="{EF281C56-8C33-0297-6F2E-7874C8F80DE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8195" y="147610"/>
              <a:ext cx="1823064" cy="3638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5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componentes de um aplicativo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Um aplicativo é definido como um conjunto de componentes. </a:t>
            </a:r>
            <a:r>
              <a:rPr lang="pt-BR" dirty="0" err="1"/>
              <a:t>Deitel</a:t>
            </a:r>
            <a:r>
              <a:rPr lang="pt-BR" dirty="0"/>
              <a:t> (2015) definiu os componentes como blocos que compõem uma aplicação Android, que são declarados no arquivo de manifesto junto com as configurações do aplicativo e configurações dos componentes.</a:t>
            </a:r>
          </a:p>
          <a:p>
            <a:r>
              <a:rPr lang="pt-BR" dirty="0"/>
              <a:t>Segundo a Android, seus projetos possuem quatro componentes básicos:</a:t>
            </a:r>
          </a:p>
          <a:p>
            <a:pPr lvl="1"/>
            <a:r>
              <a:rPr lang="pt-BR" b="1" i="1" dirty="0"/>
              <a:t>Activities </a:t>
            </a:r>
            <a:r>
              <a:rPr lang="pt-BR" b="1" dirty="0"/>
              <a:t>(atividades) </a:t>
            </a:r>
            <a:r>
              <a:rPr lang="pt-BR" dirty="0"/>
              <a:t>– representam uma tela com uma interface de usuário;</a:t>
            </a:r>
          </a:p>
          <a:p>
            <a:pPr lvl="1"/>
            <a:r>
              <a:rPr lang="pt-BR" b="1" i="1" dirty="0"/>
              <a:t>Services </a:t>
            </a:r>
            <a:r>
              <a:rPr lang="pt-BR" b="1" dirty="0"/>
              <a:t>(serviços)</a:t>
            </a:r>
            <a:r>
              <a:rPr lang="pt-BR" dirty="0"/>
              <a:t> – componente executado em segundo plano para realizar operações de longa execução ou processos de trabalho remotos;</a:t>
            </a:r>
          </a:p>
          <a:p>
            <a:pPr lvl="1"/>
            <a:r>
              <a:rPr lang="pt-BR" b="1" i="1" dirty="0" err="1"/>
              <a:t>Content</a:t>
            </a:r>
            <a:r>
              <a:rPr lang="pt-BR" b="1" i="1" dirty="0"/>
              <a:t> providers</a:t>
            </a:r>
            <a:r>
              <a:rPr lang="pt-BR" b="1" dirty="0"/>
              <a:t> (provedores de conteúdo)</a:t>
            </a:r>
            <a:r>
              <a:rPr lang="pt-BR" dirty="0"/>
              <a:t> – gerenciam um conjunto compartilhado de dados;</a:t>
            </a:r>
          </a:p>
          <a:p>
            <a:pPr lvl="1"/>
            <a:r>
              <a:rPr lang="pt-BR" b="1" i="1" dirty="0"/>
              <a:t>Broadcast </a:t>
            </a:r>
            <a:r>
              <a:rPr lang="pt-BR" b="1" i="1" dirty="0" err="1"/>
              <a:t>receiver</a:t>
            </a:r>
            <a:r>
              <a:rPr lang="pt-BR" b="1" dirty="0"/>
              <a:t> (receptores de transmissão)</a:t>
            </a:r>
            <a:r>
              <a:rPr lang="pt-BR" dirty="0"/>
              <a:t> – esses componentes respondem a anúncios de transmissão por todo o sistema.</a:t>
            </a:r>
            <a:endParaRPr lang="pt-BR" b="1" i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36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Principais componentes de um aplicativo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Na imagem podemos observar que o pacote é composto por </a:t>
            </a:r>
            <a:r>
              <a:rPr lang="pt-BR" i="1" dirty="0"/>
              <a:t>activities</a:t>
            </a:r>
            <a:r>
              <a:rPr lang="pt-BR" dirty="0"/>
              <a:t>, </a:t>
            </a:r>
            <a:r>
              <a:rPr lang="pt-BR" i="1" dirty="0"/>
              <a:t>contente</a:t>
            </a:r>
            <a:r>
              <a:rPr lang="pt-BR" dirty="0"/>
              <a:t> </a:t>
            </a:r>
            <a:r>
              <a:rPr lang="pt-BR" i="1" dirty="0"/>
              <a:t>providers </a:t>
            </a:r>
            <a:r>
              <a:rPr lang="pt-BR" dirty="0"/>
              <a:t>e </a:t>
            </a:r>
            <a:r>
              <a:rPr lang="pt-BR" i="1" dirty="0"/>
              <a:t>broadcast receivers.</a:t>
            </a:r>
          </a:p>
          <a:p>
            <a:r>
              <a:rPr lang="pt-BR" dirty="0"/>
              <a:t>Precisamos implementar esses componentes para que  a solução de nosso aplicativo seja alcançada. </a:t>
            </a:r>
          </a:p>
          <a:p>
            <a:endParaRPr lang="pt-BR" dirty="0"/>
          </a:p>
        </p:txBody>
      </p:sp>
      <p:grpSp>
        <p:nvGrpSpPr>
          <p:cNvPr id="4" name="Group 9025">
            <a:extLst>
              <a:ext uri="{FF2B5EF4-FFF2-40B4-BE49-F238E27FC236}">
                <a16:creationId xmlns:a16="http://schemas.microsoft.com/office/drawing/2014/main" id="{B41CFC9C-F186-385D-0148-E10010315BF3}"/>
              </a:ext>
            </a:extLst>
          </p:cNvPr>
          <p:cNvGrpSpPr/>
          <p:nvPr/>
        </p:nvGrpSpPr>
        <p:grpSpPr>
          <a:xfrm>
            <a:off x="3937681" y="2994212"/>
            <a:ext cx="5851784" cy="3270324"/>
            <a:chOff x="0" y="0"/>
            <a:chExt cx="3236136" cy="2054034"/>
          </a:xfrm>
        </p:grpSpPr>
        <p:sp>
          <p:nvSpPr>
            <p:cNvPr id="5" name="Shape 433">
              <a:extLst>
                <a:ext uri="{FF2B5EF4-FFF2-40B4-BE49-F238E27FC236}">
                  <a16:creationId xmlns:a16="http://schemas.microsoft.com/office/drawing/2014/main" id="{D9DA2309-5529-8182-D2A5-1E1668E81371}"/>
                </a:ext>
              </a:extLst>
            </p:cNvPr>
            <p:cNvSpPr/>
            <p:nvPr/>
          </p:nvSpPr>
          <p:spPr>
            <a:xfrm>
              <a:off x="0" y="0"/>
              <a:ext cx="2805253" cy="2054034"/>
            </a:xfrm>
            <a:custGeom>
              <a:avLst/>
              <a:gdLst/>
              <a:ahLst/>
              <a:cxnLst/>
              <a:rect l="0" t="0" r="0" b="0"/>
              <a:pathLst>
                <a:path w="2805253" h="2054034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946034"/>
                  </a:lnTo>
                  <a:cubicBezTo>
                    <a:pt x="0" y="1946034"/>
                    <a:pt x="0" y="2054034"/>
                    <a:pt x="108001" y="2054034"/>
                  </a:cubicBezTo>
                  <a:lnTo>
                    <a:pt x="2697252" y="2054034"/>
                  </a:lnTo>
                  <a:cubicBezTo>
                    <a:pt x="2697252" y="2054034"/>
                    <a:pt x="2805253" y="2054034"/>
                    <a:pt x="2805253" y="1946034"/>
                  </a:cubicBezTo>
                  <a:lnTo>
                    <a:pt x="2805253" y="108001"/>
                  </a:lnTo>
                  <a:cubicBezTo>
                    <a:pt x="2805253" y="108001"/>
                    <a:pt x="2805253" y="0"/>
                    <a:pt x="2697252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434">
              <a:extLst>
                <a:ext uri="{FF2B5EF4-FFF2-40B4-BE49-F238E27FC236}">
                  <a16:creationId xmlns:a16="http://schemas.microsoft.com/office/drawing/2014/main" id="{C20FB1F6-500E-D565-F850-24677D4021C4}"/>
                </a:ext>
              </a:extLst>
            </p:cNvPr>
            <p:cNvSpPr/>
            <p:nvPr/>
          </p:nvSpPr>
          <p:spPr>
            <a:xfrm>
              <a:off x="3732" y="1851019"/>
              <a:ext cx="694095" cy="1638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400" b="1" kern="100" spc="-6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1400" b="1" kern="100" spc="-2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435">
              <a:extLst>
                <a:ext uri="{FF2B5EF4-FFF2-40B4-BE49-F238E27FC236}">
                  <a16:creationId xmlns:a16="http://schemas.microsoft.com/office/drawing/2014/main" id="{7B24056D-F34C-F73A-FB03-7DBF06035401}"/>
                </a:ext>
              </a:extLst>
            </p:cNvPr>
            <p:cNvSpPr/>
            <p:nvPr/>
          </p:nvSpPr>
          <p:spPr>
            <a:xfrm>
              <a:off x="366123" y="1843516"/>
              <a:ext cx="2870013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Exemplo</a:t>
              </a:r>
              <a:r>
                <a:rPr lang="pt-BR" sz="1400" kern="100" spc="-5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400" kern="100" spc="-5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aplicativo</a:t>
              </a:r>
              <a:r>
                <a:rPr lang="pt-BR" sz="1400" kern="100" spc="-5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Android</a:t>
              </a:r>
              <a:r>
                <a:rPr lang="pt-BR" sz="1400" kern="100" spc="-5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</a:t>
              </a:r>
              <a:r>
                <a:rPr lang="pt-BR" sz="1400" kern="100" spc="-5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seus</a:t>
              </a:r>
              <a:r>
                <a:rPr lang="pt-BR" sz="1400" kern="100" spc="-5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componentes.</a:t>
              </a:r>
              <a:endParaRPr lang="pt-BR" sz="1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8" name="Picture 437">
              <a:extLst>
                <a:ext uri="{FF2B5EF4-FFF2-40B4-BE49-F238E27FC236}">
                  <a16:creationId xmlns:a16="http://schemas.microsoft.com/office/drawing/2014/main" id="{02EB39A2-1193-9F87-3C61-115028C0BA1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2627" y="147610"/>
              <a:ext cx="2540000" cy="16045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9132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Segundo Simon (2011), </a:t>
            </a:r>
            <a:r>
              <a:rPr lang="pt-BR" i="1" dirty="0"/>
              <a:t>activity</a:t>
            </a:r>
            <a:r>
              <a:rPr lang="pt-BR" dirty="0"/>
              <a:t> é um modulo único e independente que está relacionado com a interface e suas funcionalidades. Quando um usuário interage com o aplicativo, essa interação ocorre por causa do </a:t>
            </a:r>
            <a:r>
              <a:rPr lang="pt-BR" i="1" dirty="0"/>
              <a:t>activity</a:t>
            </a:r>
            <a:r>
              <a:rPr lang="pt-BR" dirty="0"/>
              <a:t>.</a:t>
            </a:r>
          </a:p>
          <a:p>
            <a:r>
              <a:rPr lang="pt-BR" dirty="0"/>
              <a:t>Um aplicativo pode ter várias </a:t>
            </a:r>
            <a:r>
              <a:rPr lang="pt-BR" i="1" dirty="0"/>
              <a:t>activities. P</a:t>
            </a:r>
            <a:r>
              <a:rPr lang="pt-BR" dirty="0"/>
              <a:t>or exemplo, um </a:t>
            </a:r>
            <a:r>
              <a:rPr lang="pt-BR" i="1" dirty="0"/>
              <a:t>e-mail</a:t>
            </a:r>
            <a:r>
              <a:rPr lang="pt-BR" dirty="0"/>
              <a:t> pode ter uma </a:t>
            </a:r>
            <a:r>
              <a:rPr lang="pt-BR" i="1" dirty="0"/>
              <a:t>activity</a:t>
            </a:r>
            <a:r>
              <a:rPr lang="pt-BR" dirty="0"/>
              <a:t> para listar novos </a:t>
            </a:r>
            <a:r>
              <a:rPr lang="pt-BR" i="1" dirty="0"/>
              <a:t>e-mails</a:t>
            </a:r>
            <a:r>
              <a:rPr lang="pt-BR" dirty="0"/>
              <a:t>, enquanto outra </a:t>
            </a:r>
            <a:r>
              <a:rPr lang="pt-BR" i="1" dirty="0"/>
              <a:t>activity</a:t>
            </a:r>
            <a:r>
              <a:rPr lang="pt-BR" dirty="0"/>
              <a:t> compõem um </a:t>
            </a:r>
            <a:r>
              <a:rPr lang="pt-BR" i="1" dirty="0"/>
              <a:t>e-mail</a:t>
            </a:r>
            <a:r>
              <a:rPr lang="pt-BR" dirty="0"/>
              <a:t> e outra </a:t>
            </a:r>
            <a:r>
              <a:rPr lang="pt-BR" i="1" dirty="0"/>
              <a:t>activity </a:t>
            </a:r>
            <a:r>
              <a:rPr lang="pt-BR" dirty="0"/>
              <a:t>lê </a:t>
            </a:r>
            <a:r>
              <a:rPr lang="pt-BR" i="1" dirty="0"/>
              <a:t>e-mails</a:t>
            </a:r>
            <a:r>
              <a:rPr lang="pt-BR" dirty="0"/>
              <a:t>.</a:t>
            </a:r>
          </a:p>
          <a:p>
            <a:r>
              <a:rPr lang="pt-BR" dirty="0"/>
              <a:t>Se o aplicativo </a:t>
            </a:r>
            <a:r>
              <a:rPr lang="pt-BR" i="1" dirty="0"/>
              <a:t>e-mail </a:t>
            </a:r>
            <a:r>
              <a:rPr lang="pt-BR" dirty="0"/>
              <a:t>permitir, outro aplicativo pode iniciar uma atividade no aplicativo </a:t>
            </a:r>
            <a:r>
              <a:rPr lang="pt-BR" i="1" dirty="0"/>
              <a:t>e-mail</a:t>
            </a:r>
            <a:r>
              <a:rPr lang="pt-BR" dirty="0"/>
              <a:t>, como exemplo, compartilha uma foto ou documento.</a:t>
            </a:r>
          </a:p>
        </p:txBody>
      </p:sp>
    </p:spTree>
    <p:extLst>
      <p:ext uri="{BB962C8B-B14F-4D97-AF65-F5344CB8AC3E}">
        <p14:creationId xmlns:p14="http://schemas.microsoft.com/office/powerpoint/2010/main" val="187644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28FB6-A940-E8FD-E5AD-47D66731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Activities, services </a:t>
            </a:r>
            <a:r>
              <a:rPr lang="pt-BR" dirty="0"/>
              <a:t>e </a:t>
            </a:r>
            <a:r>
              <a:rPr lang="pt-BR" i="1" dirty="0"/>
              <a:t>intents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410497-D6D5-B25A-0850-E2167C6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No exemplo abaixo podemos notar como o </a:t>
            </a:r>
            <a:r>
              <a:rPr lang="pt-BR" i="1" dirty="0"/>
              <a:t>activity</a:t>
            </a:r>
            <a:r>
              <a:rPr lang="pt-BR" dirty="0"/>
              <a:t> é utilizado.</a:t>
            </a:r>
          </a:p>
          <a:p>
            <a:r>
              <a:rPr lang="pt-BR" dirty="0"/>
              <a:t>Foi criado uma classe com o nome “TestActivity”, onde herda algumas características da classe “Activity”. Dentro da classe “TestActivity” temos implementado o método “onCreate()”, que é chamado quando a </a:t>
            </a:r>
            <a:r>
              <a:rPr lang="pt-BR" i="1" dirty="0"/>
              <a:t>activity </a:t>
            </a:r>
            <a:r>
              <a:rPr lang="pt-BR" dirty="0"/>
              <a:t> é criada pela primeira vez.</a:t>
            </a:r>
          </a:p>
        </p:txBody>
      </p:sp>
      <p:grpSp>
        <p:nvGrpSpPr>
          <p:cNvPr id="4" name="Group 9407">
            <a:extLst>
              <a:ext uri="{FF2B5EF4-FFF2-40B4-BE49-F238E27FC236}">
                <a16:creationId xmlns:a16="http://schemas.microsoft.com/office/drawing/2014/main" id="{89F2EA3F-89C9-2698-1481-5F8869CD6108}"/>
              </a:ext>
            </a:extLst>
          </p:cNvPr>
          <p:cNvGrpSpPr/>
          <p:nvPr/>
        </p:nvGrpSpPr>
        <p:grpSpPr>
          <a:xfrm>
            <a:off x="3360196" y="3221236"/>
            <a:ext cx="6249969" cy="2928552"/>
            <a:chOff x="0" y="0"/>
            <a:chExt cx="3894252" cy="1432014"/>
          </a:xfrm>
        </p:grpSpPr>
        <p:sp>
          <p:nvSpPr>
            <p:cNvPr id="5" name="Shape 547">
              <a:extLst>
                <a:ext uri="{FF2B5EF4-FFF2-40B4-BE49-F238E27FC236}">
                  <a16:creationId xmlns:a16="http://schemas.microsoft.com/office/drawing/2014/main" id="{728A0E64-A4BA-CF57-8553-4863AB864EB7}"/>
                </a:ext>
              </a:extLst>
            </p:cNvPr>
            <p:cNvSpPr/>
            <p:nvPr/>
          </p:nvSpPr>
          <p:spPr>
            <a:xfrm>
              <a:off x="0" y="0"/>
              <a:ext cx="3894252" cy="1432014"/>
            </a:xfrm>
            <a:custGeom>
              <a:avLst/>
              <a:gdLst/>
              <a:ahLst/>
              <a:cxnLst/>
              <a:rect l="0" t="0" r="0" b="0"/>
              <a:pathLst>
                <a:path w="3894252" h="1432014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324013"/>
                  </a:lnTo>
                  <a:cubicBezTo>
                    <a:pt x="0" y="1324013"/>
                    <a:pt x="0" y="1432014"/>
                    <a:pt x="108001" y="1432014"/>
                  </a:cubicBezTo>
                  <a:lnTo>
                    <a:pt x="3786251" y="1432014"/>
                  </a:lnTo>
                  <a:cubicBezTo>
                    <a:pt x="3786251" y="1432014"/>
                    <a:pt x="3894252" y="1432014"/>
                    <a:pt x="3894252" y="1324013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548">
              <a:extLst>
                <a:ext uri="{FF2B5EF4-FFF2-40B4-BE49-F238E27FC236}">
                  <a16:creationId xmlns:a16="http://schemas.microsoft.com/office/drawing/2014/main" id="{BEE5A9CD-38CE-6CE7-54FB-C4DEF53B3275}"/>
                </a:ext>
              </a:extLst>
            </p:cNvPr>
            <p:cNvSpPr/>
            <p:nvPr/>
          </p:nvSpPr>
          <p:spPr>
            <a:xfrm>
              <a:off x="133347" y="1217733"/>
              <a:ext cx="539972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b="1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800" b="1" kern="100" spc="-15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b="1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3.</a:t>
              </a:r>
              <a:r>
                <a:rPr lang="pt-BR" sz="800" b="1" kern="100" spc="-15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549">
              <a:extLst>
                <a:ext uri="{FF2B5EF4-FFF2-40B4-BE49-F238E27FC236}">
                  <a16:creationId xmlns:a16="http://schemas.microsoft.com/office/drawing/2014/main" id="{6052C3C0-C8E7-FD29-927A-190D10E6C2F9}"/>
                </a:ext>
              </a:extLst>
            </p:cNvPr>
            <p:cNvSpPr/>
            <p:nvPr/>
          </p:nvSpPr>
          <p:spPr>
            <a:xfrm>
              <a:off x="539342" y="1221493"/>
              <a:ext cx="1056187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Exemplo</a:t>
              </a:r>
              <a:r>
                <a:rPr lang="pt-BR" sz="800" kern="100" spc="-5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básico</a:t>
              </a:r>
              <a:r>
                <a:rPr lang="pt-BR" sz="800" kern="100" spc="-5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800" kern="100" spc="-5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550">
              <a:extLst>
                <a:ext uri="{FF2B5EF4-FFF2-40B4-BE49-F238E27FC236}">
                  <a16:creationId xmlns:a16="http://schemas.microsoft.com/office/drawing/2014/main" id="{6BBFC804-1C98-E8D8-8D04-4E68EC9EB575}"/>
                </a:ext>
              </a:extLst>
            </p:cNvPr>
            <p:cNvSpPr/>
            <p:nvPr/>
          </p:nvSpPr>
          <p:spPr>
            <a:xfrm>
              <a:off x="1333462" y="1221696"/>
              <a:ext cx="378629" cy="1598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i="1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activity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551">
              <a:extLst>
                <a:ext uri="{FF2B5EF4-FFF2-40B4-BE49-F238E27FC236}">
                  <a16:creationId xmlns:a16="http://schemas.microsoft.com/office/drawing/2014/main" id="{2B7F5C60-CF90-DCA8-3E32-30FC8511974C}"/>
                </a:ext>
              </a:extLst>
            </p:cNvPr>
            <p:cNvSpPr/>
            <p:nvPr/>
          </p:nvSpPr>
          <p:spPr>
            <a:xfrm>
              <a:off x="1615609" y="1221696"/>
              <a:ext cx="24458" cy="15985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i="1" kern="10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pt-BR" sz="1000" kern="10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553">
              <a:extLst>
                <a:ext uri="{FF2B5EF4-FFF2-40B4-BE49-F238E27FC236}">
                  <a16:creationId xmlns:a16="http://schemas.microsoft.com/office/drawing/2014/main" id="{4998363B-9F34-722C-EC9E-3BBEB9D7D42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9707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2794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481</TotalTime>
  <Words>1920</Words>
  <Application>Microsoft Office PowerPoint</Application>
  <PresentationFormat>Widescreen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Calibri</vt:lpstr>
      <vt:lpstr>Calibri Light</vt:lpstr>
      <vt:lpstr>Times New Roman</vt:lpstr>
      <vt:lpstr>Retrospectiva</vt:lpstr>
      <vt:lpstr>Componentes dos aplicativos Android</vt:lpstr>
      <vt:lpstr>Introdução </vt:lpstr>
      <vt:lpstr>Principais componentes de um aplicativo Android</vt:lpstr>
      <vt:lpstr>Principais componentes de um aplicativo Android</vt:lpstr>
      <vt:lpstr>Principais componentes de um aplicativo Android</vt:lpstr>
      <vt:lpstr>Principais componentes de um aplicativo Android</vt:lpstr>
      <vt:lpstr>Principais componentes de um aplicativo Android</vt:lpstr>
      <vt:lpstr>Activities, services e intents</vt:lpstr>
      <vt:lpstr>Activities, services e intents</vt:lpstr>
      <vt:lpstr>Activities, services e intents</vt:lpstr>
      <vt:lpstr>Activities, services e intents</vt:lpstr>
      <vt:lpstr>Activities, services e intents</vt:lpstr>
      <vt:lpstr>Activities, services e intents</vt:lpstr>
      <vt:lpstr>Activities, services e intents</vt:lpstr>
      <vt:lpstr>Activities, services e intents</vt:lpstr>
      <vt:lpstr>Activities, services e intents</vt:lpstr>
      <vt:lpstr>Content providers e broadcast receivers</vt:lpstr>
      <vt:lpstr>Content providers e broadcast receivers</vt:lpstr>
      <vt:lpstr>Content providers e broadcast receivers</vt:lpstr>
      <vt:lpstr>Content providers e broadcast receivers</vt:lpstr>
      <vt:lpstr>Content providers e broadcast receivers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dos aplicativos Android</dc:title>
  <dc:creator>Lucas Amaro</dc:creator>
  <cp:lastModifiedBy>Lucas Amaro</cp:lastModifiedBy>
  <cp:revision>2</cp:revision>
  <dcterms:created xsi:type="dcterms:W3CDTF">2024-05-15T01:02:18Z</dcterms:created>
  <dcterms:modified xsi:type="dcterms:W3CDTF">2024-05-15T15:03:17Z</dcterms:modified>
</cp:coreProperties>
</file>