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as Amaro" initials="LA" lastIdx="1" clrIdx="0">
    <p:extLst>
      <p:ext uri="{19B8F6BF-5375-455C-9EA6-DF929625EA0E}">
        <p15:presenceInfo xmlns:p15="http://schemas.microsoft.com/office/powerpoint/2012/main" userId="60c28fda0d5b5e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6AE7-3790-4A92-B82E-38337A1FDD4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EA3-588A-47B1-BB3E-6F93DB783AC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55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6AE7-3790-4A92-B82E-38337A1FDD4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EA3-588A-47B1-BB3E-6F93DB783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0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6AE7-3790-4A92-B82E-38337A1FDD4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EA3-588A-47B1-BB3E-6F93DB783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9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6AE7-3790-4A92-B82E-38337A1FDD4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EA3-588A-47B1-BB3E-6F93DB783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70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6AE7-3790-4A92-B82E-38337A1FDD4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EA3-588A-47B1-BB3E-6F93DB783AC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92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6AE7-3790-4A92-B82E-38337A1FDD4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EA3-588A-47B1-BB3E-6F93DB783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64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6AE7-3790-4A92-B82E-38337A1FDD4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EA3-588A-47B1-BB3E-6F93DB783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5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6AE7-3790-4A92-B82E-38337A1FDD4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EA3-588A-47B1-BB3E-6F93DB783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20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6AE7-3790-4A92-B82E-38337A1FDD4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EA3-588A-47B1-BB3E-6F93DB783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83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7EE6AE7-3790-4A92-B82E-38337A1FDD4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A8EEA3-588A-47B1-BB3E-6F93DB783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751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E6AE7-3790-4A92-B82E-38337A1FDD4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8EEA3-588A-47B1-BB3E-6F93DB783A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49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7EE6AE7-3790-4A92-B82E-38337A1FDD44}" type="datetimeFigureOut">
              <a:rPr lang="pt-BR" smtClean="0"/>
              <a:t>27/03/2024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A8EEA3-588A-47B1-BB3E-6F93DB783AC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43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EF920-C815-E6E6-6C65-6971ECCB0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Fundamentos da tecnologia sem fio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044D2F-4477-28C0-593C-718A61E6B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Identificar as principais vantagens das redes sem fio</a:t>
            </a:r>
          </a:p>
          <a:p>
            <a:r>
              <a:rPr lang="pt-BR" dirty="0"/>
              <a:t>Descrever aspectos relacionados à segurança das redes sem fio</a:t>
            </a:r>
          </a:p>
          <a:p>
            <a:r>
              <a:rPr lang="pt-BR" dirty="0"/>
              <a:t>Reconhecer as principais ferramentas e </a:t>
            </a:r>
            <a:r>
              <a:rPr lang="pt-BR" i="1" dirty="0"/>
              <a:t>gadgets</a:t>
            </a:r>
            <a:r>
              <a:rPr lang="pt-BR" dirty="0"/>
              <a:t> para redes sem fio</a:t>
            </a:r>
          </a:p>
        </p:txBody>
      </p:sp>
    </p:spTree>
    <p:extLst>
      <p:ext uri="{BB962C8B-B14F-4D97-AF65-F5344CB8AC3E}">
        <p14:creationId xmlns:p14="http://schemas.microsoft.com/office/powerpoint/2010/main" val="166280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20AA-9232-E2D6-4DA7-210A0FA2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 da tecnologia sem fio</a:t>
            </a:r>
            <a:br>
              <a:rPr lang="pt-BR" b="1" dirty="0"/>
            </a:br>
            <a:r>
              <a:rPr lang="pt-BR" sz="2000" dirty="0"/>
              <a:t>SEGURANÇA E PRIVACIDADE</a:t>
            </a:r>
          </a:p>
        </p:txBody>
      </p: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ABFC2F63-BA06-52A0-B919-41BC652F1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642177"/>
              </p:ext>
            </p:extLst>
          </p:nvPr>
        </p:nvGraphicFramePr>
        <p:xfrm>
          <a:off x="1097280" y="1886006"/>
          <a:ext cx="10058400" cy="4119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94236866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517928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Princípio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98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Confidencialidade, integridade e disponibilidade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Este é um conceito adotado pela indústria para sistemas de segurança, nos quais cada um dos pilares é vital para a segurança dos dados.  Confidencialidade: impede o acesso de pessoas não autorizadas aos dados.  Integridade: garante que modificações nos dados só possam ser feitas em situações e por pessoas autorizadas.  Disponibilidade: disponibiliza os dados na hora que solicitados, mantendo o fluxo de trabalho.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12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Não é possível eliminar todos os riscos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Para cada problema de segurança existem soluções que diminuem a chance de a brecha ser explorada. Porém não existe solução capaz de eliminar o risco totalmente.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97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70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20AA-9232-E2D6-4DA7-210A0FA2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 da tecnologia sem fio</a:t>
            </a:r>
            <a:br>
              <a:rPr lang="pt-BR" b="1" dirty="0"/>
            </a:br>
            <a:r>
              <a:rPr lang="pt-BR" sz="2000" dirty="0"/>
              <a:t>SEGURANÇA E PRIVACIDADE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00EEC92-0CFC-E0F2-76A6-8E57CADB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6397"/>
            <a:ext cx="10058400" cy="4226229"/>
          </a:xfrm>
        </p:spPr>
        <p:txBody>
          <a:bodyPr/>
          <a:lstStyle/>
          <a:p>
            <a:r>
              <a:rPr lang="pt-BR" dirty="0"/>
              <a:t>Outro conceito importante para a autenticação, associação dos usuários e a encriptação dos dados.</a:t>
            </a:r>
          </a:p>
          <a:p>
            <a:r>
              <a:rPr lang="pt-BR" dirty="0"/>
              <a:t>A </a:t>
            </a:r>
            <a:r>
              <a:rPr lang="pt-BR" b="1" dirty="0"/>
              <a:t>associação</a:t>
            </a:r>
            <a:r>
              <a:rPr lang="pt-BR" dirty="0"/>
              <a:t> a uma rede requer que o usuário e o ponto de acesso concordem com determinados parâmetros.</a:t>
            </a:r>
          </a:p>
          <a:p>
            <a:r>
              <a:rPr lang="pt-BR" dirty="0"/>
              <a:t>A </a:t>
            </a:r>
            <a:r>
              <a:rPr lang="pt-BR" b="1" dirty="0"/>
              <a:t>autenticação</a:t>
            </a:r>
            <a:r>
              <a:rPr lang="pt-BR" dirty="0"/>
              <a:t> é realizada para verificar se os usuários são autorizados a se comunicar com alguma rede</a:t>
            </a:r>
          </a:p>
          <a:p>
            <a:r>
              <a:rPr lang="pt-BR" dirty="0"/>
              <a:t>A </a:t>
            </a:r>
            <a:r>
              <a:rPr lang="pt-BR" b="1" dirty="0"/>
              <a:t>encriptação dos dados</a:t>
            </a:r>
            <a:r>
              <a:rPr lang="pt-BR" dirty="0"/>
              <a:t> são dados codificados, para que apenas pessoas autorizadas tenham acesso a esses dados.</a:t>
            </a:r>
          </a:p>
          <a:p>
            <a:endParaRPr lang="pt-BR" i="1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3467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20AA-9232-E2D6-4DA7-210A0FA2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 da tecnologia sem fio</a:t>
            </a:r>
            <a:br>
              <a:rPr lang="pt-BR" b="1" dirty="0"/>
            </a:br>
            <a:r>
              <a:rPr lang="pt-BR" sz="2000" dirty="0"/>
              <a:t>SEGURANÇA E PRIVACIDADE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00EEC92-0CFC-E0F2-76A6-8E57CADB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6397"/>
            <a:ext cx="5422790" cy="4226229"/>
          </a:xfrm>
        </p:spPr>
        <p:txBody>
          <a:bodyPr/>
          <a:lstStyle/>
          <a:p>
            <a:r>
              <a:rPr lang="pt-BR" dirty="0"/>
              <a:t>Esta matriz de risco nos mostra um conceito visual observar os níveis de ameaça.</a:t>
            </a:r>
          </a:p>
          <a:p>
            <a:r>
              <a:rPr lang="pt-BR" dirty="0"/>
              <a:t>Temos uma reta vertical, onde indica a probabilidade, e uma reta horizontal onde indica o impacto.</a:t>
            </a:r>
          </a:p>
          <a:p>
            <a:r>
              <a:rPr lang="pt-BR" dirty="0"/>
              <a:t>Quanto maior a probabilidade, maior é o impacto. Essa é a importância de implementar a segurança da informação, porque quanto menor a probabilidade, o impacto também será menor.</a:t>
            </a:r>
          </a:p>
          <a:p>
            <a:endParaRPr lang="pt-BR" i="1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  <p:pic>
        <p:nvPicPr>
          <p:cNvPr id="3" name="Picture 685">
            <a:extLst>
              <a:ext uri="{FF2B5EF4-FFF2-40B4-BE49-F238E27FC236}">
                <a16:creationId xmlns:a16="http://schemas.microsoft.com/office/drawing/2014/main" id="{85B2BD9D-86BC-0579-5952-37BB9932F2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23151" y="1876397"/>
            <a:ext cx="3771569" cy="42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6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20AA-9232-E2D6-4DA7-210A0FA2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 da tecnologia sem fio</a:t>
            </a:r>
            <a:br>
              <a:rPr lang="pt-BR" b="1" dirty="0"/>
            </a:br>
            <a:r>
              <a:rPr lang="pt-BR" sz="2000" dirty="0"/>
              <a:t>EQUIPAMENTOS E DISPOSITIVOS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00EEC92-0CFC-E0F2-76A6-8E57CADB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04052"/>
            <a:ext cx="10058400" cy="1649896"/>
          </a:xfrm>
        </p:spPr>
        <p:txBody>
          <a:bodyPr/>
          <a:lstStyle/>
          <a:p>
            <a:r>
              <a:rPr lang="pt-BR" dirty="0"/>
              <a:t>Veremos aqui os principais dispositivos e ferramentas que normalmente compõem a rede sem fio.</a:t>
            </a:r>
          </a:p>
          <a:p>
            <a:pPr lvl="1"/>
            <a:r>
              <a:rPr lang="pt-BR" dirty="0"/>
              <a:t> Pontos de acesso;</a:t>
            </a:r>
          </a:p>
          <a:p>
            <a:pPr lvl="1"/>
            <a:r>
              <a:rPr lang="pt-BR" dirty="0"/>
              <a:t> Antenas;</a:t>
            </a:r>
          </a:p>
          <a:p>
            <a:pPr lvl="1"/>
            <a:r>
              <a:rPr lang="pt-BR" dirty="0"/>
              <a:t>Satélites de comunicação;</a:t>
            </a:r>
          </a:p>
          <a:p>
            <a:endParaRPr lang="pt-BR" i="1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5706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20AA-9232-E2D6-4DA7-210A0FA2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 da tecnologia sem fio</a:t>
            </a:r>
            <a:br>
              <a:rPr lang="pt-BR" b="1" dirty="0"/>
            </a:br>
            <a:r>
              <a:rPr lang="pt-BR" sz="2000" dirty="0"/>
              <a:t>EQUIPAMENTOS E DISPOSITIVOS – PONTOS DE ACESSO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00EEC92-0CFC-E0F2-76A6-8E57CADB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6397"/>
            <a:ext cx="10058400" cy="4226229"/>
          </a:xfrm>
        </p:spPr>
        <p:txBody>
          <a:bodyPr/>
          <a:lstStyle/>
          <a:p>
            <a:r>
              <a:rPr lang="pt-BR" dirty="0"/>
              <a:t>Com o crescimento do wifi, os pontos de acesso têm sido muito utilizados, realizando a comunicação entre dispositivos.</a:t>
            </a:r>
          </a:p>
          <a:p>
            <a:r>
              <a:rPr lang="pt-BR" dirty="0"/>
              <a:t>Pode ser utilizado para:</a:t>
            </a:r>
          </a:p>
          <a:p>
            <a:pPr lvl="1"/>
            <a:r>
              <a:rPr lang="pt-BR" dirty="0"/>
              <a:t> Prover uma área de acesso maior;</a:t>
            </a:r>
          </a:p>
          <a:p>
            <a:pPr lvl="1"/>
            <a:r>
              <a:rPr lang="pt-BR" dirty="0"/>
              <a:t> Permitir que o acesso a rede não seja interrompido;</a:t>
            </a:r>
          </a:p>
          <a:p>
            <a:pPr lvl="1"/>
            <a:r>
              <a:rPr lang="pt-BR" dirty="0"/>
              <a:t> Implanta a segurança da informação nos dispositivos conectados.</a:t>
            </a:r>
          </a:p>
          <a:p>
            <a:pPr lvl="2"/>
            <a:r>
              <a:rPr lang="pt-BR" dirty="0"/>
              <a:t> Protocolos de rede WPA e WPA2 (</a:t>
            </a:r>
            <a:r>
              <a:rPr lang="pt-BR" i="1" dirty="0"/>
              <a:t>WI-FI PROTECTED ACCESS</a:t>
            </a:r>
            <a:r>
              <a:rPr lang="pt-BR" dirty="0"/>
              <a:t>)</a:t>
            </a:r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773217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20AA-9232-E2D6-4DA7-210A0FA2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 da tecnologia sem fio</a:t>
            </a:r>
            <a:br>
              <a:rPr lang="pt-BR" b="1" dirty="0"/>
            </a:br>
            <a:r>
              <a:rPr lang="pt-BR" sz="2000" dirty="0"/>
              <a:t>EQUIPAMENTOS E DISPOSITIVOS – ANTENAS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00EEC92-0CFC-E0F2-76A6-8E57CADB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6397"/>
            <a:ext cx="10058400" cy="4265985"/>
          </a:xfrm>
        </p:spPr>
        <p:txBody>
          <a:bodyPr>
            <a:normAutofit/>
          </a:bodyPr>
          <a:lstStyle/>
          <a:p>
            <a:r>
              <a:rPr lang="pt-BR" dirty="0"/>
              <a:t>A antena utiliza as ondas de rádio para estabelecer comunicação, sendo elas utilizadas para transmitir sinais ou receber os sinais.</a:t>
            </a:r>
          </a:p>
          <a:p>
            <a:r>
              <a:rPr lang="pt-BR" dirty="0"/>
              <a:t>Existe diversos tipos de estruturas e formatos, e vamos falar de alguns deles:</a:t>
            </a:r>
          </a:p>
          <a:p>
            <a:pPr lvl="1"/>
            <a:r>
              <a:rPr lang="pt-BR" dirty="0"/>
              <a:t> As </a:t>
            </a:r>
            <a:r>
              <a:rPr lang="pt-BR" b="1" dirty="0"/>
              <a:t>antenas direcionais</a:t>
            </a:r>
            <a:r>
              <a:rPr lang="pt-BR" dirty="0"/>
              <a:t> apresentam um caráter direcional, sendo apontadas para o transmissor.</a:t>
            </a:r>
          </a:p>
          <a:p>
            <a:pPr lvl="1"/>
            <a:r>
              <a:rPr lang="pt-BR" dirty="0"/>
              <a:t> As </a:t>
            </a:r>
            <a:r>
              <a:rPr lang="pt-BR" b="1" dirty="0"/>
              <a:t>antenas omnidirecionais</a:t>
            </a:r>
            <a:r>
              <a:rPr lang="pt-BR" dirty="0"/>
              <a:t> apresentam um espalhamento de sinal maior, levando sinais para diversas direções.</a:t>
            </a:r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762145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20AA-9232-E2D6-4DA7-210A0FA2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 da tecnologia sem fio</a:t>
            </a:r>
            <a:br>
              <a:rPr lang="pt-BR" b="1" dirty="0"/>
            </a:br>
            <a:r>
              <a:rPr lang="pt-BR" sz="2000" dirty="0"/>
              <a:t>EQUIPAMENTOS E DISPOSITIVOS – ANTENAS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00EEC92-0CFC-E0F2-76A6-8E57CADB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6398"/>
            <a:ext cx="10058400" cy="727654"/>
          </a:xfrm>
        </p:spPr>
        <p:txBody>
          <a:bodyPr>
            <a:normAutofit/>
          </a:bodyPr>
          <a:lstStyle/>
          <a:p>
            <a:r>
              <a:rPr lang="pt-BR" dirty="0"/>
              <a:t>Aqui temos dois exemplos, onde podemos ver como o sinal é distribuído entre as antenas: omnidirecional e direcional.</a:t>
            </a:r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</p:txBody>
      </p:sp>
      <p:pic>
        <p:nvPicPr>
          <p:cNvPr id="25" name="Picture 897">
            <a:extLst>
              <a:ext uri="{FF2B5EF4-FFF2-40B4-BE49-F238E27FC236}">
                <a16:creationId xmlns:a16="http://schemas.microsoft.com/office/drawing/2014/main" id="{BC9D7ADC-0CCB-3827-651D-AC7A9A79A3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75483" y="2466627"/>
            <a:ext cx="8641034" cy="357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82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20AA-9232-E2D6-4DA7-210A0FA2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 da tecnologia sem fio</a:t>
            </a:r>
            <a:br>
              <a:rPr lang="pt-BR" b="1" dirty="0"/>
            </a:br>
            <a:r>
              <a:rPr lang="pt-BR" sz="2000" dirty="0"/>
              <a:t>EQUIPAMENTOS E DISPOSITIVOS – SATÉLITES DE COMUNICAÇÃO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00EEC92-0CFC-E0F2-76A6-8E57CADB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6397"/>
            <a:ext cx="10058400" cy="4265985"/>
          </a:xfrm>
        </p:spPr>
        <p:txBody>
          <a:bodyPr>
            <a:normAutofit/>
          </a:bodyPr>
          <a:lstStyle/>
          <a:p>
            <a:r>
              <a:rPr lang="pt-BR" dirty="0"/>
              <a:t>São dispositivos que permitem a comunicação entre fontes a fim de transmitir um sinal à outras fontes receptoras, separados por longas distâncias.</a:t>
            </a:r>
          </a:p>
          <a:p>
            <a:r>
              <a:rPr lang="pt-BR" dirty="0"/>
              <a:t>Onde podemos ver o uso da comunicação via satélite?</a:t>
            </a:r>
          </a:p>
          <a:p>
            <a:pPr lvl="1"/>
            <a:r>
              <a:rPr lang="pt-BR" dirty="0"/>
              <a:t> Telefones;</a:t>
            </a:r>
          </a:p>
          <a:p>
            <a:pPr lvl="1"/>
            <a:r>
              <a:rPr lang="pt-BR" dirty="0"/>
              <a:t> Televisão;</a:t>
            </a:r>
          </a:p>
          <a:p>
            <a:pPr lvl="1"/>
            <a:r>
              <a:rPr lang="pt-BR" dirty="0"/>
              <a:t> Rádio;</a:t>
            </a:r>
          </a:p>
          <a:p>
            <a:pPr lvl="1"/>
            <a:r>
              <a:rPr lang="pt-BR" dirty="0"/>
              <a:t> Acesso a internet;</a:t>
            </a:r>
          </a:p>
          <a:p>
            <a:pPr lvl="1"/>
            <a:r>
              <a:rPr lang="pt-BR" dirty="0"/>
              <a:t> Forças militares.</a:t>
            </a:r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786578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20AA-9232-E2D6-4DA7-210A0FA2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 da tecnologia sem fio</a:t>
            </a:r>
            <a:br>
              <a:rPr lang="pt-BR" b="1" dirty="0"/>
            </a:br>
            <a:r>
              <a:rPr lang="pt-BR" sz="2000" dirty="0"/>
              <a:t>CONCLUSÃO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00EEC92-0CFC-E0F2-76A6-8E57CADB1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6397"/>
            <a:ext cx="10058400" cy="4265985"/>
          </a:xfrm>
        </p:spPr>
        <p:txBody>
          <a:bodyPr>
            <a:normAutofit/>
          </a:bodyPr>
          <a:lstStyle/>
          <a:p>
            <a:r>
              <a:rPr lang="pt-BR" dirty="0"/>
              <a:t>Estudamos:</a:t>
            </a:r>
          </a:p>
          <a:p>
            <a:pPr lvl="1"/>
            <a:r>
              <a:rPr lang="pt-BR" dirty="0"/>
              <a:t> Conceitos fundamentais de rede sem fio;</a:t>
            </a:r>
          </a:p>
          <a:p>
            <a:pPr lvl="1"/>
            <a:r>
              <a:rPr lang="pt-BR" dirty="0"/>
              <a:t> Vantagens e Desvantagens das redes sem fio em relação as redes cabeadas;</a:t>
            </a:r>
          </a:p>
          <a:p>
            <a:pPr lvl="1"/>
            <a:r>
              <a:rPr lang="pt-BR" dirty="0"/>
              <a:t> Os tipos de comunicação utilizados nas redes sem fio;</a:t>
            </a:r>
          </a:p>
          <a:p>
            <a:pPr lvl="1"/>
            <a:r>
              <a:rPr lang="pt-BR" dirty="0"/>
              <a:t> Segurança das redes sem fio e seus princípios aplicados aos sistemas;</a:t>
            </a:r>
          </a:p>
          <a:p>
            <a:pPr lvl="1"/>
            <a:r>
              <a:rPr lang="pt-BR" dirty="0"/>
              <a:t> Diferentes dispositivos e ferramentas presentes no dia a dia de um profissional de redes.</a:t>
            </a:r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  <a:p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95670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20AA-9232-E2D6-4DA7-210A0FA2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 da tecnologia sem fio</a:t>
            </a:r>
            <a:br>
              <a:rPr lang="pt-BR" b="1" dirty="0"/>
            </a:br>
            <a:r>
              <a:rPr lang="pt-BR" sz="20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2C317-15D4-4868-395F-4196BA32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431"/>
          </a:xfrm>
        </p:spPr>
        <p:txBody>
          <a:bodyPr/>
          <a:lstStyle/>
          <a:p>
            <a:r>
              <a:rPr lang="pt-BR" dirty="0"/>
              <a:t>As redes de comunicação são sistemas que estão presentes em:</a:t>
            </a:r>
          </a:p>
          <a:p>
            <a:pPr lvl="1"/>
            <a:r>
              <a:rPr lang="pt-BR" dirty="0"/>
              <a:t> Redes de comunicação industrial;</a:t>
            </a:r>
          </a:p>
          <a:p>
            <a:pPr lvl="1"/>
            <a:r>
              <a:rPr lang="pt-BR" dirty="0"/>
              <a:t> Aplicações domésticas.</a:t>
            </a:r>
          </a:p>
          <a:p>
            <a:r>
              <a:rPr lang="pt-BR" dirty="0"/>
              <a:t>Com o aumento dessas redes tem surgido uma preocupação: com a segurança.</a:t>
            </a:r>
          </a:p>
          <a:p>
            <a:r>
              <a:rPr lang="pt-BR" dirty="0"/>
              <a:t>Se preocupar com a segurança é importante, porque houve uma crescente no número de objetos que podem que recebem comunicação e controle remoto.</a:t>
            </a:r>
          </a:p>
          <a:p>
            <a:r>
              <a:rPr lang="pt-BR" dirty="0"/>
              <a:t>Neste capítulo veremos:</a:t>
            </a:r>
          </a:p>
          <a:p>
            <a:pPr lvl="1"/>
            <a:r>
              <a:rPr lang="pt-BR" dirty="0"/>
              <a:t>Os fundamentos das redes sem fio;</a:t>
            </a:r>
          </a:p>
          <a:p>
            <a:pPr lvl="1"/>
            <a:r>
              <a:rPr lang="pt-BR" dirty="0"/>
              <a:t>Os aspectos positivos e negativos dessas redes;</a:t>
            </a:r>
          </a:p>
          <a:p>
            <a:pPr lvl="1"/>
            <a:r>
              <a:rPr lang="pt-BR" dirty="0"/>
              <a:t>Conhecer seus principais dispositivos e ferramentas;</a:t>
            </a:r>
          </a:p>
          <a:p>
            <a:pPr lvl="1"/>
            <a:r>
              <a:rPr lang="pt-BR" dirty="0"/>
              <a:t>Aspectos e discussões a respeito da segurança desses sistemas.</a:t>
            </a:r>
          </a:p>
          <a:p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18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20AA-9232-E2D6-4DA7-210A0FA2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 da tecnologia sem fio</a:t>
            </a:r>
            <a:br>
              <a:rPr lang="pt-BR" b="1" dirty="0"/>
            </a:br>
            <a:r>
              <a:rPr lang="pt-BR" sz="2000" dirty="0"/>
              <a:t>REDES SEM 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2C317-15D4-4868-395F-4196BA32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431"/>
          </a:xfrm>
        </p:spPr>
        <p:txBody>
          <a:bodyPr/>
          <a:lstStyle/>
          <a:p>
            <a:r>
              <a:rPr lang="pt-BR" dirty="0"/>
              <a:t>As redes sem fio tem uma grande vantagem sobre as redes convencionais:</a:t>
            </a:r>
          </a:p>
          <a:p>
            <a:pPr lvl="1"/>
            <a:r>
              <a:rPr lang="pt-BR" dirty="0"/>
              <a:t> As redes convencionais necessitam de cabos;</a:t>
            </a:r>
          </a:p>
          <a:p>
            <a:pPr lvl="1"/>
            <a:r>
              <a:rPr lang="pt-BR" dirty="0"/>
              <a:t> Rápida instalação;</a:t>
            </a:r>
          </a:p>
          <a:p>
            <a:pPr lvl="1"/>
            <a:r>
              <a:rPr lang="pt-BR" dirty="0"/>
              <a:t> Redes flexíveis;</a:t>
            </a:r>
          </a:p>
          <a:p>
            <a:pPr lvl="1"/>
            <a:r>
              <a:rPr lang="pt-BR" dirty="0"/>
              <a:t> Menor custo.</a:t>
            </a:r>
          </a:p>
          <a:p>
            <a:r>
              <a:rPr lang="pt-BR" dirty="0"/>
              <a:t>A estrutura da rede está dividida em diversos elementos, sendo eles:</a:t>
            </a:r>
          </a:p>
          <a:p>
            <a:pPr lvl="1"/>
            <a:r>
              <a:rPr lang="pt-BR" dirty="0"/>
              <a:t> </a:t>
            </a:r>
            <a:r>
              <a:rPr lang="pt-BR" b="1" dirty="0"/>
              <a:t>Hospedagem sem fio</a:t>
            </a:r>
            <a:r>
              <a:rPr lang="pt-BR" dirty="0"/>
              <a:t>: que aparecem como </a:t>
            </a:r>
            <a:r>
              <a:rPr lang="pt-BR" i="1" dirty="0"/>
              <a:t>notebooks, celulares </a:t>
            </a:r>
            <a:r>
              <a:rPr lang="pt-BR" dirty="0"/>
              <a:t>ou </a:t>
            </a:r>
            <a:r>
              <a:rPr lang="pt-BR" i="1" dirty="0"/>
              <a:t>desktops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 </a:t>
            </a:r>
            <a:r>
              <a:rPr lang="pt-BR" b="1" dirty="0"/>
              <a:t>Estações base</a:t>
            </a:r>
            <a:r>
              <a:rPr lang="pt-BR" dirty="0"/>
              <a:t>: As torres celulares são estações que distribuem sinal para diversos </a:t>
            </a:r>
            <a:r>
              <a:rPr lang="pt-BR" i="1" dirty="0"/>
              <a:t>smartphones.</a:t>
            </a:r>
            <a:endParaRPr lang="pt-BR" dirty="0"/>
          </a:p>
          <a:p>
            <a:pPr lvl="1"/>
            <a:r>
              <a:rPr lang="pt-BR" dirty="0"/>
              <a:t> </a:t>
            </a:r>
            <a:r>
              <a:rPr lang="pt-BR" b="1" dirty="0"/>
              <a:t>Enlace sem fio</a:t>
            </a:r>
            <a:r>
              <a:rPr lang="pt-BR" dirty="0"/>
              <a:t>: Conectam o modem a uma estação base por meio de enlaces.</a:t>
            </a:r>
          </a:p>
          <a:p>
            <a:pPr lvl="1"/>
            <a:r>
              <a:rPr lang="pt-BR" dirty="0"/>
              <a:t> </a:t>
            </a:r>
            <a:r>
              <a:rPr lang="pt-BR" b="1" dirty="0"/>
              <a:t>infraestrutura de rede</a:t>
            </a:r>
            <a:r>
              <a:rPr lang="pt-BR" dirty="0"/>
              <a:t>: É a rede onde a rede menor sem fio se conecta.</a:t>
            </a:r>
          </a:p>
          <a:p>
            <a:endParaRPr lang="pt-BR" dirty="0"/>
          </a:p>
          <a:p>
            <a:endParaRPr lang="pt-BR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92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20AA-9232-E2D6-4DA7-210A0FA2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 da tecnologia sem fio</a:t>
            </a:r>
            <a:br>
              <a:rPr lang="pt-BR" b="1" dirty="0"/>
            </a:br>
            <a:r>
              <a:rPr lang="pt-BR" sz="2000" dirty="0"/>
              <a:t>REDES SEM 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2C317-15D4-4868-395F-4196BA32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253207" cy="4495431"/>
          </a:xfrm>
        </p:spPr>
        <p:txBody>
          <a:bodyPr/>
          <a:lstStyle/>
          <a:p>
            <a:r>
              <a:rPr lang="pt-BR" dirty="0"/>
              <a:t>Agora que sabemos quais são os elementos que dividem a rede, precisamos conhecer os diferentes tipos de comunicação:</a:t>
            </a:r>
          </a:p>
          <a:p>
            <a:pPr lvl="1"/>
            <a:r>
              <a:rPr lang="pt-BR" b="1" dirty="0"/>
              <a:t> Rádio</a:t>
            </a:r>
            <a:r>
              <a:rPr lang="pt-BR" dirty="0"/>
              <a:t>: Utiliza ondas de rádio, partindo de uma torre de transmissão sintonizada na mesma frequência.</a:t>
            </a:r>
            <a:endParaRPr lang="pt-BR" b="1" dirty="0"/>
          </a:p>
          <a:p>
            <a:pPr lvl="1"/>
            <a:r>
              <a:rPr lang="pt-BR" b="1" dirty="0"/>
              <a:t> Comunicação telefônica</a:t>
            </a:r>
            <a:r>
              <a:rPr lang="pt-BR" dirty="0"/>
              <a:t>: Este sistema utiliza as ondas de rádio para estabelecer conexão entre torres de transmissão e o telefone.</a:t>
            </a:r>
            <a:endParaRPr lang="pt-BR" b="1" dirty="0"/>
          </a:p>
          <a:p>
            <a:pPr lvl="1"/>
            <a:r>
              <a:rPr lang="pt-BR" b="1" dirty="0"/>
              <a:t> Infravermelho</a:t>
            </a:r>
            <a:r>
              <a:rPr lang="pt-BR" dirty="0"/>
              <a:t>: Transmite informação de um dispositivo para outro por meio de radiação infravermelha.</a:t>
            </a:r>
            <a:endParaRPr lang="pt-BR" b="1" dirty="0"/>
          </a:p>
          <a:p>
            <a:pPr lvl="1"/>
            <a:r>
              <a:rPr lang="pt-BR" b="1" dirty="0"/>
              <a:t> Bluetooth</a:t>
            </a:r>
            <a:r>
              <a:rPr lang="pt-BR" dirty="0"/>
              <a:t>: Permite que diferentes dispositivos sem fio transmitam dados entre si.</a:t>
            </a:r>
            <a:endParaRPr lang="pt-BR" b="1" dirty="0"/>
          </a:p>
          <a:p>
            <a:pPr lvl="1"/>
            <a:r>
              <a:rPr lang="pt-BR" dirty="0"/>
              <a:t> </a:t>
            </a:r>
            <a:r>
              <a:rPr lang="pt-BR" b="1" dirty="0"/>
              <a:t>Comunicação satélite</a:t>
            </a:r>
            <a:r>
              <a:rPr lang="pt-BR" dirty="0"/>
              <a:t>: Permite estabelecer a comunicação, mesmo em grandes distâncias.</a:t>
            </a:r>
            <a:endParaRPr lang="pt-BR" b="1" dirty="0"/>
          </a:p>
          <a:p>
            <a:pPr lvl="1"/>
            <a:r>
              <a:rPr lang="pt-BR" b="1" dirty="0"/>
              <a:t> wi-fi</a:t>
            </a:r>
            <a:r>
              <a:rPr lang="pt-BR" dirty="0"/>
              <a:t>: Utiliza um roteador para administrar a comunicação em diferentes dispositivos e a rede de cabos.</a:t>
            </a:r>
            <a:endParaRPr lang="pt-BR" b="1" dirty="0"/>
          </a:p>
          <a:p>
            <a:endParaRPr lang="pt-BR" i="1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663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20AA-9232-E2D6-4DA7-210A0FA2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 da tecnologia sem fio</a:t>
            </a:r>
            <a:br>
              <a:rPr lang="pt-BR" b="1" dirty="0"/>
            </a:br>
            <a:r>
              <a:rPr lang="pt-BR" sz="2000" dirty="0"/>
              <a:t>REDES SEM 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2C317-15D4-4868-395F-4196BA32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431"/>
          </a:xfrm>
        </p:spPr>
        <p:txBody>
          <a:bodyPr/>
          <a:lstStyle/>
          <a:p>
            <a:r>
              <a:rPr lang="pt-BR" dirty="0"/>
              <a:t>As redes sem fio podem ser divididas em duas estruturas:</a:t>
            </a:r>
          </a:p>
          <a:p>
            <a:pPr lvl="1"/>
            <a:r>
              <a:rPr lang="pt-BR" dirty="0"/>
              <a:t>Estrutura de rede </a:t>
            </a:r>
            <a:r>
              <a:rPr lang="pt-BR" i="1" dirty="0"/>
              <a:t>AD HOC;</a:t>
            </a:r>
          </a:p>
          <a:p>
            <a:pPr lvl="1"/>
            <a:r>
              <a:rPr lang="pt-BR" dirty="0"/>
              <a:t>Rede infra estruturada.</a:t>
            </a:r>
          </a:p>
          <a:p>
            <a:r>
              <a:rPr lang="pt-BR" dirty="0"/>
              <a:t>A rede </a:t>
            </a:r>
            <a:r>
              <a:rPr lang="pt-BR" i="1" dirty="0"/>
              <a:t>ad hoc</a:t>
            </a:r>
            <a:r>
              <a:rPr lang="pt-BR" dirty="0"/>
              <a:t> é uma rede composta por dispositivos que se comunicam diretamente: </a:t>
            </a:r>
          </a:p>
          <a:p>
            <a:pPr lvl="1"/>
            <a:r>
              <a:rPr lang="pt-BR" dirty="0"/>
              <a:t>Bluetooth;</a:t>
            </a:r>
          </a:p>
          <a:p>
            <a:pPr lvl="1"/>
            <a:r>
              <a:rPr lang="pt-BR" i="1" dirty="0"/>
              <a:t> </a:t>
            </a:r>
            <a:r>
              <a:rPr lang="pt-BR" dirty="0"/>
              <a:t>Infravermelho.</a:t>
            </a:r>
            <a:endParaRPr lang="pt-BR" i="1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  <p:grpSp>
        <p:nvGrpSpPr>
          <p:cNvPr id="4" name="Group 9400">
            <a:extLst>
              <a:ext uri="{FF2B5EF4-FFF2-40B4-BE49-F238E27FC236}">
                <a16:creationId xmlns:a16="http://schemas.microsoft.com/office/drawing/2014/main" id="{A781EB50-BB6F-7CA5-F945-8EED499DE8DC}"/>
              </a:ext>
            </a:extLst>
          </p:cNvPr>
          <p:cNvGrpSpPr/>
          <p:nvPr/>
        </p:nvGrpSpPr>
        <p:grpSpPr>
          <a:xfrm>
            <a:off x="3113210" y="3919014"/>
            <a:ext cx="2598408" cy="2334280"/>
            <a:chOff x="0" y="0"/>
            <a:chExt cx="2227250" cy="2060245"/>
          </a:xfrm>
        </p:grpSpPr>
        <p:sp>
          <p:nvSpPr>
            <p:cNvPr id="5" name="Shape 350">
              <a:extLst>
                <a:ext uri="{FF2B5EF4-FFF2-40B4-BE49-F238E27FC236}">
                  <a16:creationId xmlns:a16="http://schemas.microsoft.com/office/drawing/2014/main" id="{6FC93B75-AA79-0E47-F484-FA57007F2276}"/>
                </a:ext>
              </a:extLst>
            </p:cNvPr>
            <p:cNvSpPr/>
            <p:nvPr/>
          </p:nvSpPr>
          <p:spPr>
            <a:xfrm>
              <a:off x="0" y="0"/>
              <a:ext cx="2227250" cy="2060245"/>
            </a:xfrm>
            <a:custGeom>
              <a:avLst/>
              <a:gdLst/>
              <a:ahLst/>
              <a:cxnLst/>
              <a:rect l="0" t="0" r="0" b="0"/>
              <a:pathLst>
                <a:path w="2227250" h="2060245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952244"/>
                  </a:lnTo>
                  <a:cubicBezTo>
                    <a:pt x="0" y="1952244"/>
                    <a:pt x="0" y="2060245"/>
                    <a:pt x="108001" y="2060245"/>
                  </a:cubicBezTo>
                  <a:lnTo>
                    <a:pt x="2119249" y="2060245"/>
                  </a:lnTo>
                  <a:cubicBezTo>
                    <a:pt x="2119249" y="2060245"/>
                    <a:pt x="2227250" y="2060245"/>
                    <a:pt x="2227250" y="1952244"/>
                  </a:cubicBezTo>
                  <a:lnTo>
                    <a:pt x="2227250" y="108001"/>
                  </a:lnTo>
                  <a:cubicBezTo>
                    <a:pt x="2227250" y="108001"/>
                    <a:pt x="2227250" y="0"/>
                    <a:pt x="2119249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9" name="Rectangle 354">
              <a:extLst>
                <a:ext uri="{FF2B5EF4-FFF2-40B4-BE49-F238E27FC236}">
                  <a16:creationId xmlns:a16="http://schemas.microsoft.com/office/drawing/2014/main" id="{063FEBC4-6E34-0BF5-D9A2-5191D4847B00}"/>
                </a:ext>
              </a:extLst>
            </p:cNvPr>
            <p:cNvSpPr/>
            <p:nvPr/>
          </p:nvSpPr>
          <p:spPr>
            <a:xfrm>
              <a:off x="1520006" y="1697326"/>
              <a:ext cx="23512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8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  <a:endParaRPr lang="pt-BR" sz="1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2" name="Picture 358">
              <a:extLst>
                <a:ext uri="{FF2B5EF4-FFF2-40B4-BE49-F238E27FC236}">
                  <a16:creationId xmlns:a16="http://schemas.microsoft.com/office/drawing/2014/main" id="{40D4C93D-7225-62AC-D217-795EA8DBEB3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1014" y="147609"/>
              <a:ext cx="1985224" cy="1437289"/>
            </a:xfrm>
            <a:prstGeom prst="rect">
              <a:avLst/>
            </a:prstGeom>
          </p:spPr>
        </p:pic>
      </p:grpSp>
      <p:sp>
        <p:nvSpPr>
          <p:cNvPr id="13" name="Rectangle 352">
            <a:extLst>
              <a:ext uri="{FF2B5EF4-FFF2-40B4-BE49-F238E27FC236}">
                <a16:creationId xmlns:a16="http://schemas.microsoft.com/office/drawing/2014/main" id="{C1A7885D-B8A3-565F-396D-E758BA81AD52}"/>
              </a:ext>
            </a:extLst>
          </p:cNvPr>
          <p:cNvSpPr/>
          <p:nvPr/>
        </p:nvSpPr>
        <p:spPr>
          <a:xfrm>
            <a:off x="7012701" y="5559981"/>
            <a:ext cx="2161445" cy="30947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20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Estrutura</a:t>
            </a:r>
            <a:r>
              <a:rPr lang="pt-BR" sz="2000" kern="100" spc="-5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</a:t>
            </a:r>
            <a:r>
              <a:rPr lang="pt-BR" sz="2000" kern="100" spc="-5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rede</a:t>
            </a:r>
            <a:r>
              <a:rPr lang="pt-BR" sz="2000" kern="100" spc="-5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pt-BR" sz="20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351">
            <a:extLst>
              <a:ext uri="{FF2B5EF4-FFF2-40B4-BE49-F238E27FC236}">
                <a16:creationId xmlns:a16="http://schemas.microsoft.com/office/drawing/2014/main" id="{CB4899CE-B34F-A7C2-9F78-FBC2B553FBC3}"/>
              </a:ext>
            </a:extLst>
          </p:cNvPr>
          <p:cNvSpPr/>
          <p:nvPr/>
        </p:nvSpPr>
        <p:spPr>
          <a:xfrm>
            <a:off x="5936723" y="5559981"/>
            <a:ext cx="1407023" cy="54565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Figura</a:t>
            </a:r>
            <a:r>
              <a:rPr lang="pt-BR" sz="2000" b="1" kern="100" spc="-15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b="1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</a:t>
            </a:r>
            <a:r>
              <a:rPr lang="pt-BR" sz="2000" b="1" kern="100" spc="-15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pt-BR" sz="20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355">
            <a:extLst>
              <a:ext uri="{FF2B5EF4-FFF2-40B4-BE49-F238E27FC236}">
                <a16:creationId xmlns:a16="http://schemas.microsoft.com/office/drawing/2014/main" id="{B5FF6FFD-8528-FFD6-A0FD-A7ABAE73D69C}"/>
              </a:ext>
            </a:extLst>
          </p:cNvPr>
          <p:cNvSpPr/>
          <p:nvPr/>
        </p:nvSpPr>
        <p:spPr>
          <a:xfrm>
            <a:off x="5910158" y="5832808"/>
            <a:ext cx="1169007" cy="26663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2000" i="1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Fonte:</a:t>
            </a:r>
            <a:endParaRPr lang="pt-BR" sz="20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356">
            <a:extLst>
              <a:ext uri="{FF2B5EF4-FFF2-40B4-BE49-F238E27FC236}">
                <a16:creationId xmlns:a16="http://schemas.microsoft.com/office/drawing/2014/main" id="{9DB32165-6535-8421-62E6-AB10258F4808}"/>
              </a:ext>
            </a:extLst>
          </p:cNvPr>
          <p:cNvSpPr/>
          <p:nvPr/>
        </p:nvSpPr>
        <p:spPr>
          <a:xfrm>
            <a:off x="7012701" y="5876651"/>
            <a:ext cx="5117605" cy="30947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127000" indent="163830" algn="l">
              <a:lnSpc>
                <a:spcPct val="107000"/>
              </a:lnSpc>
              <a:spcAft>
                <a:spcPts val="800"/>
              </a:spcAft>
            </a:pPr>
            <a:r>
              <a:rPr lang="pt-BR" sz="2000" kern="100" spc="-5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Adaptada</a:t>
            </a:r>
            <a:r>
              <a:rPr lang="pt-BR" sz="2000" kern="100" spc="-5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</a:t>
            </a:r>
            <a:r>
              <a:rPr lang="pt-BR" sz="2000" kern="100" spc="-5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Pasqualini</a:t>
            </a:r>
            <a:r>
              <a:rPr lang="pt-BR" sz="2000" kern="100" spc="-5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pt-BR" sz="2000" kern="100" spc="-5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Marcondes</a:t>
            </a:r>
            <a:r>
              <a:rPr lang="pt-BR" sz="2000" kern="100" spc="-5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2000" kern="1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(2012).</a:t>
            </a:r>
            <a:endParaRPr lang="pt-BR" sz="2000" kern="100" dirty="0">
              <a:solidFill>
                <a:srgbClr val="2F211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20AA-9232-E2D6-4DA7-210A0FA2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 da tecnologia sem fio</a:t>
            </a:r>
            <a:br>
              <a:rPr lang="pt-BR" b="1" dirty="0"/>
            </a:br>
            <a:r>
              <a:rPr lang="pt-BR" sz="2000" dirty="0"/>
              <a:t>REDES SEM 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2C317-15D4-4868-395F-4196BA32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95431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i="1" dirty="0"/>
              <a:t>rede infra estruturada</a:t>
            </a:r>
            <a:r>
              <a:rPr lang="pt-BR" dirty="0"/>
              <a:t> precisa de um equipamento capaz de gerenciar e conectar uma rede sem fio à uma rede maior.</a:t>
            </a:r>
          </a:p>
          <a:p>
            <a:r>
              <a:rPr lang="pt-BR" dirty="0"/>
              <a:t>Essa rede tem algumas vantagens:</a:t>
            </a:r>
          </a:p>
          <a:p>
            <a:pPr lvl="1"/>
            <a:r>
              <a:rPr lang="pt-BR" dirty="0"/>
              <a:t> Criptografia das informações;</a:t>
            </a:r>
          </a:p>
          <a:p>
            <a:pPr lvl="1"/>
            <a:r>
              <a:rPr lang="pt-BR" dirty="0"/>
              <a:t> Autenticar usuários e dispositivos diferentes.</a:t>
            </a:r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  <p:grpSp>
        <p:nvGrpSpPr>
          <p:cNvPr id="6" name="Group 9401">
            <a:extLst>
              <a:ext uri="{FF2B5EF4-FFF2-40B4-BE49-F238E27FC236}">
                <a16:creationId xmlns:a16="http://schemas.microsoft.com/office/drawing/2014/main" id="{140D0193-F47A-9972-7607-C1968A6A7B48}"/>
              </a:ext>
            </a:extLst>
          </p:cNvPr>
          <p:cNvGrpSpPr/>
          <p:nvPr/>
        </p:nvGrpSpPr>
        <p:grpSpPr>
          <a:xfrm>
            <a:off x="1097280" y="2226366"/>
            <a:ext cx="9573150" cy="4114798"/>
            <a:chOff x="-3335453" y="0"/>
            <a:chExt cx="5845405" cy="2902045"/>
          </a:xfrm>
        </p:grpSpPr>
        <p:sp>
          <p:nvSpPr>
            <p:cNvPr id="7" name="Shape 368">
              <a:extLst>
                <a:ext uri="{FF2B5EF4-FFF2-40B4-BE49-F238E27FC236}">
                  <a16:creationId xmlns:a16="http://schemas.microsoft.com/office/drawing/2014/main" id="{0FE9CBE8-0317-D5DF-0E82-D7AFBF2EB4C8}"/>
                </a:ext>
              </a:extLst>
            </p:cNvPr>
            <p:cNvSpPr/>
            <p:nvPr/>
          </p:nvSpPr>
          <p:spPr>
            <a:xfrm>
              <a:off x="0" y="0"/>
              <a:ext cx="2509952" cy="2877376"/>
            </a:xfrm>
            <a:custGeom>
              <a:avLst/>
              <a:gdLst/>
              <a:ahLst/>
              <a:cxnLst/>
              <a:rect l="0" t="0" r="0" b="0"/>
              <a:pathLst>
                <a:path w="2509952" h="2877376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769375"/>
                  </a:lnTo>
                  <a:cubicBezTo>
                    <a:pt x="0" y="2769375"/>
                    <a:pt x="0" y="2877376"/>
                    <a:pt x="108001" y="2877376"/>
                  </a:cubicBezTo>
                  <a:lnTo>
                    <a:pt x="2401951" y="2877376"/>
                  </a:lnTo>
                  <a:cubicBezTo>
                    <a:pt x="2401951" y="2877376"/>
                    <a:pt x="2509952" y="2877376"/>
                    <a:pt x="2509952" y="2769375"/>
                  </a:cubicBezTo>
                  <a:lnTo>
                    <a:pt x="2509952" y="108001"/>
                  </a:lnTo>
                  <a:cubicBezTo>
                    <a:pt x="2509952" y="108001"/>
                    <a:pt x="2509952" y="0"/>
                    <a:pt x="24019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8" name="Rectangle 369">
              <a:extLst>
                <a:ext uri="{FF2B5EF4-FFF2-40B4-BE49-F238E27FC236}">
                  <a16:creationId xmlns:a16="http://schemas.microsoft.com/office/drawing/2014/main" id="{235C3E30-5B7C-4AD5-A1EB-3D6FA4EA59E8}"/>
                </a:ext>
              </a:extLst>
            </p:cNvPr>
            <p:cNvSpPr/>
            <p:nvPr/>
          </p:nvSpPr>
          <p:spPr>
            <a:xfrm>
              <a:off x="-3326962" y="2434317"/>
              <a:ext cx="657265" cy="281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8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8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370">
              <a:extLst>
                <a:ext uri="{FF2B5EF4-FFF2-40B4-BE49-F238E27FC236}">
                  <a16:creationId xmlns:a16="http://schemas.microsoft.com/office/drawing/2014/main" id="{39F26CDA-AEB6-EEF8-D8C0-C1F4C89000DE}"/>
                </a:ext>
              </a:extLst>
            </p:cNvPr>
            <p:cNvSpPr/>
            <p:nvPr/>
          </p:nvSpPr>
          <p:spPr>
            <a:xfrm>
              <a:off x="-2746777" y="2439412"/>
              <a:ext cx="1772026" cy="281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Rede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infra estruturada.</a:t>
              </a:r>
              <a:endParaRPr lang="pt-BR" sz="2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371">
              <a:extLst>
                <a:ext uri="{FF2B5EF4-FFF2-40B4-BE49-F238E27FC236}">
                  <a16:creationId xmlns:a16="http://schemas.microsoft.com/office/drawing/2014/main" id="{FBEA6861-A856-A3A8-A82A-5AA8124B4DCC}"/>
                </a:ext>
              </a:extLst>
            </p:cNvPr>
            <p:cNvSpPr/>
            <p:nvPr/>
          </p:nvSpPr>
          <p:spPr>
            <a:xfrm>
              <a:off x="-3335453" y="2620231"/>
              <a:ext cx="657265" cy="281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2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7" name="Rectangle 372">
              <a:extLst>
                <a:ext uri="{FF2B5EF4-FFF2-40B4-BE49-F238E27FC236}">
                  <a16:creationId xmlns:a16="http://schemas.microsoft.com/office/drawing/2014/main" id="{9264D040-2C5C-8F0B-1EF9-712EFF0B0097}"/>
                </a:ext>
              </a:extLst>
            </p:cNvPr>
            <p:cNvSpPr/>
            <p:nvPr/>
          </p:nvSpPr>
          <p:spPr>
            <a:xfrm>
              <a:off x="-2912908" y="2620231"/>
              <a:ext cx="2972378" cy="28181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Kurose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,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Ross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Zucchi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(2007).</a:t>
              </a:r>
              <a:endParaRPr lang="pt-BR" sz="2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8" name="Picture 374">
              <a:extLst>
                <a:ext uri="{FF2B5EF4-FFF2-40B4-BE49-F238E27FC236}">
                  <a16:creationId xmlns:a16="http://schemas.microsoft.com/office/drawing/2014/main" id="{C821920D-43EE-6C08-B18E-4EBB8A2D7CA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26714" y="147610"/>
              <a:ext cx="2256525" cy="22584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910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20AA-9232-E2D6-4DA7-210A0FA2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 da tecnologia sem fio</a:t>
            </a:r>
            <a:br>
              <a:rPr lang="pt-BR" b="1" dirty="0"/>
            </a:br>
            <a:r>
              <a:rPr lang="pt-BR" sz="2000" dirty="0"/>
              <a:t>REDES SEM 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2C317-15D4-4868-395F-4196BA32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6397"/>
            <a:ext cx="10058400" cy="4495431"/>
          </a:xfrm>
        </p:spPr>
        <p:txBody>
          <a:bodyPr/>
          <a:lstStyle/>
          <a:p>
            <a:r>
              <a:rPr lang="pt-BR" dirty="0"/>
              <a:t>Vantagens e desvantagens da rede sem fio em comparação a rede cabeada: </a:t>
            </a:r>
          </a:p>
          <a:p>
            <a:endParaRPr lang="pt-BR" dirty="0"/>
          </a:p>
          <a:p>
            <a:endParaRPr lang="pt-BR" i="1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18751C7-9B76-F2C0-5E90-46B993CA4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08710"/>
              </p:ext>
            </p:extLst>
          </p:nvPr>
        </p:nvGraphicFramePr>
        <p:xfrm>
          <a:off x="2032000" y="2367738"/>
          <a:ext cx="8128000" cy="3512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318679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41411057"/>
                    </a:ext>
                  </a:extLst>
                </a:gridCol>
              </a:tblGrid>
              <a:tr h="406388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Vantagens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Desvantagens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424931"/>
                  </a:ext>
                </a:extLst>
              </a:tr>
              <a:tr h="701436">
                <a:tc>
                  <a:txBody>
                    <a:bodyPr/>
                    <a:lstStyle/>
                    <a:p>
                      <a:r>
                        <a:rPr lang="pt-BR" dirty="0"/>
                        <a:t>Baixo custo em manutenção e instalação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Ocorrem interferências que fogem do controle do administrador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0021154"/>
                  </a:ext>
                </a:extLst>
              </a:tr>
              <a:tr h="1002052">
                <a:tc>
                  <a:txBody>
                    <a:bodyPr/>
                    <a:lstStyle/>
                    <a:p>
                      <a:r>
                        <a:rPr lang="pt-BR" dirty="0"/>
                        <a:t>Facilidade de acesso, necessitando apenas da existência de sinal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Facilidade de acesso para pessoas desautorizadas, colocando em risco a integridade das informações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336859"/>
                  </a:ext>
                </a:extLst>
              </a:tr>
              <a:tr h="701436">
                <a:tc>
                  <a:txBody>
                    <a:bodyPr/>
                    <a:lstStyle/>
                    <a:p>
                      <a:r>
                        <a:rPr lang="pt-BR" dirty="0"/>
                        <a:t>Mobilidade do usuário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Instalação da infraestrutura de rede maiores pode ser complexa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6743570"/>
                  </a:ext>
                </a:extLst>
              </a:tr>
              <a:tr h="701436">
                <a:tc>
                  <a:txBody>
                    <a:bodyPr/>
                    <a:lstStyle/>
                    <a:p>
                      <a:r>
                        <a:rPr lang="pt-BR" dirty="0"/>
                        <a:t>Atende mais usuários sem necessitar de mais equipamentos cabeados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Velocidade e alcance da transmissão normalmente menores do que em redes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721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50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20AA-9232-E2D6-4DA7-210A0FA2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 da tecnologia sem fio</a:t>
            </a:r>
            <a:br>
              <a:rPr lang="pt-BR" b="1" dirty="0"/>
            </a:br>
            <a:r>
              <a:rPr lang="pt-BR" sz="2000" dirty="0"/>
              <a:t>SEGURANÇA E PRIVACIDADE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2C317-15D4-4868-395F-4196BA323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6397"/>
            <a:ext cx="10058400" cy="4495431"/>
          </a:xfrm>
        </p:spPr>
        <p:txBody>
          <a:bodyPr/>
          <a:lstStyle/>
          <a:p>
            <a:r>
              <a:rPr lang="pt-BR" dirty="0"/>
              <a:t>Uma grande quantidade de pessoas estão aderindo as novas tecnologias, e por isso, é importante destacar que muitas dessas tecnologias transmitem entre si uma grande quantidade de informações.</a:t>
            </a:r>
          </a:p>
          <a:p>
            <a:r>
              <a:rPr lang="pt-BR" dirty="0"/>
              <a:t>Por isso, se preocupar com a segurança da informação é o dever de todos os usuários de tecnologia.</a:t>
            </a:r>
          </a:p>
          <a:p>
            <a:r>
              <a:rPr lang="pt-BR" dirty="0"/>
              <a:t>Veremos a seguir os princípios de segurança que servem de base para os profissionais de segurança da informação.</a:t>
            </a:r>
          </a:p>
          <a:p>
            <a:endParaRPr lang="pt-BR" dirty="0"/>
          </a:p>
          <a:p>
            <a:endParaRPr lang="pt-BR" dirty="0"/>
          </a:p>
          <a:p>
            <a:endParaRPr lang="pt-BR" i="1" dirty="0"/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62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420AA-9232-E2D6-4DA7-210A0FA2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 da tecnologia sem fio</a:t>
            </a:r>
            <a:br>
              <a:rPr lang="pt-BR" b="1" dirty="0"/>
            </a:br>
            <a:r>
              <a:rPr lang="pt-BR" sz="2000" dirty="0"/>
              <a:t>SEGURANÇA E PRIVACIDADE</a:t>
            </a:r>
          </a:p>
        </p:txBody>
      </p:sp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ABFC2F63-BA06-52A0-B919-41BC652F1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333136"/>
              </p:ext>
            </p:extLst>
          </p:nvPr>
        </p:nvGraphicFramePr>
        <p:xfrm>
          <a:off x="1097280" y="1886006"/>
          <a:ext cx="10058400" cy="439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942368667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517928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Princípio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Descrição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98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Segurança não é só impedir pessoas não autorizadas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Existem diversas situações em que falhas na segurança e comprometimentos de dados críticos para a empresa são feitos por usuários com permissões de acesso à rede. Esse comprometimento dos dados pode ser causado por acidentes ou por falta de instrução em práticas de segurança por parte dos usuários.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12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Menores privilégios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 método que pode facilmente aumentar a segurança da rede é o de dar aos usuários o menor número de privilégios e acessos à rede que permitam executar suas tarefas. Isso contrasta com a política comum de entregar todos os privilégios ao usuário e ir retirando privilégios perigosos um por um.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97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8711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154</TotalTime>
  <Words>1467</Words>
  <Application>Microsoft Office PowerPoint</Application>
  <PresentationFormat>Widescreen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Retrospectiva</vt:lpstr>
      <vt:lpstr>Fundamentos da tecnologia sem fio</vt:lpstr>
      <vt:lpstr>Fundamentos da tecnologia sem fio INTRODUÇÃO</vt:lpstr>
      <vt:lpstr>Fundamentos da tecnologia sem fio REDES SEM FIO</vt:lpstr>
      <vt:lpstr>Fundamentos da tecnologia sem fio REDES SEM FIO</vt:lpstr>
      <vt:lpstr>Fundamentos da tecnologia sem fio REDES SEM FIO</vt:lpstr>
      <vt:lpstr>Fundamentos da tecnologia sem fio REDES SEM FIO</vt:lpstr>
      <vt:lpstr>Fundamentos da tecnologia sem fio REDES SEM FIO</vt:lpstr>
      <vt:lpstr>Fundamentos da tecnologia sem fio SEGURANÇA E PRIVACIDADE</vt:lpstr>
      <vt:lpstr>Fundamentos da tecnologia sem fio SEGURANÇA E PRIVACIDADE</vt:lpstr>
      <vt:lpstr>Fundamentos da tecnologia sem fio SEGURANÇA E PRIVACIDADE</vt:lpstr>
      <vt:lpstr>Fundamentos da tecnologia sem fio SEGURANÇA E PRIVACIDADE</vt:lpstr>
      <vt:lpstr>Fundamentos da tecnologia sem fio SEGURANÇA E PRIVACIDADE</vt:lpstr>
      <vt:lpstr>Fundamentos da tecnologia sem fio EQUIPAMENTOS E DISPOSITIVOS</vt:lpstr>
      <vt:lpstr>Fundamentos da tecnologia sem fio EQUIPAMENTOS E DISPOSITIVOS – PONTOS DE ACESSO</vt:lpstr>
      <vt:lpstr>Fundamentos da tecnologia sem fio EQUIPAMENTOS E DISPOSITIVOS – ANTENAS</vt:lpstr>
      <vt:lpstr>Fundamentos da tecnologia sem fio EQUIPAMENTOS E DISPOSITIVOS – ANTENAS</vt:lpstr>
      <vt:lpstr>Fundamentos da tecnologia sem fio EQUIPAMENTOS E DISPOSITIVOS – SATÉLITES DE COMUNICAÇÃO</vt:lpstr>
      <vt:lpstr>Fundamentos da tecnologia sem fio 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tecnologia sem fio</dc:title>
  <dc:creator>Lucas Amaro</dc:creator>
  <cp:lastModifiedBy>Lucas Amaro</cp:lastModifiedBy>
  <cp:revision>1</cp:revision>
  <dcterms:created xsi:type="dcterms:W3CDTF">2024-03-27T03:16:22Z</dcterms:created>
  <dcterms:modified xsi:type="dcterms:W3CDTF">2024-03-27T05:50:48Z</dcterms:modified>
</cp:coreProperties>
</file>