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aven Pro" charset="0"/>
      <p:regular r:id="rId24"/>
      <p:bold r:id="rId25"/>
    </p:embeddedFont>
    <p:embeddedFont>
      <p:font typeface="Nunito" charset="0"/>
      <p:regular r:id="rId26"/>
      <p:bold r:id="rId27"/>
      <p:italic r:id="rId28"/>
      <p:boldItalic r:id="rId29"/>
    </p:embeddedFont>
    <p:embeddedFont>
      <p:font typeface="Source Code Pr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108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471db33c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471db33c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c19e032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c19e032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c19e0320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5c19e0320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toma x como la altura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c19e0320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5c19e0320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5c19e0320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5c19e0320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 izquierda, conductividad termica para los champiñones (se toma la lata en condiciones ideales)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 derecha, conduc del aire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5e8a007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5e8a007c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5c19e0320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5c19e0320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 pendiente de un grafico de concentracion vs tiempo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66ce6bd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66ce6bd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 pendiente de un grafico de concentracion vs tiempo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5c19e0320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5c19e0320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5e8a007c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5e8a007c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471db33c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471db33c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52f71915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52f71915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471db33cd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471db33cd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5c19e0320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5c19e0320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471db33c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471db33c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471db33c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471db33c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471db33c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471db33c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5c19e0320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5c19e0320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471db33c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471db33c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471db33cd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471db33cd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cesaseleccion.com/es/champinones/champinon-entero-i-lata-1-2-kg-101500753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711775" y="3596300"/>
            <a:ext cx="5577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u="sng">
                <a:latin typeface="Maven Pro"/>
                <a:ea typeface="Maven Pro"/>
                <a:cs typeface="Maven Pro"/>
                <a:sym typeface="Maven Pro"/>
              </a:rPr>
              <a:t>Integrantes:</a:t>
            </a:r>
            <a:endParaRPr sz="1500" b="1" u="sng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91">
                <a:latin typeface="Maven Pro"/>
                <a:ea typeface="Maven Pro"/>
                <a:cs typeface="Maven Pro"/>
                <a:sym typeface="Maven Pro"/>
              </a:rPr>
              <a:t>   Lasaga, Lucas Iñaki</a:t>
            </a:r>
            <a:endParaRPr sz="149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91">
                <a:latin typeface="Maven Pro"/>
                <a:ea typeface="Maven Pro"/>
                <a:cs typeface="Maven Pro"/>
                <a:sym typeface="Maven Pro"/>
              </a:rPr>
              <a:t>   Mac Gregor, Lucas Joel </a:t>
            </a:r>
            <a:endParaRPr sz="149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91">
                <a:latin typeface="Maven Pro"/>
                <a:ea typeface="Maven Pro"/>
                <a:cs typeface="Maven Pro"/>
                <a:sym typeface="Maven Pro"/>
              </a:rPr>
              <a:t>   Manchenkor,  Iván Gastón </a:t>
            </a:r>
            <a:endParaRPr sz="149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91">
                <a:latin typeface="Maven Pro"/>
                <a:ea typeface="Maven Pro"/>
                <a:cs typeface="Maven Pro"/>
                <a:sym typeface="Maven Pro"/>
              </a:rPr>
              <a:t>   Marchioni, Santiago</a:t>
            </a:r>
            <a:endParaRPr sz="149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5996575" y="3596300"/>
            <a:ext cx="23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>
            <a:spLocks noGrp="1"/>
          </p:cNvSpPr>
          <p:nvPr>
            <p:ph type="ctrTitle"/>
          </p:nvPr>
        </p:nvSpPr>
        <p:spPr>
          <a:xfrm>
            <a:off x="2444250" y="397900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Esterilización de conservas</a:t>
            </a:r>
            <a:endParaRPr sz="4000"/>
          </a:p>
        </p:txBody>
      </p:sp>
      <p:sp>
        <p:nvSpPr>
          <p:cNvPr id="281" name="Google Shape;281;p13"/>
          <p:cNvSpPr txBox="1"/>
          <p:nvPr/>
        </p:nvSpPr>
        <p:spPr>
          <a:xfrm>
            <a:off x="3306150" y="2270800"/>
            <a:ext cx="253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Trabajo práctico final</a:t>
            </a:r>
            <a:endParaRPr sz="18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Análisis numérico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>
            <a:spLocks noGrp="1"/>
          </p:cNvSpPr>
          <p:nvPr>
            <p:ph type="title"/>
          </p:nvPr>
        </p:nvSpPr>
        <p:spPr>
          <a:xfrm>
            <a:off x="0" y="467450"/>
            <a:ext cx="9144000" cy="801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Propiedades del material</a:t>
            </a:r>
            <a:endParaRPr/>
          </a:p>
        </p:txBody>
      </p:sp>
      <p:sp>
        <p:nvSpPr>
          <p:cNvPr id="353" name="Google Shape;353;p22"/>
          <p:cNvSpPr txBox="1"/>
          <p:nvPr/>
        </p:nvSpPr>
        <p:spPr>
          <a:xfrm>
            <a:off x="466200" y="1425650"/>
            <a:ext cx="83661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Se debe contar con el modelo cinético de disminución de la población por muerte térmica de las esporas bacterianas.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El mismo es una cinética de primer orden del tipo Arrhenius, es decir: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donde: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N(t)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es el número de esporas en un tiempo t.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s-419" sz="1600" b="1" baseline="-250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es el número de esporas inicial.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es la constante cinética que se puede expresar con la </a:t>
            </a: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ecuación de arrhenius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88" y="2692963"/>
            <a:ext cx="1696215" cy="517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575" y="336487"/>
            <a:ext cx="727725" cy="7137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>
            <a:spLocks noGrp="1"/>
          </p:cNvSpPr>
          <p:nvPr>
            <p:ph type="title"/>
          </p:nvPr>
        </p:nvSpPr>
        <p:spPr>
          <a:xfrm>
            <a:off x="0" y="463500"/>
            <a:ext cx="9144000" cy="801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Propiedades del material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466200" y="1264500"/>
            <a:ext cx="836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Ecuación de Arrhenius: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donde: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s-419" sz="1600" b="1" baseline="-25000"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es el Factor preexponencial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s-419" sz="1600" b="1" baseline="-250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es la energía de activación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es la constante universal de los gases (8.3143 J/K mol)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Nunito"/>
                <a:ea typeface="Nunito"/>
                <a:cs typeface="Nunito"/>
                <a:sym typeface="Nunito"/>
              </a:rPr>
              <a:t>T 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es la temperatura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463" y="2127876"/>
            <a:ext cx="1531550" cy="63189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575" y="336487"/>
            <a:ext cx="727725" cy="7137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title"/>
          </p:nvPr>
        </p:nvSpPr>
        <p:spPr>
          <a:xfrm>
            <a:off x="0" y="519075"/>
            <a:ext cx="9144000" cy="8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r>
              <a:rPr lang="es-419" sz="3100"/>
              <a:t>MÉTODO NUMÉRICO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Tiempo de Calentamiento</a:t>
            </a:r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1303800" y="2095000"/>
            <a:ext cx="6713700" cy="24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La ecuación diferencial que debemos discretizar es del tipo Parabólica y tiene la forma: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					Utilizando el </a:t>
            </a:r>
            <a:r>
              <a:rPr lang="es-419" b="1">
                <a:solidFill>
                  <a:srgbClr val="000000"/>
                </a:solidFill>
              </a:rPr>
              <a:t>método explícito</a:t>
            </a:r>
            <a:r>
              <a:rPr lang="es-419">
                <a:solidFill>
                  <a:srgbClr val="000000"/>
                </a:solidFill>
              </a:rPr>
              <a:t> y tomando los  s					siguientes valores: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									</a:t>
            </a:r>
            <a:r>
              <a:rPr lang="es-419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s-419">
                <a:solidFill>
                  <a:srgbClr val="000000"/>
                </a:solidFill>
              </a:rPr>
              <a:t>x = 0.002m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									</a:t>
            </a:r>
            <a:r>
              <a:rPr lang="es-419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s-419">
                <a:solidFill>
                  <a:srgbClr val="000000"/>
                </a:solidFill>
              </a:rPr>
              <a:t>t = 10s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									r = 0.24636545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25" y="2959150"/>
            <a:ext cx="1996300" cy="88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575" y="228487"/>
            <a:ext cx="1383975" cy="13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0" y="519075"/>
            <a:ext cx="9144000" cy="8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r>
              <a:rPr lang="es-419" sz="3133"/>
              <a:t>MÉTODO NUMÉRICO</a:t>
            </a:r>
            <a:endParaRPr sz="3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Tiempo de Calentamiento</a:t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25" y="1715700"/>
            <a:ext cx="4114800" cy="752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8" name="Google Shape;378;p25"/>
          <p:cNvSpPr txBox="1"/>
          <p:nvPr/>
        </p:nvSpPr>
        <p:spPr>
          <a:xfrm>
            <a:off x="0" y="1802400"/>
            <a:ext cx="547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Discretización de la EDDP según el método explícito: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0" y="2724475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Se utiliza r constante (1), diferencias ascendentes en el tiempo (2) y diferencias centradas en la posición (3):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0" name="Google Shape;3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000" y="3915050"/>
            <a:ext cx="1771650" cy="64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25"/>
          <p:cNvSpPr txBox="1"/>
          <p:nvPr/>
        </p:nvSpPr>
        <p:spPr>
          <a:xfrm>
            <a:off x="0" y="39388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           (1)                                         (2)                                         (3)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4950" y="228500"/>
            <a:ext cx="1383975" cy="13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 rotWithShape="1">
          <a:blip r:embed="rId6">
            <a:alphaModFix/>
          </a:blip>
          <a:srcRect t="-740" b="730"/>
          <a:stretch/>
        </p:blipFill>
        <p:spPr>
          <a:xfrm>
            <a:off x="5923350" y="3910275"/>
            <a:ext cx="2503325" cy="64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350" y="3938850"/>
            <a:ext cx="1504950" cy="600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>
            <a:spLocks noGrp="1"/>
          </p:cNvSpPr>
          <p:nvPr>
            <p:ph type="title"/>
          </p:nvPr>
        </p:nvSpPr>
        <p:spPr>
          <a:xfrm>
            <a:off x="0" y="519075"/>
            <a:ext cx="9144000" cy="802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r>
              <a:rPr lang="es-419" sz="3133"/>
              <a:t>MÉTODO NUMÉRICO</a:t>
            </a:r>
            <a:endParaRPr sz="3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Tiempo de Calentamiento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0" y="20088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Para obtener la transferencia de calor por convección se utiliza la siguiente ecuación: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25" y="2571763"/>
            <a:ext cx="1257300" cy="542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2" name="Google Shape;3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825" y="2605113"/>
            <a:ext cx="1819275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93" name="Google Shape;393;p26"/>
          <p:cNvCxnSpPr/>
          <p:nvPr/>
        </p:nvCxnSpPr>
        <p:spPr>
          <a:xfrm>
            <a:off x="3435925" y="2843250"/>
            <a:ext cx="836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26"/>
          <p:cNvSpPr txBox="1"/>
          <p:nvPr/>
        </p:nvSpPr>
        <p:spPr>
          <a:xfrm>
            <a:off x="0" y="3590863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Está presente la convección del aire la cual calienta al aire que está en el interior del autoclave.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La convección del aire se evalúa en el largo del envase x= 12.4 cm.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4925" y="228500"/>
            <a:ext cx="1383975" cy="13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>
            <a:spLocks noGrp="1"/>
          </p:cNvSpPr>
          <p:nvPr>
            <p:ph type="title"/>
          </p:nvPr>
        </p:nvSpPr>
        <p:spPr>
          <a:xfrm>
            <a:off x="0" y="519075"/>
            <a:ext cx="9144000" cy="8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r>
              <a:rPr lang="es-419" sz="3133"/>
              <a:t>MÉTODO NUMÉRICO</a:t>
            </a:r>
            <a:endParaRPr sz="3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Tiempo de Calentamiento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0" y="20088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Discretizando la ecuación de convección: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400" y="2096500"/>
            <a:ext cx="3028950" cy="666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3" name="Google Shape;4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00" y="2837125"/>
            <a:ext cx="3028950" cy="64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4" name="Google Shape;404;p27"/>
          <p:cNvSpPr txBox="1"/>
          <p:nvPr/>
        </p:nvSpPr>
        <p:spPr>
          <a:xfrm>
            <a:off x="0" y="3792588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Con T</a:t>
            </a:r>
            <a:r>
              <a:rPr lang="es-419" sz="1600" baseline="-25000"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= 118ºC (Temperatura de esterilización).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5750" y="228500"/>
            <a:ext cx="1383975" cy="13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>
            <a:spLocks noGrp="1"/>
          </p:cNvSpPr>
          <p:nvPr>
            <p:ph type="title"/>
          </p:nvPr>
        </p:nvSpPr>
        <p:spPr>
          <a:xfrm>
            <a:off x="-100" y="478775"/>
            <a:ext cx="9144000" cy="8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</a:t>
            </a:r>
            <a:r>
              <a:rPr lang="es-419" sz="3133">
                <a:solidFill>
                  <a:schemeClr val="lt1"/>
                </a:solidFill>
              </a:rPr>
              <a:t>MÉTODO NUMÉRICO</a:t>
            </a:r>
            <a:endParaRPr sz="3133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5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Eliminación de Agaritina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subTitle" idx="1"/>
          </p:nvPr>
        </p:nvSpPr>
        <p:spPr>
          <a:xfrm>
            <a:off x="644625" y="2095000"/>
            <a:ext cx="7628100" cy="24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La destrucción química de la agaritina sigue una cinética de primer orden.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N0 = Número de esporas iniciales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N(t) = Número de esporas luego de cierto tiempo 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K = Constante cinética. Se puede expresar mediante la ecuación de Arrhenius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K0 = Coeficiente pre-exponencial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E = Energía de activación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R = Constante de los gases </a:t>
            </a:r>
            <a:endParaRPr lang="es-419" dirty="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rgbClr val="000000"/>
                </a:solidFill>
              </a:rPr>
              <a:t>T= Temperatura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273" y="143862"/>
            <a:ext cx="1887648" cy="16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025" y="2571750"/>
            <a:ext cx="2819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>
            <a:spLocks noGrp="1"/>
          </p:cNvSpPr>
          <p:nvPr>
            <p:ph type="title"/>
          </p:nvPr>
        </p:nvSpPr>
        <p:spPr>
          <a:xfrm>
            <a:off x="-100" y="478775"/>
            <a:ext cx="9144000" cy="8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</a:t>
            </a:r>
            <a:r>
              <a:rPr lang="es-419" sz="3133">
                <a:solidFill>
                  <a:schemeClr val="lt1"/>
                </a:solidFill>
              </a:rPr>
              <a:t>MÉTODO NUMÉRICO</a:t>
            </a:r>
            <a:endParaRPr sz="3133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5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Eliminación de Agaritina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subTitle" idx="1"/>
          </p:nvPr>
        </p:nvSpPr>
        <p:spPr>
          <a:xfrm>
            <a:off x="644625" y="2095000"/>
            <a:ext cx="7628100" cy="24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Si trabajamos con la ecuación dada anteriormente, donde podemos ver que la eliminación de este compuesto sigue una cinética de primer orden, llegamos a lo siguiente: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Donde D es el tiempo que se tarda para reducir la población en un 90% y es igual a 480s.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0" name="Google Shape;4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13" y="3071050"/>
            <a:ext cx="2007975" cy="53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3273" y="143862"/>
            <a:ext cx="1887648" cy="167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>
            <a:spLocks noGrp="1"/>
          </p:cNvSpPr>
          <p:nvPr>
            <p:ph type="title"/>
          </p:nvPr>
        </p:nvSpPr>
        <p:spPr>
          <a:xfrm>
            <a:off x="-100" y="478775"/>
            <a:ext cx="9144000" cy="8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 </a:t>
            </a:r>
            <a:r>
              <a:rPr lang="es-419" sz="3133">
                <a:solidFill>
                  <a:schemeClr val="lt1"/>
                </a:solidFill>
              </a:rPr>
              <a:t>MÉTODO NUMÉRICO</a:t>
            </a:r>
            <a:endParaRPr sz="3133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Eliminación de Agaritina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7" name="Google Shape;4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713" y="2435900"/>
            <a:ext cx="1323975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30"/>
          <p:cNvSpPr txBox="1">
            <a:spLocks noGrp="1"/>
          </p:cNvSpPr>
          <p:nvPr>
            <p:ph type="subTitle" idx="1"/>
          </p:nvPr>
        </p:nvSpPr>
        <p:spPr>
          <a:xfrm>
            <a:off x="636475" y="1890850"/>
            <a:ext cx="7726500" cy="22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El criterio para una cantidad mínima aceptable de compuestos orgánicos presentes es: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Finalmente se calcula el tiempo de eliminación de agaritina una vez que el criterio se cumpla.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429" name="Google Shape;4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3273" y="107112"/>
            <a:ext cx="1887648" cy="167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-100" y="478775"/>
            <a:ext cx="9144000" cy="802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  Resultados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5" name="Google Shape;4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650" y="243775"/>
            <a:ext cx="1272800" cy="1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1"/>
          <p:cNvSpPr txBox="1"/>
          <p:nvPr/>
        </p:nvSpPr>
        <p:spPr>
          <a:xfrm>
            <a:off x="793950" y="1976000"/>
            <a:ext cx="7556100" cy="2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En base a lo establecido anteriormente, se pudo estimar un tiempo de 190540 segundos (52 horas, 56 minutos) en lograr que la conserva llegue a la temperatura deseada de 118°C en todo su alto con una tolerancia de 0.01, y un tiempo de 5780 segundos (1 hora y 36 minutos) a dicha temperatura constante para llevar a cabo la eliminación de la agaritina, teniendo en cuenta el criterio 12D.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Mediante la utilización de métodos numéricos y resolución de EDP Parabólicas con el método explícito, es posible ver cómo se distribuyó la temperatura en la placa de conservas, dentro del autoclave.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0" y="598575"/>
            <a:ext cx="9144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Introducción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492000" y="1685050"/>
            <a:ext cx="8160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Uno de los principales problemas a los que se ha enfrentado el ser humano ha sido la conservación de los alimentos.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La esterilización es un proceso que consiste en la aplicación de un tratamiento térmico a los alimentos a conservar con el fin de eliminar los microorganismos patógenos y de deterioro, asegurando la ausencia de riesgos para la salud pública y permitiendo la conservación del producto durante mucho tiempo a temperatura ambiente.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La esterilización se lleva a cabo en máquinas llamadas autoclave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652900" y="3861600"/>
            <a:ext cx="41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350" y="668675"/>
            <a:ext cx="605151" cy="6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/>
          </p:nvPr>
        </p:nvSpPr>
        <p:spPr>
          <a:xfrm>
            <a:off x="-100" y="478775"/>
            <a:ext cx="9144000" cy="802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  Resultados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2" name="Google Shape;4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650" y="243775"/>
            <a:ext cx="1272800" cy="12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" y="1898275"/>
            <a:ext cx="4017200" cy="2419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4" name="Google Shape;4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400" y="1724325"/>
            <a:ext cx="4989024" cy="286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>
            <a:spLocks noGrp="1"/>
          </p:cNvSpPr>
          <p:nvPr>
            <p:ph type="title"/>
          </p:nvPr>
        </p:nvSpPr>
        <p:spPr>
          <a:xfrm>
            <a:off x="0" y="456700"/>
            <a:ext cx="9144000" cy="801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Bibliografía</a:t>
            </a:r>
            <a:endParaRPr/>
          </a:p>
        </p:txBody>
      </p:sp>
      <p:sp>
        <p:nvSpPr>
          <p:cNvPr id="450" name="Google Shape;450;p33"/>
          <p:cNvSpPr txBox="1"/>
          <p:nvPr/>
        </p:nvSpPr>
        <p:spPr>
          <a:xfrm>
            <a:off x="1398600" y="1473100"/>
            <a:ext cx="6346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Modelado de la Transferencia de Calor en el Tratamiento Térmico de Productos Enlatados. Fernando A. López-Mata, José J. Valencia-López y Luis Medina Torres. UNAM.</a:t>
            </a: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SIMULACIÓN NUMÉRICA DE LA TRANSFERENCIA DE CALOR Y MATERIA DURANTE LA ESTERILIZACIÓN DE CONSERVAS DE CHAMPIÑÓN. Alejandro R. Lespinard, Rodolfo H. Mascheroni. CONICET - UNLP.</a:t>
            </a: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Nunito"/>
              <a:buChar char="●"/>
            </a:pPr>
            <a:r>
              <a:rPr lang="es-419" sz="16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Dimensiones de la lata</a:t>
            </a: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https://sacesaseleccion.com/es/champinones/champinon-entero-i-lata-1-2-kg-101500753.html</a:t>
            </a: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1" name="Google Shape;4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225" y="356025"/>
            <a:ext cx="1002350" cy="1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0" y="598575"/>
            <a:ext cx="9144000" cy="8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Autoclave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832625" y="1544375"/>
            <a:ext cx="7198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rgbClr val="202124"/>
                </a:solidFill>
              </a:rPr>
              <a:t>Es un recipiente metálico de paredes gruesas con un cierre hermético que permite trabajar a alta presión. Dentro ocurre un fenómeno de transferencia de calor dado por la siguiente ecuación </a:t>
            </a:r>
            <a:endParaRPr sz="1500">
              <a:solidFill>
                <a:srgbClr val="202124"/>
              </a:solidFill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 l="12818" t="18882" r="11953" b="22603"/>
          <a:stretch/>
        </p:blipFill>
        <p:spPr>
          <a:xfrm>
            <a:off x="6026875" y="2571750"/>
            <a:ext cx="2229400" cy="17339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050" y="2571750"/>
            <a:ext cx="4360348" cy="55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15"/>
          <p:cNvSpPr txBox="1"/>
          <p:nvPr/>
        </p:nvSpPr>
        <p:spPr>
          <a:xfrm>
            <a:off x="832625" y="3115475"/>
            <a:ext cx="476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Y considerando únicamente la variable “x” (altura de la placa) nos queda: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000" y="3761975"/>
            <a:ext cx="1809750" cy="60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0300" y="402475"/>
            <a:ext cx="1397952" cy="14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/>
        </p:nvSpPr>
        <p:spPr>
          <a:xfrm>
            <a:off x="232650" y="1950725"/>
            <a:ext cx="8678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Se desea diseñar un proceso de esterilización para un lote de conservas en un autoclave.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Para ellos, se requiere un análisis del proceso desde el punto de vista de la transferencia de calor y desde el punto de vista de la esterilización.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Este trabajo se enfoca en la esterilización de la conserva de champiñones a través de la eliminación de agaritina por desintegración térmica.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>
            <a:spLocks noGrp="1"/>
          </p:cNvSpPr>
          <p:nvPr>
            <p:ph type="title" idx="4294967295"/>
          </p:nvPr>
        </p:nvSpPr>
        <p:spPr>
          <a:xfrm>
            <a:off x="0" y="530200"/>
            <a:ext cx="9144000" cy="801000"/>
          </a:xfrm>
          <a:prstGeom prst="rect">
            <a:avLst/>
          </a:prstGeom>
          <a:solidFill>
            <a:srgbClr val="233A44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</a:t>
            </a:r>
            <a:r>
              <a:rPr lang="es-419" sz="2800">
                <a:solidFill>
                  <a:schemeClr val="lt1"/>
                </a:solidFill>
              </a:rPr>
              <a:t>Objetivo principal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59543">
            <a:off x="6689275" y="367900"/>
            <a:ext cx="3167799" cy="11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0" y="454000"/>
            <a:ext cx="9144000" cy="80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Esterilización en conservas de champiñones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156150" y="1671650"/>
            <a:ext cx="861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El tratamiento térmico tiene como finalidad la inactivación de microorganismos patógenos, como así también la destrucción de componentes antinutricionales o potencialmente cancerígenos como ser la agaritina (0,3 %)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425" y="2820175"/>
            <a:ext cx="2470850" cy="1060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5" name="Google Shape;315;p17"/>
          <p:cNvSpPr txBox="1"/>
          <p:nvPr/>
        </p:nvSpPr>
        <p:spPr>
          <a:xfrm>
            <a:off x="2800500" y="3991700"/>
            <a:ext cx="354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Nunito"/>
                <a:ea typeface="Nunito"/>
                <a:cs typeface="Nunito"/>
                <a:sym typeface="Nunito"/>
              </a:rPr>
              <a:t>Formulación química de la agaritina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375" y="424450"/>
            <a:ext cx="1076025" cy="8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5" y="1473995"/>
            <a:ext cx="3766200" cy="256355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2" name="Google Shape;322;p18"/>
          <p:cNvSpPr txBox="1"/>
          <p:nvPr/>
        </p:nvSpPr>
        <p:spPr>
          <a:xfrm>
            <a:off x="5370625" y="1193200"/>
            <a:ext cx="2792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H: Altura de la lata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A: Profundidad de placa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L: Largo de la placa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20850" y="4517850"/>
            <a:ext cx="910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Nunito"/>
                <a:ea typeface="Nunito"/>
                <a:cs typeface="Nunito"/>
                <a:sym typeface="Nunito"/>
              </a:rPr>
              <a:t>Nota: se le llama placa al empaquetamiento de latas dispuesta de manera rectangular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0" y="422500"/>
            <a:ext cx="9144000" cy="80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</a:t>
            </a:r>
            <a:r>
              <a:rPr lang="es-419">
                <a:solidFill>
                  <a:srgbClr val="FFFFFF"/>
                </a:solidFill>
              </a:rPr>
              <a:t>Modelado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4">
            <a:alphaModFix/>
          </a:blip>
          <a:srcRect t="21128" r="66367" b="23124"/>
          <a:stretch/>
        </p:blipFill>
        <p:spPr>
          <a:xfrm>
            <a:off x="7807623" y="351500"/>
            <a:ext cx="1013800" cy="9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325" y="2157250"/>
            <a:ext cx="2376625" cy="1732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 idx="4294967295"/>
          </p:nvPr>
        </p:nvSpPr>
        <p:spPr>
          <a:xfrm>
            <a:off x="350350" y="1591625"/>
            <a:ext cx="7989900" cy="25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Para resolver los cálculos con facilidad se tomó un sistema unidimensional donde la altura es 12.4cm (altura de la lata).</a:t>
            </a:r>
            <a:endParaRPr sz="1600" b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Estas latas se encuentran inicialmente a 20°C en toda la altura menos en la base (x=0), ya que en la misma se encuentra a 118°C debido a que la base del autoclave se encuentra a esa temperatura.</a:t>
            </a:r>
            <a:endParaRPr sz="1600" b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0" y="422500"/>
            <a:ext cx="9144000" cy="80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Modelado</a:t>
            </a:r>
            <a:endParaRPr sz="28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 t="21128" r="66367" b="23124"/>
          <a:stretch/>
        </p:blipFill>
        <p:spPr>
          <a:xfrm>
            <a:off x="7807623" y="351500"/>
            <a:ext cx="1013800" cy="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0" y="564050"/>
            <a:ext cx="9144000" cy="8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 Propiedades de la conserva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392275" y="1919975"/>
            <a:ext cx="61170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 Densidad= 1130 kg/m</a:t>
            </a:r>
            <a:r>
              <a:rPr lang="es-419" sz="1700" baseline="300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700" baseline="300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 Calor específico = 3883 J/kg*K</a:t>
            </a:r>
            <a:endParaRPr sz="17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 Conductividad térmica = 0.4324 W/m*K</a:t>
            </a:r>
            <a:endParaRPr sz="17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 Tiempo de reducción decimal = 8 min</a:t>
            </a:r>
            <a:endParaRPr sz="17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 Temperatura de esterilización = 118°C</a:t>
            </a:r>
            <a:endParaRPr sz="17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 Coeficiente de convección del aire = 25 W/m</a:t>
            </a:r>
            <a:r>
              <a:rPr lang="es-419" sz="1700" baseline="300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s-419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*K</a:t>
            </a:r>
            <a:endParaRPr sz="17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575" y="336487"/>
            <a:ext cx="727725" cy="7137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0" y="480875"/>
            <a:ext cx="9144000" cy="801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Procesamiento térmico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388950" y="1623250"/>
            <a:ext cx="83661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highlight>
                  <a:srgbClr val="E69138"/>
                </a:highlight>
                <a:latin typeface="Nunito"/>
                <a:ea typeface="Nunito"/>
                <a:cs typeface="Nunito"/>
                <a:sym typeface="Nunito"/>
              </a:rPr>
              <a:t>Etapa inicial</a:t>
            </a:r>
            <a:endParaRPr sz="1500" b="1">
              <a:highlight>
                <a:srgbClr val="E69138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9900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Se calienta la conserva aproximadamente 30 minutos donde la temperatura del autoclave (Text) aumenta de una temperatura inicial igual a la temperatura ambiente (20 ºC) hasta una temperatura final de 118ºC.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highlight>
                  <a:srgbClr val="E69138"/>
                </a:highlight>
                <a:latin typeface="Nunito"/>
                <a:ea typeface="Nunito"/>
                <a:cs typeface="Nunito"/>
                <a:sym typeface="Nunito"/>
              </a:rPr>
              <a:t>Segunda etapa</a:t>
            </a:r>
            <a:endParaRPr sz="1500" b="1">
              <a:highlight>
                <a:srgbClr val="E69138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Se mantiene esa temperatura y luego se la enfría. Luego la conserva es sumergida en un baño de agua termostatizado a 60ºC para acelerar el proceso de enfriamiento del producto.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Nunito"/>
                <a:ea typeface="Nunito"/>
                <a:cs typeface="Nunito"/>
                <a:sym typeface="Nunito"/>
              </a:rPr>
              <a:t>Esto es necesario para eliminar la agaritina.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162" y="452163"/>
            <a:ext cx="1022126" cy="8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1163</Words>
  <Application>Microsoft Office PowerPoint</Application>
  <PresentationFormat>Presentación en pantalla (16:9)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Maven Pro</vt:lpstr>
      <vt:lpstr>Nunito</vt:lpstr>
      <vt:lpstr>Source Code Pro</vt:lpstr>
      <vt:lpstr>Momentum</vt:lpstr>
      <vt:lpstr>Esterilización de conservas</vt:lpstr>
      <vt:lpstr>  Introducción</vt:lpstr>
      <vt:lpstr>  Autoclave</vt:lpstr>
      <vt:lpstr>  Objetivo principal</vt:lpstr>
      <vt:lpstr>  Esterilización en conservas de champiñones</vt:lpstr>
      <vt:lpstr>  Modelado</vt:lpstr>
      <vt:lpstr>Para resolver los cálculos con facilidad se tomó un sistema unidimensional donde la altura es 12.4cm (altura de la lata).    Estas latas se encuentran inicialmente a 20°C en toda la altura menos en la base (x=0), ya que en la misma se encuentra a 118°C debido a que la base del autoclave se encuentra a esa temperatura.</vt:lpstr>
      <vt:lpstr>  Propiedades de la conserva</vt:lpstr>
      <vt:lpstr>  Procesamiento térmico</vt:lpstr>
      <vt:lpstr>  Propiedades del material</vt:lpstr>
      <vt:lpstr>  Propiedades del material</vt:lpstr>
      <vt:lpstr>  MÉTODO NUMÉRICO    Tiempo de Calentamiento</vt:lpstr>
      <vt:lpstr>  MÉTODO NUMÉRICO    Tiempo de Calentamiento</vt:lpstr>
      <vt:lpstr>  MÉTODO NUMÉRICO   Tiempo de Calentamiento</vt:lpstr>
      <vt:lpstr>  MÉTODO NUMÉRICO  Tiempo de Calentamiento</vt:lpstr>
      <vt:lpstr>  MÉTODO NUMÉRICO    Eliminación de Agaritina</vt:lpstr>
      <vt:lpstr>  MÉTODO NUMÉRICO    Eliminación de Agaritina</vt:lpstr>
      <vt:lpstr>   MÉTODO NUMÉRICO   Eliminación de Agaritina</vt:lpstr>
      <vt:lpstr>    Resultados</vt:lpstr>
      <vt:lpstr>    Resultados</vt:lpstr>
      <vt:lpstr>   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Esterilización de conservas</dc:title>
  <cp:lastModifiedBy>ColdFusion</cp:lastModifiedBy>
  <cp:revision>3</cp:revision>
  <dcterms:modified xsi:type="dcterms:W3CDTF">2021-12-07T01:50:05Z</dcterms:modified>
</cp:coreProperties>
</file>