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42"/>
  </p:notesMasterIdLst>
  <p:handoutMasterIdLst>
    <p:handoutMasterId r:id="rId43"/>
  </p:handoutMasterIdLst>
  <p:sldIdLst>
    <p:sldId id="287" r:id="rId5"/>
    <p:sldId id="289" r:id="rId6"/>
    <p:sldId id="325" r:id="rId7"/>
    <p:sldId id="290" r:id="rId8"/>
    <p:sldId id="291" r:id="rId9"/>
    <p:sldId id="293" r:id="rId10"/>
    <p:sldId id="295" r:id="rId11"/>
    <p:sldId id="296" r:id="rId12"/>
    <p:sldId id="297" r:id="rId13"/>
    <p:sldId id="302" r:id="rId14"/>
    <p:sldId id="298" r:id="rId15"/>
    <p:sldId id="299" r:id="rId16"/>
    <p:sldId id="300" r:id="rId17"/>
    <p:sldId id="301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660" autoAdjust="0"/>
  </p:normalViewPr>
  <p:slideViewPr>
    <p:cSldViewPr snapToGrid="0">
      <p:cViewPr varScale="1">
        <p:scale>
          <a:sx n="47" d="100"/>
          <a:sy n="47" d="100"/>
        </p:scale>
        <p:origin x="13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03056-56D9-4915-A718-A1BBAE429B13}" type="datetimeFigureOut">
              <a:rPr lang="pt-BR" smtClean="0"/>
              <a:t>28/10/2017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A150F-2BBE-482D-8F19-7D7719AFE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66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8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0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5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6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ucas.kauerrs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caskaue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r>
              <a:rPr lang="en-US" dirty="0">
                <a:solidFill>
                  <a:schemeClr val="bg1"/>
                </a:solidFill>
                <a:latin typeface="+mn-lt"/>
              </a:rPr>
              <a:t/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667434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 err="1" smtClean="0">
                <a:solidFill>
                  <a:schemeClr val="bg1"/>
                </a:solidFill>
              </a:rPr>
              <a:t>Operação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Segurança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Máxima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4B2266-E97B-470D-97CF-784B6D847E77}"/>
              </a:ext>
            </a:extLst>
          </p:cNvPr>
          <p:cNvSpPr txBox="1"/>
          <p:nvPr/>
        </p:nvSpPr>
        <p:spPr>
          <a:xfrm>
            <a:off x="380011" y="4132614"/>
            <a:ext cx="496982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Lucas de Freitas Kauer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CWI Software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150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7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 teste de integração se concentra na verificação da comunicação entre os componentes de um sistema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Integração (Integration </a:t>
            </a:r>
            <a:r>
              <a:rPr lang="pt-BR" dirty="0" smtClean="0"/>
              <a:t>Test)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 bwMode="auto">
          <a:xfrm>
            <a:off x="2496000" y="3060351"/>
            <a:ext cx="7200000" cy="180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Não há um nível de granularidade específico!</a:t>
            </a:r>
          </a:p>
        </p:txBody>
      </p:sp>
    </p:spTree>
    <p:extLst>
      <p:ext uri="{BB962C8B-B14F-4D97-AF65-F5344CB8AC3E}">
        <p14:creationId xmlns:p14="http://schemas.microsoft.com/office/powerpoint/2010/main" val="3120882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14118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 teste de contrato se concentra na verificação da integridade na comunicação entre duas partes distintas e que não podem se conectar diretamente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Contrato (Integration </a:t>
            </a:r>
            <a:r>
              <a:rPr lang="pt-BR" dirty="0" smtClean="0"/>
              <a:t>Contract </a:t>
            </a:r>
            <a:r>
              <a:rPr lang="pt-BR" dirty="0" smtClean="0"/>
              <a:t>Test)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8790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0657" y="2090172"/>
            <a:ext cx="10010687" cy="2677656"/>
          </a:xfrm>
        </p:spPr>
        <p:txBody>
          <a:bodyPr/>
          <a:lstStyle/>
          <a:p>
            <a:pPr algn="ctr"/>
            <a:r>
              <a:rPr lang="pt-BR" dirty="0"/>
              <a:t>Em testes de contrato, o importante é o </a:t>
            </a:r>
            <a:r>
              <a:rPr lang="pt-BR" b="1" dirty="0">
                <a:solidFill>
                  <a:schemeClr val="accent3"/>
                </a:solidFill>
              </a:rPr>
              <a:t>tipo</a:t>
            </a:r>
            <a:r>
              <a:rPr lang="pt-BR" dirty="0"/>
              <a:t> e </a:t>
            </a:r>
            <a:r>
              <a:rPr lang="pt-BR" b="1" dirty="0"/>
              <a:t>não o </a:t>
            </a:r>
            <a:r>
              <a:rPr lang="pt-BR" b="1" dirty="0">
                <a:solidFill>
                  <a:schemeClr val="accent3"/>
                </a:solidFill>
              </a:rPr>
              <a:t>valor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18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0657" y="2090172"/>
            <a:ext cx="10010687" cy="2677656"/>
          </a:xfrm>
        </p:spPr>
        <p:txBody>
          <a:bodyPr/>
          <a:lstStyle/>
          <a:p>
            <a:pPr algn="ctr"/>
            <a:r>
              <a:rPr lang="pt-BR" dirty="0"/>
              <a:t>Os testes podem ser escritos pelo </a:t>
            </a:r>
            <a:r>
              <a:rPr lang="pt-BR" b="1" dirty="0">
                <a:solidFill>
                  <a:schemeClr val="accent3"/>
                </a:solidFill>
              </a:rPr>
              <a:t>consumidor</a:t>
            </a:r>
            <a:r>
              <a:rPr lang="pt-BR" dirty="0"/>
              <a:t> e/ou pelo </a:t>
            </a:r>
            <a:r>
              <a:rPr lang="pt-BR" b="1" dirty="0">
                <a:solidFill>
                  <a:schemeClr val="accent3"/>
                </a:solidFill>
              </a:rPr>
              <a:t>provedor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01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erim.com.br/uploads/ckfinder/images/David-Berkowitz-_gatonet-201202121341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97" y="2459909"/>
            <a:ext cx="4799407" cy="35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7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 teste de unidade se concentra na verificação da menor unidade do projeto de </a:t>
            </a:r>
            <a:r>
              <a:rPr lang="pt-BR" i="1" dirty="0"/>
              <a:t>software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</a:t>
            </a:r>
            <a:r>
              <a:rPr lang="pt-BR" dirty="0" smtClean="0"/>
              <a:t>(Unit Test)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703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pt-BR" dirty="0"/>
              <a:t>O feedback do seu </a:t>
            </a:r>
            <a:r>
              <a:rPr lang="pt-BR" dirty="0" smtClean="0"/>
              <a:t>DEV!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37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está com dificuldade para criar testes?</a:t>
            </a:r>
          </a:p>
        </p:txBody>
      </p:sp>
      <p:pic>
        <p:nvPicPr>
          <p:cNvPr id="3" name="Picture 2" descr="https://img.devrant.io/devrant/rant/r_347670_BPUK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56" y="1189177"/>
            <a:ext cx="5071688" cy="5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120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6922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Guia </a:t>
            </a:r>
            <a:r>
              <a:rPr lang="pt-BR" strike="sngStrike" dirty="0"/>
              <a:t>do Mochileiro...</a:t>
            </a:r>
            <a:r>
              <a:rPr lang="pt-BR" dirty="0"/>
              <a:t> de sobrevivência:</a:t>
            </a:r>
          </a:p>
          <a:p>
            <a:pPr marL="0" indent="0">
              <a:buNone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3000" dirty="0"/>
              <a:t>Configure a injeção de dependência no seu projeto;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000" dirty="0"/>
              <a:t>Quando tiver oportunidade, faça um </a:t>
            </a:r>
            <a:r>
              <a:rPr lang="pt-BR" sz="3000" i="1" dirty="0"/>
              <a:t>refactor </a:t>
            </a:r>
            <a:r>
              <a:rPr lang="pt-BR" sz="3000" dirty="0"/>
              <a:t>nos códigos legados e separe a sua camada de negócio da sua camada de </a:t>
            </a:r>
            <a:r>
              <a:rPr lang="pt-BR" sz="3000" dirty="0" smtClean="0"/>
              <a:t>DAL;</a:t>
            </a:r>
            <a:endParaRPr lang="pt-BR" sz="3000" dirty="0"/>
          </a:p>
          <a:p>
            <a:pPr marL="457200" indent="-457200">
              <a:buFont typeface="+mj-lt"/>
              <a:buAutoNum type="arabicPeriod"/>
            </a:pPr>
            <a:r>
              <a:rPr lang="pt-BR" sz="3000" dirty="0"/>
              <a:t>Quando estiver desenvolvendo coisas novas, faça da maneira correta e evite manter as más práticas já existentes no projeto (um exemplo pode ser colocar regras de negócio no repositório</a:t>
            </a:r>
            <a:r>
              <a:rPr lang="pt-BR" sz="3000" dirty="0" smtClean="0"/>
              <a:t>);</a:t>
            </a:r>
            <a:endParaRPr lang="pt-BR" sz="3000" dirty="0"/>
          </a:p>
          <a:p>
            <a:pPr marL="457200" indent="-457200">
              <a:buFont typeface="+mj-lt"/>
              <a:buAutoNum type="arabicPeriod"/>
            </a:pPr>
            <a:r>
              <a:rPr lang="pt-BR" sz="3000" dirty="0"/>
              <a:t>Por fim, teste</a:t>
            </a:r>
            <a:r>
              <a:rPr lang="pt-BR" sz="3000" dirty="0" smtClean="0"/>
              <a:t>.</a:t>
            </a:r>
            <a:endParaRPr lang="pt-BR" sz="3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começar a testar sistemas legados?</a:t>
            </a:r>
          </a:p>
        </p:txBody>
      </p:sp>
    </p:spTree>
    <p:extLst>
      <p:ext uri="{BB962C8B-B14F-4D97-AF65-F5344CB8AC3E}">
        <p14:creationId xmlns:p14="http://schemas.microsoft.com/office/powerpoint/2010/main" val="978105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 real valor!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37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67655"/>
          </a:xfrm>
        </p:spPr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Atuo como Desenvolvedor .NET</a:t>
            </a:r>
          </a:p>
          <a:p>
            <a:pPr>
              <a:spcBef>
                <a:spcPts val="600"/>
              </a:spcBef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Há mais de 2 anos na CWI Software</a:t>
            </a:r>
          </a:p>
          <a:p>
            <a:pPr>
              <a:spcBef>
                <a:spcPts val="600"/>
              </a:spcBef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Entrei pelo projeto Crescer, edição de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2015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Luc as de Freitas Kauer</a:t>
            </a:r>
            <a:endParaRPr lang="pt-BR" dirty="0"/>
          </a:p>
        </p:txBody>
      </p:sp>
      <p:pic>
        <p:nvPicPr>
          <p:cNvPr id="4" name="Picture 2" descr="https://cdn.codementor.io/assets/tutors/c-sharp-tutors-on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06" y="457468"/>
            <a:ext cx="551391" cy="5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36" y="3156832"/>
            <a:ext cx="3699128" cy="24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16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76" y="182506"/>
            <a:ext cx="9309849" cy="231177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2698"/>
            <a:ext cx="6267799" cy="146666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45" y="4839113"/>
            <a:ext cx="9975910" cy="13886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086" y="2542698"/>
            <a:ext cx="5815914" cy="2247995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6462584" y="3754806"/>
            <a:ext cx="963827" cy="22819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285577" y="3507137"/>
            <a:ext cx="473528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661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896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732"/>
          </a:xfrm>
        </p:spPr>
        <p:txBody>
          <a:bodyPr/>
          <a:lstStyle/>
          <a:p>
            <a:pPr marL="0" indent="0">
              <a:buNone/>
            </a:pPr>
            <a:r>
              <a:rPr lang="pt-BR" b="1" i="1" dirty="0">
                <a:solidFill>
                  <a:schemeClr val="accent3"/>
                </a:solidFill>
              </a:rPr>
              <a:t>T</a:t>
            </a:r>
            <a:r>
              <a:rPr lang="pt-BR" i="1" dirty="0">
                <a:solidFill>
                  <a:schemeClr val="accent3"/>
                </a:solidFill>
              </a:rPr>
              <a:t>est </a:t>
            </a:r>
            <a:r>
              <a:rPr lang="pt-BR" b="1" i="1" dirty="0" err="1">
                <a:solidFill>
                  <a:schemeClr val="accent3"/>
                </a:solidFill>
              </a:rPr>
              <a:t>D</a:t>
            </a:r>
            <a:r>
              <a:rPr lang="pt-BR" i="1" dirty="0" err="1">
                <a:solidFill>
                  <a:schemeClr val="accent3"/>
                </a:solidFill>
              </a:rPr>
              <a:t>riven</a:t>
            </a:r>
            <a:r>
              <a:rPr lang="pt-BR" i="1" dirty="0">
                <a:solidFill>
                  <a:schemeClr val="accent3"/>
                </a:solidFill>
              </a:rPr>
              <a:t> </a:t>
            </a:r>
            <a:r>
              <a:rPr lang="pt-BR" b="1" i="1" dirty="0" err="1">
                <a:solidFill>
                  <a:schemeClr val="accent3"/>
                </a:solidFill>
              </a:rPr>
              <a:t>D</a:t>
            </a:r>
            <a:r>
              <a:rPr lang="pt-BR" i="1" dirty="0" err="1">
                <a:solidFill>
                  <a:schemeClr val="accent3"/>
                </a:solidFill>
              </a:rPr>
              <a:t>evelopment</a:t>
            </a:r>
            <a:r>
              <a:rPr lang="pt-BR" i="1" dirty="0"/>
              <a:t> é a prática de desenvolver o código de produção somente após a escrita dos testes</a:t>
            </a:r>
            <a:r>
              <a:rPr lang="pt-BR" i="1" dirty="0" smtClean="0"/>
              <a:t>.</a:t>
            </a:r>
            <a:endParaRPr lang="pt-BR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pic>
        <p:nvPicPr>
          <p:cNvPr id="2050" name="Picture 2" descr="https://www.rishabhsoft.com/wp-content/uploads/2015/05/with-without-T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87" y="2459909"/>
            <a:ext cx="5433626" cy="339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396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14" y="59982"/>
            <a:ext cx="5894173" cy="61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19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7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Nem sempre a solução mais simples é o código mais simples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Baby </a:t>
            </a:r>
            <a:r>
              <a:rPr lang="pt-BR" dirty="0" err="1"/>
              <a:t>Steps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84" y="2459909"/>
            <a:ext cx="3803278" cy="33784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69239" y="3298129"/>
            <a:ext cx="7850245" cy="17020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sz="2400" dirty="0"/>
              <a:t>Parafraseando Jason </a:t>
            </a:r>
            <a:r>
              <a:rPr lang="pt-BR" sz="2400" dirty="0" err="1"/>
              <a:t>Gorman</a:t>
            </a:r>
            <a:r>
              <a:rPr lang="pt-BR" sz="2400" dirty="0"/>
              <a:t>: se fazer a coisa mais simples significa fazer o uso de muitos </a:t>
            </a:r>
            <a:r>
              <a:rPr lang="pt-BR" sz="2400" dirty="0" err="1"/>
              <a:t>if’s</a:t>
            </a:r>
            <a:r>
              <a:rPr lang="pt-BR" sz="2400" dirty="0"/>
              <a:t> ou </a:t>
            </a:r>
            <a:r>
              <a:rPr lang="pt-BR" sz="2400" dirty="0" err="1"/>
              <a:t>switch’s</a:t>
            </a:r>
            <a:r>
              <a:rPr lang="pt-BR" sz="2400" dirty="0"/>
              <a:t>, muito provavelmente você não entendeu TDD.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98926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usar?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0" y="819150"/>
            <a:ext cx="7620000" cy="52197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3179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pt-BR" dirty="0" smtClean="0"/>
              <a:t>Comparativo TDD e Testes Tradicionais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620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2987037" y="123570"/>
            <a:ext cx="6217926" cy="6019148"/>
            <a:chOff x="2613984" y="185912"/>
            <a:chExt cx="6217926" cy="6019148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7" r="45222" b="8765"/>
            <a:stretch/>
          </p:blipFill>
          <p:spPr>
            <a:xfrm>
              <a:off x="2613984" y="185912"/>
              <a:ext cx="2943731" cy="6019148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38" t="32155" b="8958"/>
            <a:stretch/>
          </p:blipFill>
          <p:spPr>
            <a:xfrm>
              <a:off x="5681284" y="185912"/>
              <a:ext cx="3150626" cy="6019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9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NUnit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546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Inicial</a:t>
            </a:r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696072"/>
              </p:ext>
            </p:extLst>
          </p:nvPr>
        </p:nvGraphicFramePr>
        <p:xfrm>
          <a:off x="838200" y="1825625"/>
          <a:ext cx="10515600" cy="27970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30270397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40633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Atributo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3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[</a:t>
                      </a:r>
                      <a:r>
                        <a:rPr lang="pt-BR" b="0" dirty="0" err="1" smtClean="0"/>
                        <a:t>SetUpFixture</a:t>
                      </a:r>
                      <a:r>
                        <a:rPr lang="pt-BR" b="0" dirty="0" smtClean="0"/>
                        <a:t>]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Atributo utilizado</a:t>
                      </a:r>
                      <a:r>
                        <a:rPr lang="pt-BR" baseline="0" dirty="0" smtClean="0"/>
                        <a:t> para identificar a classe com as configurações iniciais dos testes.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97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</a:t>
                      </a:r>
                      <a:r>
                        <a:rPr lang="pt-BR" dirty="0" err="1" smtClean="0"/>
                        <a:t>OneTimeSetUp</a:t>
                      </a:r>
                      <a:r>
                        <a:rPr lang="pt-BR" dirty="0" smtClean="0"/>
                        <a:t>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Atributo</a:t>
                      </a:r>
                      <a:r>
                        <a:rPr lang="pt-BR" baseline="0" dirty="0" smtClean="0"/>
                        <a:t> utilizado para identificar o método de teste que será chamado antes de todos os outros métodos de teste.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960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</a:t>
                      </a:r>
                      <a:r>
                        <a:rPr lang="pt-BR" dirty="0" err="1" smtClean="0"/>
                        <a:t>OneTimeTearDown</a:t>
                      </a:r>
                      <a:r>
                        <a:rPr lang="pt-BR" dirty="0" smtClean="0"/>
                        <a:t>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Atributo</a:t>
                      </a:r>
                      <a:r>
                        <a:rPr lang="pt-BR" baseline="0" dirty="0" smtClean="0"/>
                        <a:t> utilizado para identificar o método de teste que será chamado depois de todos os outros métodos de teste.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29327"/>
                  </a:ext>
                </a:extLst>
              </a:tr>
            </a:tbl>
          </a:graphicData>
        </a:graphic>
      </p:graphicFrame>
      <p:pic>
        <p:nvPicPr>
          <p:cNvPr id="3074" name="Picture 2" descr="https://avatars1.githubusercontent.com/u/2678858?s=280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973" y="5133444"/>
            <a:ext cx="1118107" cy="111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40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13382"/>
          </a:xfrm>
        </p:spPr>
        <p:txBody>
          <a:bodyPr/>
          <a:lstStyle/>
          <a:p>
            <a:pPr marL="457200" lvl="0" indent="-381000">
              <a:spcBef>
                <a:spcPts val="0"/>
              </a:spcBef>
            </a:pPr>
            <a:r>
              <a:rPr lang="pt-BR" sz="3920" b="1" dirty="0" smtClean="0"/>
              <a:t>E-mail </a:t>
            </a:r>
            <a:r>
              <a:rPr lang="pt-BR" sz="3920" b="1" dirty="0"/>
              <a:t>Pessoal:</a:t>
            </a:r>
            <a:r>
              <a:rPr lang="pt-BR" sz="3920" dirty="0"/>
              <a:t> </a:t>
            </a:r>
            <a:r>
              <a:rPr lang="pt-BR" sz="3920" u="sng" dirty="0" smtClean="0">
                <a:solidFill>
                  <a:schemeClr val="hlink"/>
                </a:solidFill>
                <a:hlinkClick r:id="rId3"/>
              </a:rPr>
              <a:t>lucas.kauerrs@hotmail.com</a:t>
            </a:r>
          </a:p>
          <a:p>
            <a:pPr marL="457200" lvl="0" indent="-381000">
              <a:spcBef>
                <a:spcPts val="0"/>
              </a:spcBef>
            </a:pPr>
            <a:r>
              <a:rPr lang="pt-BR" sz="3920" b="1" dirty="0" err="1" smtClean="0"/>
              <a:t>Github</a:t>
            </a:r>
            <a:r>
              <a:rPr lang="pt-BR" sz="3920" b="1" dirty="0"/>
              <a:t>:</a:t>
            </a:r>
            <a:r>
              <a:rPr lang="pt-BR" sz="3920" dirty="0"/>
              <a:t> </a:t>
            </a:r>
            <a:r>
              <a:rPr lang="pt-BR" sz="3920" dirty="0">
                <a:hlinkClick r:id="rId4"/>
              </a:rPr>
              <a:t>https://github.com/lucaskauer</a:t>
            </a:r>
            <a:r>
              <a:rPr lang="pt-BR" sz="3920" dirty="0"/>
              <a:t> </a:t>
            </a:r>
          </a:p>
          <a:p>
            <a:pPr marL="457200" lvl="0" indent="-381000">
              <a:spcBef>
                <a:spcPts val="0"/>
              </a:spcBef>
            </a:pPr>
            <a:r>
              <a:rPr lang="pt-BR" sz="3920" b="1" dirty="0" err="1" smtClean="0"/>
              <a:t>Twitter</a:t>
            </a:r>
            <a:r>
              <a:rPr lang="pt-BR" sz="3920" b="1" dirty="0"/>
              <a:t>: </a:t>
            </a:r>
            <a:r>
              <a:rPr lang="pt-BR" sz="3920" dirty="0"/>
              <a:t>@</a:t>
            </a:r>
            <a:r>
              <a:rPr lang="pt-BR" sz="3920" dirty="0" err="1" smtClean="0"/>
              <a:t>Why_Kauer</a:t>
            </a:r>
            <a:endParaRPr lang="pt-BR" sz="392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726954" y="5893625"/>
            <a:ext cx="473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https://lucaskauer.github.io/personal-profile/</a:t>
            </a:r>
          </a:p>
        </p:txBody>
      </p:sp>
    </p:spTree>
    <p:extLst>
      <p:ext uri="{BB962C8B-B14F-4D97-AF65-F5344CB8AC3E}">
        <p14:creationId xmlns:p14="http://schemas.microsoft.com/office/powerpoint/2010/main" val="277168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31" y="86499"/>
            <a:ext cx="8932938" cy="60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63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Recursos</a:t>
            </a:r>
            <a:endParaRPr lang="pt-BR" dirty="0"/>
          </a:p>
        </p:txBody>
      </p:sp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641402"/>
              </p:ext>
            </p:extLst>
          </p:nvPr>
        </p:nvGraphicFramePr>
        <p:xfrm>
          <a:off x="838200" y="1825625"/>
          <a:ext cx="10515600" cy="1629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30270397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40633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Atributo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3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[</a:t>
                      </a:r>
                      <a:r>
                        <a:rPr lang="pt-BR" b="0" dirty="0" err="1" smtClean="0"/>
                        <a:t>Category</a:t>
                      </a:r>
                      <a:r>
                        <a:rPr lang="pt-BR" b="0" dirty="0" smtClean="0"/>
                        <a:t>]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Atributo utilizado</a:t>
                      </a:r>
                      <a:r>
                        <a:rPr lang="pt-BR" baseline="0" dirty="0" smtClean="0"/>
                        <a:t> para atribuir uma categoria ao teste (classe ou método).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97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</a:t>
                      </a:r>
                      <a:r>
                        <a:rPr lang="pt-BR" dirty="0" err="1" smtClean="0"/>
                        <a:t>TestCase</a:t>
                      </a:r>
                      <a:r>
                        <a:rPr lang="pt-BR" dirty="0" smtClean="0"/>
                        <a:t>]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Atributo utilizado para marcar</a:t>
                      </a:r>
                      <a:r>
                        <a:rPr lang="pt-BR" baseline="0" dirty="0" smtClean="0"/>
                        <a:t> os métodos como testes.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960057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326410" y="5893625"/>
            <a:ext cx="7539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</a:rPr>
              <a:t>Para mais informações =&gt; https</a:t>
            </a:r>
            <a:r>
              <a:rPr lang="pt-BR" dirty="0">
                <a:solidFill>
                  <a:schemeClr val="accent1"/>
                </a:solidFill>
              </a:rPr>
              <a:t>://github.com/nunit/docs/wiki/attributes</a:t>
            </a:r>
          </a:p>
        </p:txBody>
      </p:sp>
      <p:pic>
        <p:nvPicPr>
          <p:cNvPr id="6" name="Picture 2" descr="https://avatars1.githubusercontent.com/u/2678858?s=280&amp;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973" y="5133444"/>
            <a:ext cx="1118107" cy="111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880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 possível testar métodos privado!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2521" b="10075"/>
          <a:stretch/>
        </p:blipFill>
        <p:spPr>
          <a:xfrm>
            <a:off x="269240" y="1486175"/>
            <a:ext cx="7633278" cy="6672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0" y="2425644"/>
            <a:ext cx="9429359" cy="4705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t="11678" b="7356"/>
          <a:stretch/>
        </p:blipFill>
        <p:spPr>
          <a:xfrm>
            <a:off x="2687280" y="3946893"/>
            <a:ext cx="9237800" cy="76611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320" y="4946366"/>
            <a:ext cx="9429359" cy="47420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801" y="5653924"/>
            <a:ext cx="6952396" cy="56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2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xUnit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360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provavelmente não conhecia...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5927679"/>
            <a:ext cx="3600450" cy="266700"/>
          </a:xfrm>
          <a:prstGeom prst="rect">
            <a:avLst/>
          </a:prstGeom>
          <a:ln w="25400">
            <a:solidFill>
              <a:srgbClr val="FBB041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1271588"/>
            <a:ext cx="10134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46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19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5958"/>
            <a:ext cx="3699128" cy="246608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3699128" y="2195957"/>
            <a:ext cx="3863207" cy="1053869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6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Obrigado!</a:t>
            </a:r>
            <a:endParaRPr lang="pt-BR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069838" y="3249826"/>
            <a:ext cx="5005221" cy="50850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smtClean="0">
                <a:solidFill>
                  <a:schemeClr val="accent2"/>
                </a:solidFill>
              </a:rPr>
              <a:t>Lucas de Freitas Kauer</a:t>
            </a:r>
            <a:endParaRPr lang="pt-BR" i="1" dirty="0">
              <a:solidFill>
                <a:schemeClr val="accent2"/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069838" y="3758329"/>
            <a:ext cx="5005221" cy="381185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lucas.kauerrs@hotmail.com</a:t>
            </a:r>
            <a:endParaRPr lang="pt-BR" sz="32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069838" y="4139514"/>
            <a:ext cx="5005221" cy="381185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https://github.com/lucaskauer</a:t>
            </a:r>
            <a:endParaRPr lang="pt-BR" sz="3200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4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148AE-22F2-430C-AC4D-A467BDA1C3C4}"/>
              </a:ext>
            </a:extLst>
          </p:cNvPr>
          <p:cNvSpPr txBox="1"/>
          <p:nvPr/>
        </p:nvSpPr>
        <p:spPr>
          <a:xfrm>
            <a:off x="2641600" y="1533236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endParaRPr lang="en-US" sz="23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79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41115"/>
          </a:xfrm>
        </p:spPr>
        <p:txBody>
          <a:bodyPr/>
          <a:lstStyle/>
          <a:p>
            <a:r>
              <a:rPr lang="pt-BR" sz="3600" dirty="0"/>
              <a:t>Introduzir...</a:t>
            </a:r>
          </a:p>
          <a:p>
            <a:pPr lvl="1"/>
            <a:r>
              <a:rPr lang="pt-BR" dirty="0"/>
              <a:t>Os conceitos de unidade e de contrato</a:t>
            </a:r>
          </a:p>
          <a:p>
            <a:pPr lvl="1"/>
            <a:r>
              <a:rPr lang="pt-BR" dirty="0"/>
              <a:t>Alguns tipos de testes automatizados</a:t>
            </a:r>
          </a:p>
          <a:p>
            <a:pPr lvl="1"/>
            <a:r>
              <a:rPr lang="pt-BR" dirty="0"/>
              <a:t>Conceitos e padrões de DEV importantes para a escrita de testes unitários</a:t>
            </a:r>
          </a:p>
          <a:p>
            <a:r>
              <a:rPr lang="pt-BR" sz="3600" dirty="0"/>
              <a:t>Explicar...</a:t>
            </a:r>
          </a:p>
          <a:p>
            <a:pPr lvl="1"/>
            <a:r>
              <a:rPr lang="pt-BR" dirty="0"/>
              <a:t>Os benefícios dos testes de unidade</a:t>
            </a:r>
          </a:p>
          <a:p>
            <a:pPr lvl="1"/>
            <a:r>
              <a:rPr lang="pt-BR" dirty="0"/>
              <a:t>Os empecilhos para iniciar a escrita de testes de unidade em sistemas legados</a:t>
            </a:r>
          </a:p>
          <a:p>
            <a:pPr lvl="1"/>
            <a:r>
              <a:rPr lang="pt-BR" dirty="0"/>
              <a:t>Como criar testes com valor</a:t>
            </a:r>
          </a:p>
          <a:p>
            <a:r>
              <a:rPr lang="pt-BR" sz="3600" dirty="0"/>
              <a:t>Apresentar...</a:t>
            </a:r>
          </a:p>
          <a:p>
            <a:pPr lvl="1"/>
            <a:r>
              <a:rPr lang="pt-BR" dirty="0"/>
              <a:t>TDD</a:t>
            </a:r>
          </a:p>
          <a:p>
            <a:pPr lvl="1"/>
            <a:r>
              <a:rPr lang="pt-BR" dirty="0"/>
              <a:t>Ferramentas .NET para escrita de testes unitários e de </a:t>
            </a:r>
            <a:r>
              <a:rPr lang="pt-BR" dirty="0" smtClean="0"/>
              <a:t>contrato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2368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58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7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unidade é a menor parte testável de um </a:t>
            </a:r>
            <a:r>
              <a:rPr lang="pt-BR" i="1" dirty="0"/>
              <a:t>software</a:t>
            </a:r>
            <a:r>
              <a:rPr lang="pt-BR" dirty="0"/>
              <a:t>.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</a:t>
            </a:r>
            <a:r>
              <a:rPr lang="pt-BR" dirty="0" smtClean="0"/>
              <a:t>(Unit</a:t>
            </a:r>
            <a:r>
              <a:rPr lang="pt-BR" dirty="0"/>
              <a:t>)</a:t>
            </a:r>
          </a:p>
        </p:txBody>
      </p:sp>
      <p:pic>
        <p:nvPicPr>
          <p:cNvPr id="1026" name="Picture 2" descr="https://lc-www-live-s.legocdn.com/r/www/r/classic/-/media/franchises/classic%202014/2017/home/1488x837/products_1104.jpg?l.r2=849277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278" y="2459910"/>
            <a:ext cx="5367445" cy="30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57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92662"/>
          </a:xfrm>
        </p:spPr>
        <p:txBody>
          <a:bodyPr/>
          <a:lstStyle/>
          <a:p>
            <a:pPr marL="0" indent="0">
              <a:buNone/>
            </a:pPr>
            <a:r>
              <a:rPr lang="pt-BR" sz="4000" dirty="0" smtClean="0"/>
              <a:t>... uma </a:t>
            </a:r>
            <a:r>
              <a:rPr lang="pt-BR" sz="4000" dirty="0"/>
              <a:t>unidade pode ser um método, uma classe ou mesmo um objeto</a:t>
            </a:r>
            <a:r>
              <a:rPr lang="pt-BR" sz="4000" dirty="0" smtClean="0"/>
              <a:t>.</a:t>
            </a:r>
            <a:endParaRPr lang="pt-BR" sz="40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Em programação </a:t>
            </a:r>
            <a:r>
              <a:rPr lang="pt-BR" sz="4400" dirty="0" smtClean="0"/>
              <a:t>OO</a:t>
            </a:r>
            <a:endParaRPr lang="pt-BR" dirty="0"/>
          </a:p>
        </p:txBody>
      </p:sp>
      <p:pic>
        <p:nvPicPr>
          <p:cNvPr id="1026" name="Picture 2" descr="http://www.webmaster.pt/wp-content/uploads/2010/05/estudo-de-caso-ani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481839"/>
            <a:ext cx="4762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75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92662"/>
          </a:xfrm>
        </p:spPr>
        <p:txBody>
          <a:bodyPr/>
          <a:lstStyle/>
          <a:p>
            <a:pPr marL="0" indent="0">
              <a:buNone/>
            </a:pPr>
            <a:r>
              <a:rPr lang="pt-BR" sz="4000" dirty="0"/>
              <a:t>... uma unidade pode ser uma função individual ou um procedimento.</a:t>
            </a:r>
            <a:endParaRPr lang="pt-BR" sz="40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Em programação procedural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389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137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Nome dado para o modo como ocorre a comunicação entre duas partes distintas e que não podem se conectar diretamente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Contrato </a:t>
            </a:r>
            <a:r>
              <a:rPr lang="pt-BR" dirty="0" smtClean="0"/>
              <a:t>(</a:t>
            </a:r>
            <a:r>
              <a:rPr lang="pt-BR" dirty="0" err="1" smtClean="0"/>
              <a:t>Contract</a:t>
            </a:r>
            <a:r>
              <a:rPr lang="pt-BR" dirty="0"/>
              <a:t>)</a:t>
            </a:r>
          </a:p>
        </p:txBody>
      </p:sp>
      <p:grpSp>
        <p:nvGrpSpPr>
          <p:cNvPr id="17" name="Agrupar 16"/>
          <p:cNvGrpSpPr/>
          <p:nvPr/>
        </p:nvGrpSpPr>
        <p:grpSpPr>
          <a:xfrm>
            <a:off x="789017" y="3542254"/>
            <a:ext cx="10613967" cy="1800000"/>
            <a:chOff x="1011438" y="3542254"/>
            <a:chExt cx="10613967" cy="1800000"/>
          </a:xfrm>
        </p:grpSpPr>
        <p:sp>
          <p:nvSpPr>
            <p:cNvPr id="10" name="Retângulo 9" title="Provedor"/>
            <p:cNvSpPr/>
            <p:nvPr/>
          </p:nvSpPr>
          <p:spPr>
            <a:xfrm>
              <a:off x="1011438" y="3542254"/>
              <a:ext cx="2520000" cy="1800000"/>
            </a:xfrm>
            <a:prstGeom prst="rect">
              <a:avLst/>
            </a:prstGeom>
            <a:solidFill>
              <a:srgbClr val="FBB04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3200" dirty="0" smtClean="0"/>
                <a:t>Provedor</a:t>
              </a:r>
              <a:endParaRPr lang="pt-BR" sz="3200" dirty="0"/>
            </a:p>
          </p:txBody>
        </p:sp>
        <p:sp>
          <p:nvSpPr>
            <p:cNvPr id="11" name="Retângulo 10" title="Provedor"/>
            <p:cNvSpPr/>
            <p:nvPr/>
          </p:nvSpPr>
          <p:spPr>
            <a:xfrm>
              <a:off x="9105405" y="3542254"/>
              <a:ext cx="2520000" cy="1800000"/>
            </a:xfrm>
            <a:prstGeom prst="rect">
              <a:avLst/>
            </a:prstGeom>
            <a:solidFill>
              <a:srgbClr val="FBB04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3200" dirty="0" smtClean="0"/>
                <a:t>Consumidor</a:t>
              </a:r>
              <a:endParaRPr lang="pt-BR" sz="3600" dirty="0"/>
            </a:p>
          </p:txBody>
        </p:sp>
        <p:cxnSp>
          <p:nvCxnSpPr>
            <p:cNvPr id="12" name="Conector de Seta Reta 11"/>
            <p:cNvCxnSpPr/>
            <p:nvPr/>
          </p:nvCxnSpPr>
          <p:spPr>
            <a:xfrm rot="10800000" flipH="1">
              <a:off x="3586745" y="4728415"/>
              <a:ext cx="54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H="1">
              <a:off x="3571409" y="4243207"/>
              <a:ext cx="54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861221" y="3879313"/>
              <a:ext cx="914400" cy="363894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 err="1" smtClean="0"/>
                <a:t>Request</a:t>
              </a:r>
              <a:endParaRPr lang="pt-BR" dirty="0" smtClean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804687" y="4726840"/>
              <a:ext cx="1027469" cy="363894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 smtClean="0"/>
                <a:t>Response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861221" y="3879312"/>
              <a:ext cx="970936" cy="121142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42251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-template.potx" id="{3B800E3C-5093-4EDB-B29C-C9C27909F7E5}" vid="{2D3943B1-0E93-45D7-9160-0B173D794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2051C8-1D54-4CAE-822B-9BF5C05E3E63}">
  <ds:schemaRefs>
    <ds:schemaRef ds:uri="http://www.w3.org/XML/1998/namespace"/>
    <ds:schemaRef ds:uri="b0e4521d-181b-4aee-b4a8-952b2bc14729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ed971524-76e7-40a8-a01a-f99956bd178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644</Words>
  <Application>Microsoft Office PowerPoint</Application>
  <PresentationFormat>Widescreen</PresentationFormat>
  <Paragraphs>108</Paragraphs>
  <Slides>37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Segoe UI</vt:lpstr>
      <vt:lpstr>Segoe UI Light</vt:lpstr>
      <vt:lpstr>Wingdings</vt:lpstr>
      <vt:lpstr>Connect_2016_Template_Light</vt:lpstr>
      <vt:lpstr> Learn. Imagine. Build. .NET Conf  </vt:lpstr>
      <vt:lpstr>Luc as de Freitas Kauer</vt:lpstr>
      <vt:lpstr>Contatos</vt:lpstr>
      <vt:lpstr>Agenda</vt:lpstr>
      <vt:lpstr>Conceitos</vt:lpstr>
      <vt:lpstr>Unidade (Unit)</vt:lpstr>
      <vt:lpstr>Em programação OO</vt:lpstr>
      <vt:lpstr>Em programação procedural</vt:lpstr>
      <vt:lpstr>Contrato (Contract)</vt:lpstr>
      <vt:lpstr>Tipos de Testes</vt:lpstr>
      <vt:lpstr>Teste de Integração (Integration Test)</vt:lpstr>
      <vt:lpstr>Teste de Contrato (Integration Contract Test)</vt:lpstr>
      <vt:lpstr>Em testes de contrato, o importante é o tipo e não o valor.</vt:lpstr>
      <vt:lpstr>Os testes podem ser escritos pelo consumidor e/ou pelo provedor.</vt:lpstr>
      <vt:lpstr>Teste de Unidade (Unit Test)</vt:lpstr>
      <vt:lpstr>O feedback do seu DEV!</vt:lpstr>
      <vt:lpstr>Você está com dificuldade para criar testes?</vt:lpstr>
      <vt:lpstr>Como começar a testar sistemas legados?</vt:lpstr>
      <vt:lpstr>Testes com real valor!</vt:lpstr>
      <vt:lpstr>Apresentação do PowerPoint</vt:lpstr>
      <vt:lpstr>TDD</vt:lpstr>
      <vt:lpstr>O que é?</vt:lpstr>
      <vt:lpstr>Apresentação do PowerPoint</vt:lpstr>
      <vt:lpstr>Baby Steps</vt:lpstr>
      <vt:lpstr>Quando usar?</vt:lpstr>
      <vt:lpstr>Comparativo TDD e Testes Tradicionais</vt:lpstr>
      <vt:lpstr>Apresentação do PowerPoint</vt:lpstr>
      <vt:lpstr>NUnit</vt:lpstr>
      <vt:lpstr>Configuração Inicial</vt:lpstr>
      <vt:lpstr>Apresentação do PowerPoint</vt:lpstr>
      <vt:lpstr>Principais Recursos</vt:lpstr>
      <vt:lpstr>É possível testar métodos privado!</vt:lpstr>
      <vt:lpstr>xUnit</vt:lpstr>
      <vt:lpstr>Você provavelmente não conhecia...</vt:lpstr>
      <vt:lpstr>Considerações Finais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Learn. Imagine. Build. .NET Conf</dc:title>
  <dc:creator>Lucas de Freitas Kauer</dc:creator>
  <cp:lastModifiedBy>Giovana Santos</cp:lastModifiedBy>
  <cp:revision>12</cp:revision>
  <dcterms:created xsi:type="dcterms:W3CDTF">2017-10-27T17:36:12Z</dcterms:created>
  <dcterms:modified xsi:type="dcterms:W3CDTF">2017-10-28T13:29:54Z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