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6"/>
  </p:notesMasterIdLst>
  <p:sldIdLst>
    <p:sldId id="786" r:id="rId5"/>
    <p:sldId id="722" r:id="rId6"/>
    <p:sldId id="788" r:id="rId7"/>
    <p:sldId id="789" r:id="rId8"/>
    <p:sldId id="790" r:id="rId9"/>
    <p:sldId id="800" r:id="rId10"/>
    <p:sldId id="803" r:id="rId11"/>
    <p:sldId id="793" r:id="rId12"/>
    <p:sldId id="791" r:id="rId13"/>
    <p:sldId id="807" r:id="rId14"/>
    <p:sldId id="804" r:id="rId15"/>
    <p:sldId id="794" r:id="rId16"/>
    <p:sldId id="796" r:id="rId17"/>
    <p:sldId id="797" r:id="rId18"/>
    <p:sldId id="799" r:id="rId19"/>
    <p:sldId id="802" r:id="rId20"/>
    <p:sldId id="801" r:id="rId21"/>
    <p:sldId id="764" r:id="rId22"/>
    <p:sldId id="808" r:id="rId23"/>
    <p:sldId id="496" r:id="rId24"/>
    <p:sldId id="809" r:id="rId2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CC00CC"/>
    <a:srgbClr val="800080"/>
    <a:srgbClr val="800000"/>
    <a:srgbClr val="663300"/>
    <a:srgbClr val="006600"/>
    <a:srgbClr val="D1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C4A9FC6-E086-4B68-8815-2CB18955AC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4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8ABD-29EE-41F8-B8DB-4BFB7323B33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6B8EC256-1115-4902-A481-0FD5A3C6B70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0CAAEB66-AAE2-4844-9317-EA3B4EF487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Expressões</a:t>
            </a:r>
            <a:br>
              <a:rPr lang="pt-BR"/>
            </a:br>
            <a:r>
              <a:rPr lang="pt-BR" sz="320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Faculdade de Tecnologia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D5A8E-929F-47B6-B712-355F30B8DE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3317" name="Grupo 11"/>
          <p:cNvGrpSpPr>
            <a:grpSpLocks/>
          </p:cNvGrpSpPr>
          <p:nvPr/>
        </p:nvGrpSpPr>
        <p:grpSpPr bwMode="auto">
          <a:xfrm>
            <a:off x="425450" y="1019175"/>
            <a:ext cx="8243888" cy="5222875"/>
            <a:chOff x="425450" y="2365375"/>
            <a:chExt cx="8243888" cy="5222462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25450" y="2365375"/>
              <a:ext cx="8243888" cy="40001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de infixa para posfixa: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2*(7+3*5)-4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               </a:t>
              </a:r>
              <a:r>
                <a:rPr lang="pt-BR" sz="2000" dirty="0">
                  <a:solidFill>
                    <a:srgbClr val="FFFF00"/>
                  </a:solidFill>
                  <a:latin typeface="Arial Narrow" pitchFamily="34" charset="0"/>
                </a:rPr>
                <a:t>[2ª versão]</a:t>
              </a:r>
              <a:endPara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5450" y="2763806"/>
              <a:ext cx="8243888" cy="4824031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782763" y="1428750"/>
            <a:ext cx="3529012" cy="4787900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Ação</a:t>
            </a:r>
          </a:p>
          <a:p>
            <a:pPr fontAlgn="ctr">
              <a:spcBef>
                <a:spcPts val="6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 até encontrar 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'('</a:t>
            </a:r>
            <a:r>
              <a:rPr lang="pt-PT" sz="2000">
                <a:latin typeface="Arial Narrow" pitchFamily="34" charset="0"/>
                <a:cs typeface="Courier New" pitchFamily="49" charset="0"/>
              </a:rPr>
              <a:t> e, depois, descartá-lo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anexar, até pilha vazia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56225" y="1428750"/>
            <a:ext cx="1474788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Pilha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875463" y="1428750"/>
            <a:ext cx="1763712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Posfixa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"2735*+*4"</a:t>
            </a: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"2735*+*4-"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42913" y="1428750"/>
            <a:ext cx="1295400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Elemento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fontAlgn="ctr"/>
            <a:r>
              <a:rPr lang="pt-BR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65E30-936C-4C96-A4FA-6B9A9333A6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4464050"/>
            <a:ext cx="8243888" cy="1765300"/>
          </a:xfrm>
          <a:prstGeom prst="rect">
            <a:avLst/>
          </a:prstGeom>
          <a:solidFill>
            <a:srgbClr val="EDF6F7"/>
          </a:solidFill>
          <a:ln w="9525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342" name="AutoShape 36"/>
          <p:cNvCxnSpPr>
            <a:cxnSpLocks noChangeShapeType="1"/>
            <a:stCxn id="14354" idx="3"/>
            <a:endCxn id="14348" idx="2"/>
          </p:cNvCxnSpPr>
          <p:nvPr/>
        </p:nvCxnSpPr>
        <p:spPr bwMode="auto">
          <a:xfrm flipV="1">
            <a:off x="955675" y="500062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43" name="Rectangle 41"/>
          <p:cNvSpPr>
            <a:spLocks noChangeArrowheads="1"/>
          </p:cNvSpPr>
          <p:nvPr/>
        </p:nvSpPr>
        <p:spPr bwMode="auto">
          <a:xfrm>
            <a:off x="971550" y="45005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2</a:t>
            </a:r>
            <a:endParaRPr lang="pt-BR" b="1"/>
          </a:p>
        </p:txBody>
      </p:sp>
      <p:sp>
        <p:nvSpPr>
          <p:cNvPr id="14344" name="Rectangle 41"/>
          <p:cNvSpPr>
            <a:spLocks noChangeArrowheads="1"/>
          </p:cNvSpPr>
          <p:nvPr/>
        </p:nvSpPr>
        <p:spPr bwMode="auto">
          <a:xfrm>
            <a:off x="1250950" y="45005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4345" name="Rectangle 41"/>
          <p:cNvSpPr>
            <a:spLocks noChangeArrowheads="1"/>
          </p:cNvSpPr>
          <p:nvPr/>
        </p:nvSpPr>
        <p:spPr bwMode="auto">
          <a:xfrm>
            <a:off x="1528763" y="45005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4346" name="Rectangle 41"/>
          <p:cNvSpPr>
            <a:spLocks noChangeArrowheads="1"/>
          </p:cNvSpPr>
          <p:nvPr/>
        </p:nvSpPr>
        <p:spPr bwMode="auto">
          <a:xfrm>
            <a:off x="1806575" y="45005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7</a:t>
            </a:r>
            <a:endParaRPr lang="pt-BR" b="1"/>
          </a:p>
        </p:txBody>
      </p: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085975" y="45005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+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4348" name="Rectangle 41"/>
          <p:cNvSpPr>
            <a:spLocks noChangeArrowheads="1"/>
          </p:cNvSpPr>
          <p:nvPr/>
        </p:nvSpPr>
        <p:spPr bwMode="auto">
          <a:xfrm>
            <a:off x="971550" y="47498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4349" name="Rectangle 41"/>
          <p:cNvSpPr>
            <a:spLocks noChangeArrowheads="1"/>
          </p:cNvSpPr>
          <p:nvPr/>
        </p:nvSpPr>
        <p:spPr bwMode="auto">
          <a:xfrm>
            <a:off x="1250950" y="47498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4350" name="Rectangle 41"/>
          <p:cNvSpPr>
            <a:spLocks noChangeArrowheads="1"/>
          </p:cNvSpPr>
          <p:nvPr/>
        </p:nvSpPr>
        <p:spPr bwMode="auto">
          <a:xfrm>
            <a:off x="1528763" y="47498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4351" name="Rectangle 41"/>
          <p:cNvSpPr>
            <a:spLocks noChangeArrowheads="1"/>
          </p:cNvSpPr>
          <p:nvPr/>
        </p:nvSpPr>
        <p:spPr bwMode="auto">
          <a:xfrm>
            <a:off x="1806575" y="47498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4352" name="Rectangle 41"/>
          <p:cNvSpPr>
            <a:spLocks noChangeArrowheads="1"/>
          </p:cNvSpPr>
          <p:nvPr/>
        </p:nvSpPr>
        <p:spPr bwMode="auto">
          <a:xfrm>
            <a:off x="2085975" y="47498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4353" name="Rectangle 41"/>
          <p:cNvSpPr>
            <a:spLocks noChangeArrowheads="1"/>
          </p:cNvSpPr>
          <p:nvPr/>
        </p:nvSpPr>
        <p:spPr bwMode="auto">
          <a:xfrm>
            <a:off x="703263" y="4510088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e:</a:t>
            </a:r>
            <a:endParaRPr lang="pt-BR" sz="1600" b="1"/>
          </a:p>
        </p:txBody>
      </p:sp>
      <p:sp>
        <p:nvSpPr>
          <p:cNvPr id="14354" name="Rectangle 41"/>
          <p:cNvSpPr>
            <a:spLocks noChangeArrowheads="1"/>
          </p:cNvSpPr>
          <p:nvPr/>
        </p:nvSpPr>
        <p:spPr bwMode="auto">
          <a:xfrm>
            <a:off x="811213" y="5033963"/>
            <a:ext cx="14446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i</a:t>
            </a:r>
            <a:endParaRPr lang="pt-BR" sz="1600" b="1"/>
          </a:p>
        </p:txBody>
      </p:sp>
      <p:cxnSp>
        <p:nvCxnSpPr>
          <p:cNvPr id="25" name="AutoShape 36"/>
          <p:cNvCxnSpPr>
            <a:cxnSpLocks noChangeShapeType="1"/>
            <a:stCxn id="14354" idx="3"/>
            <a:endCxn id="14349" idx="2"/>
          </p:cNvCxnSpPr>
          <p:nvPr/>
        </p:nvCxnSpPr>
        <p:spPr bwMode="auto">
          <a:xfrm flipV="1">
            <a:off x="955675" y="5000625"/>
            <a:ext cx="42068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6" name="AutoShape 36"/>
          <p:cNvCxnSpPr>
            <a:cxnSpLocks noChangeShapeType="1"/>
            <a:stCxn id="14354" idx="3"/>
            <a:endCxn id="14350" idx="2"/>
          </p:cNvCxnSpPr>
          <p:nvPr/>
        </p:nvCxnSpPr>
        <p:spPr bwMode="auto">
          <a:xfrm flipV="1">
            <a:off x="955675" y="5000625"/>
            <a:ext cx="6985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14354" idx="3"/>
            <a:endCxn id="14351" idx="2"/>
          </p:cNvCxnSpPr>
          <p:nvPr/>
        </p:nvCxnSpPr>
        <p:spPr bwMode="auto">
          <a:xfrm flipV="1">
            <a:off x="955675" y="500062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354" idx="3"/>
            <a:endCxn id="14352" idx="2"/>
          </p:cNvCxnSpPr>
          <p:nvPr/>
        </p:nvCxnSpPr>
        <p:spPr bwMode="auto">
          <a:xfrm flipV="1">
            <a:off x="955675" y="5000625"/>
            <a:ext cx="125571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59" name="Rectangle 41"/>
          <p:cNvSpPr>
            <a:spLocks noChangeArrowheads="1"/>
          </p:cNvSpPr>
          <p:nvPr/>
        </p:nvSpPr>
        <p:spPr bwMode="auto">
          <a:xfrm>
            <a:off x="2363788" y="45005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3</a:t>
            </a:r>
            <a:endParaRPr lang="pt-BR" b="1"/>
          </a:p>
        </p:txBody>
      </p:sp>
      <p:sp>
        <p:nvSpPr>
          <p:cNvPr id="14360" name="Rectangle 41"/>
          <p:cNvSpPr>
            <a:spLocks noChangeArrowheads="1"/>
          </p:cNvSpPr>
          <p:nvPr/>
        </p:nvSpPr>
        <p:spPr bwMode="auto">
          <a:xfrm>
            <a:off x="2641600" y="45005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4361" name="Rectangle 41"/>
          <p:cNvSpPr>
            <a:spLocks noChangeArrowheads="1"/>
          </p:cNvSpPr>
          <p:nvPr/>
        </p:nvSpPr>
        <p:spPr bwMode="auto">
          <a:xfrm>
            <a:off x="2363788" y="47498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4362" name="Rectangle 41"/>
          <p:cNvSpPr>
            <a:spLocks noChangeArrowheads="1"/>
          </p:cNvSpPr>
          <p:nvPr/>
        </p:nvSpPr>
        <p:spPr bwMode="auto">
          <a:xfrm>
            <a:off x="2641600" y="47498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4363" name="Rectangle 41"/>
          <p:cNvSpPr>
            <a:spLocks noChangeArrowheads="1"/>
          </p:cNvSpPr>
          <p:nvPr/>
        </p:nvSpPr>
        <p:spPr bwMode="auto">
          <a:xfrm>
            <a:off x="2921000" y="449897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5</a:t>
            </a:r>
            <a:endParaRPr lang="pt-BR" b="1"/>
          </a:p>
        </p:txBody>
      </p:sp>
      <p:sp>
        <p:nvSpPr>
          <p:cNvPr id="14364" name="Rectangle 41"/>
          <p:cNvSpPr>
            <a:spLocks noChangeArrowheads="1"/>
          </p:cNvSpPr>
          <p:nvPr/>
        </p:nvSpPr>
        <p:spPr bwMode="auto">
          <a:xfrm>
            <a:off x="3198813" y="44989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)</a:t>
            </a:r>
            <a:endParaRPr lang="pt-BR" b="1"/>
          </a:p>
        </p:txBody>
      </p:sp>
      <p:sp>
        <p:nvSpPr>
          <p:cNvPr id="14365" name="Rectangle 41"/>
          <p:cNvSpPr>
            <a:spLocks noChangeArrowheads="1"/>
          </p:cNvSpPr>
          <p:nvPr/>
        </p:nvSpPr>
        <p:spPr bwMode="auto">
          <a:xfrm>
            <a:off x="3476625" y="449897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-</a:t>
            </a:r>
            <a:endParaRPr lang="pt-BR" b="1"/>
          </a:p>
        </p:txBody>
      </p:sp>
      <p:sp>
        <p:nvSpPr>
          <p:cNvPr id="14366" name="Rectangle 41"/>
          <p:cNvSpPr>
            <a:spLocks noChangeArrowheads="1"/>
          </p:cNvSpPr>
          <p:nvPr/>
        </p:nvSpPr>
        <p:spPr bwMode="auto">
          <a:xfrm>
            <a:off x="3756025" y="449897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4</a:t>
            </a:r>
            <a:endParaRPr lang="pt-BR" b="1"/>
          </a:p>
        </p:txBody>
      </p:sp>
      <p:sp>
        <p:nvSpPr>
          <p:cNvPr id="14367" name="Rectangle 41"/>
          <p:cNvSpPr>
            <a:spLocks noChangeArrowheads="1"/>
          </p:cNvSpPr>
          <p:nvPr/>
        </p:nvSpPr>
        <p:spPr bwMode="auto">
          <a:xfrm>
            <a:off x="4033838" y="44989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600" b="1">
              <a:solidFill>
                <a:srgbClr val="FF0000"/>
              </a:solidFill>
            </a:endParaRPr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921000" y="474821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sp>
        <p:nvSpPr>
          <p:cNvPr id="14369" name="Rectangle 41"/>
          <p:cNvSpPr>
            <a:spLocks noChangeArrowheads="1"/>
          </p:cNvSpPr>
          <p:nvPr/>
        </p:nvSpPr>
        <p:spPr bwMode="auto">
          <a:xfrm>
            <a:off x="3198813" y="474821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8</a:t>
            </a:r>
            <a:endParaRPr lang="pt-BR" sz="1400" b="1"/>
          </a:p>
        </p:txBody>
      </p:sp>
      <p:sp>
        <p:nvSpPr>
          <p:cNvPr id="14370" name="Rectangle 41"/>
          <p:cNvSpPr>
            <a:spLocks noChangeArrowheads="1"/>
          </p:cNvSpPr>
          <p:nvPr/>
        </p:nvSpPr>
        <p:spPr bwMode="auto">
          <a:xfrm>
            <a:off x="3476625" y="474821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9</a:t>
            </a:r>
            <a:endParaRPr lang="pt-BR" sz="1400" b="1"/>
          </a:p>
        </p:txBody>
      </p:sp>
      <p:sp>
        <p:nvSpPr>
          <p:cNvPr id="14371" name="Rectangle 41"/>
          <p:cNvSpPr>
            <a:spLocks noChangeArrowheads="1"/>
          </p:cNvSpPr>
          <p:nvPr/>
        </p:nvSpPr>
        <p:spPr bwMode="auto">
          <a:xfrm>
            <a:off x="3756025" y="474821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10</a:t>
            </a:r>
            <a:endParaRPr lang="pt-BR" sz="1400" b="1"/>
          </a:p>
        </p:txBody>
      </p:sp>
      <p:sp>
        <p:nvSpPr>
          <p:cNvPr id="14372" name="Rectangle 41"/>
          <p:cNvSpPr>
            <a:spLocks noChangeArrowheads="1"/>
          </p:cNvSpPr>
          <p:nvPr/>
        </p:nvSpPr>
        <p:spPr bwMode="auto">
          <a:xfrm>
            <a:off x="4033838" y="474821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11</a:t>
            </a:r>
            <a:endParaRPr lang="pt-BR" sz="1400" b="1"/>
          </a:p>
        </p:txBody>
      </p:sp>
      <p:cxnSp>
        <p:nvCxnSpPr>
          <p:cNvPr id="48" name="AutoShape 36"/>
          <p:cNvCxnSpPr>
            <a:cxnSpLocks noChangeShapeType="1"/>
            <a:stCxn id="14354" idx="3"/>
            <a:endCxn id="14361" idx="2"/>
          </p:cNvCxnSpPr>
          <p:nvPr/>
        </p:nvCxnSpPr>
        <p:spPr bwMode="auto">
          <a:xfrm flipV="1">
            <a:off x="955675" y="5000625"/>
            <a:ext cx="15335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" name="AutoShape 36"/>
          <p:cNvCxnSpPr>
            <a:cxnSpLocks noChangeShapeType="1"/>
            <a:stCxn id="14354" idx="3"/>
            <a:endCxn id="14362" idx="2"/>
          </p:cNvCxnSpPr>
          <p:nvPr/>
        </p:nvCxnSpPr>
        <p:spPr bwMode="auto">
          <a:xfrm flipV="1">
            <a:off x="955675" y="5000625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0" name="AutoShape 36"/>
          <p:cNvCxnSpPr>
            <a:cxnSpLocks noChangeShapeType="1"/>
            <a:stCxn id="14354" idx="3"/>
            <a:endCxn id="14368" idx="2"/>
          </p:cNvCxnSpPr>
          <p:nvPr/>
        </p:nvCxnSpPr>
        <p:spPr bwMode="auto">
          <a:xfrm flipV="1">
            <a:off x="955675" y="5000625"/>
            <a:ext cx="209073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1" name="AutoShape 36"/>
          <p:cNvCxnSpPr>
            <a:cxnSpLocks noChangeShapeType="1"/>
            <a:stCxn id="14354" idx="3"/>
            <a:endCxn id="14369" idx="2"/>
          </p:cNvCxnSpPr>
          <p:nvPr/>
        </p:nvCxnSpPr>
        <p:spPr bwMode="auto">
          <a:xfrm flipV="1">
            <a:off x="955675" y="5000625"/>
            <a:ext cx="23685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2" name="AutoShape 36"/>
          <p:cNvCxnSpPr>
            <a:cxnSpLocks noChangeShapeType="1"/>
            <a:stCxn id="14354" idx="3"/>
            <a:endCxn id="14370" idx="2"/>
          </p:cNvCxnSpPr>
          <p:nvPr/>
        </p:nvCxnSpPr>
        <p:spPr bwMode="auto">
          <a:xfrm flipV="1">
            <a:off x="955675" y="5000625"/>
            <a:ext cx="26479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3" name="AutoShape 36"/>
          <p:cNvCxnSpPr>
            <a:cxnSpLocks noChangeShapeType="1"/>
            <a:stCxn id="14354" idx="3"/>
            <a:endCxn id="14371" idx="2"/>
          </p:cNvCxnSpPr>
          <p:nvPr/>
        </p:nvCxnSpPr>
        <p:spPr bwMode="auto">
          <a:xfrm flipV="1">
            <a:off x="955675" y="5000625"/>
            <a:ext cx="292576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4" name="AutoShape 36"/>
          <p:cNvCxnSpPr>
            <a:cxnSpLocks noChangeShapeType="1"/>
            <a:stCxn id="14354" idx="3"/>
            <a:endCxn id="14372" idx="2"/>
          </p:cNvCxnSpPr>
          <p:nvPr/>
        </p:nvCxnSpPr>
        <p:spPr bwMode="auto">
          <a:xfrm flipV="1">
            <a:off x="955675" y="5000625"/>
            <a:ext cx="32035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4380" name="AutoShape 36"/>
          <p:cNvCxnSpPr>
            <a:cxnSpLocks noChangeShapeType="1"/>
            <a:stCxn id="14392" idx="3"/>
            <a:endCxn id="14386" idx="2"/>
          </p:cNvCxnSpPr>
          <p:nvPr/>
        </p:nvCxnSpPr>
        <p:spPr bwMode="auto">
          <a:xfrm flipV="1">
            <a:off x="950913" y="585787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81" name="Rectangle 41"/>
          <p:cNvSpPr>
            <a:spLocks noChangeArrowheads="1"/>
          </p:cNvSpPr>
          <p:nvPr/>
        </p:nvSpPr>
        <p:spPr bwMode="auto">
          <a:xfrm>
            <a:off x="968375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2" name="Rectangle 41"/>
          <p:cNvSpPr>
            <a:spLocks noChangeArrowheads="1"/>
          </p:cNvSpPr>
          <p:nvPr/>
        </p:nvSpPr>
        <p:spPr bwMode="auto">
          <a:xfrm>
            <a:off x="1246188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3" name="Rectangle 41"/>
          <p:cNvSpPr>
            <a:spLocks noChangeArrowheads="1"/>
          </p:cNvSpPr>
          <p:nvPr/>
        </p:nvSpPr>
        <p:spPr bwMode="auto">
          <a:xfrm>
            <a:off x="1525588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4" name="Rectangle 41"/>
          <p:cNvSpPr>
            <a:spLocks noChangeArrowheads="1"/>
          </p:cNvSpPr>
          <p:nvPr/>
        </p:nvSpPr>
        <p:spPr bwMode="auto">
          <a:xfrm>
            <a:off x="18034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5" name="Rectangle 41"/>
          <p:cNvSpPr>
            <a:spLocks noChangeArrowheads="1"/>
          </p:cNvSpPr>
          <p:nvPr/>
        </p:nvSpPr>
        <p:spPr bwMode="auto">
          <a:xfrm>
            <a:off x="2081213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4386" name="Rectangle 41"/>
          <p:cNvSpPr>
            <a:spLocks noChangeArrowheads="1"/>
          </p:cNvSpPr>
          <p:nvPr/>
        </p:nvSpPr>
        <p:spPr bwMode="auto">
          <a:xfrm>
            <a:off x="968375" y="56070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4387" name="Rectangle 41"/>
          <p:cNvSpPr>
            <a:spLocks noChangeArrowheads="1"/>
          </p:cNvSpPr>
          <p:nvPr/>
        </p:nvSpPr>
        <p:spPr bwMode="auto">
          <a:xfrm>
            <a:off x="1246188" y="56070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4388" name="Rectangle 41"/>
          <p:cNvSpPr>
            <a:spLocks noChangeArrowheads="1"/>
          </p:cNvSpPr>
          <p:nvPr/>
        </p:nvSpPr>
        <p:spPr bwMode="auto">
          <a:xfrm>
            <a:off x="1525588" y="56070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4389" name="Rectangle 41"/>
          <p:cNvSpPr>
            <a:spLocks noChangeArrowheads="1"/>
          </p:cNvSpPr>
          <p:nvPr/>
        </p:nvSpPr>
        <p:spPr bwMode="auto">
          <a:xfrm>
            <a:off x="1803400" y="56070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4390" name="Rectangle 41"/>
          <p:cNvSpPr>
            <a:spLocks noChangeArrowheads="1"/>
          </p:cNvSpPr>
          <p:nvPr/>
        </p:nvSpPr>
        <p:spPr bwMode="auto">
          <a:xfrm>
            <a:off x="2081213" y="56070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4391" name="Rectangle 41"/>
          <p:cNvSpPr>
            <a:spLocks noChangeArrowheads="1"/>
          </p:cNvSpPr>
          <p:nvPr/>
        </p:nvSpPr>
        <p:spPr bwMode="auto">
          <a:xfrm>
            <a:off x="698500" y="5367338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s:</a:t>
            </a:r>
            <a:endParaRPr lang="pt-BR" sz="1600" b="1"/>
          </a:p>
        </p:txBody>
      </p:sp>
      <p:sp>
        <p:nvSpPr>
          <p:cNvPr id="14392" name="Rectangle 41"/>
          <p:cNvSpPr>
            <a:spLocks noChangeArrowheads="1"/>
          </p:cNvSpPr>
          <p:nvPr/>
        </p:nvSpPr>
        <p:spPr bwMode="auto">
          <a:xfrm>
            <a:off x="806450" y="5891213"/>
            <a:ext cx="14446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j</a:t>
            </a:r>
            <a:endParaRPr lang="pt-BR" sz="1600" b="1"/>
          </a:p>
        </p:txBody>
      </p:sp>
      <p:cxnSp>
        <p:nvCxnSpPr>
          <p:cNvPr id="70" name="AutoShape 36"/>
          <p:cNvCxnSpPr>
            <a:cxnSpLocks noChangeShapeType="1"/>
            <a:stCxn id="14392" idx="3"/>
            <a:endCxn id="14387" idx="2"/>
          </p:cNvCxnSpPr>
          <p:nvPr/>
        </p:nvCxnSpPr>
        <p:spPr bwMode="auto">
          <a:xfrm flipV="1">
            <a:off x="950913" y="5857875"/>
            <a:ext cx="4222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1" name="AutoShape 36"/>
          <p:cNvCxnSpPr>
            <a:cxnSpLocks noChangeShapeType="1"/>
            <a:stCxn id="14392" idx="3"/>
            <a:endCxn id="14388" idx="2"/>
          </p:cNvCxnSpPr>
          <p:nvPr/>
        </p:nvCxnSpPr>
        <p:spPr bwMode="auto">
          <a:xfrm flipV="1">
            <a:off x="950913" y="5857875"/>
            <a:ext cx="70008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2" name="AutoShape 36"/>
          <p:cNvCxnSpPr>
            <a:cxnSpLocks noChangeShapeType="1"/>
            <a:stCxn id="14392" idx="3"/>
            <a:endCxn id="14389" idx="2"/>
          </p:cNvCxnSpPr>
          <p:nvPr/>
        </p:nvCxnSpPr>
        <p:spPr bwMode="auto">
          <a:xfrm flipV="1">
            <a:off x="950913" y="585787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3" name="AutoShape 36"/>
          <p:cNvCxnSpPr>
            <a:cxnSpLocks noChangeShapeType="1"/>
            <a:stCxn id="14392" idx="3"/>
            <a:endCxn id="14390" idx="2"/>
          </p:cNvCxnSpPr>
          <p:nvPr/>
        </p:nvCxnSpPr>
        <p:spPr bwMode="auto">
          <a:xfrm flipV="1">
            <a:off x="950913" y="5857875"/>
            <a:ext cx="12573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97" name="Rectangle 41"/>
          <p:cNvSpPr>
            <a:spLocks noChangeArrowheads="1"/>
          </p:cNvSpPr>
          <p:nvPr/>
        </p:nvSpPr>
        <p:spPr bwMode="auto">
          <a:xfrm>
            <a:off x="2360613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98" name="Rectangle 41"/>
          <p:cNvSpPr>
            <a:spLocks noChangeArrowheads="1"/>
          </p:cNvSpPr>
          <p:nvPr/>
        </p:nvSpPr>
        <p:spPr bwMode="auto">
          <a:xfrm>
            <a:off x="26289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99" name="Rectangle 41"/>
          <p:cNvSpPr>
            <a:spLocks noChangeArrowheads="1"/>
          </p:cNvSpPr>
          <p:nvPr/>
        </p:nvSpPr>
        <p:spPr bwMode="auto">
          <a:xfrm>
            <a:off x="2360613" y="56070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4400" name="Rectangle 41"/>
          <p:cNvSpPr>
            <a:spLocks noChangeArrowheads="1"/>
          </p:cNvSpPr>
          <p:nvPr/>
        </p:nvSpPr>
        <p:spPr bwMode="auto">
          <a:xfrm>
            <a:off x="2628900" y="56070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4401" name="Rectangle 41"/>
          <p:cNvSpPr>
            <a:spLocks noChangeArrowheads="1"/>
          </p:cNvSpPr>
          <p:nvPr/>
        </p:nvSpPr>
        <p:spPr bwMode="auto">
          <a:xfrm>
            <a:off x="290671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402" name="Rectangle 41"/>
          <p:cNvSpPr>
            <a:spLocks noChangeArrowheads="1"/>
          </p:cNvSpPr>
          <p:nvPr/>
        </p:nvSpPr>
        <p:spPr bwMode="auto">
          <a:xfrm>
            <a:off x="2906713" y="56054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cxnSp>
        <p:nvCxnSpPr>
          <p:cNvPr id="80" name="AutoShape 36"/>
          <p:cNvCxnSpPr>
            <a:cxnSpLocks noChangeShapeType="1"/>
            <a:stCxn id="14392" idx="3"/>
            <a:endCxn id="14399" idx="2"/>
          </p:cNvCxnSpPr>
          <p:nvPr/>
        </p:nvCxnSpPr>
        <p:spPr bwMode="auto">
          <a:xfrm flipV="1">
            <a:off x="950913" y="5857875"/>
            <a:ext cx="1535112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1" name="AutoShape 36"/>
          <p:cNvCxnSpPr>
            <a:cxnSpLocks noChangeShapeType="1"/>
            <a:stCxn id="14392" idx="3"/>
            <a:endCxn id="14400" idx="2"/>
          </p:cNvCxnSpPr>
          <p:nvPr/>
        </p:nvCxnSpPr>
        <p:spPr bwMode="auto">
          <a:xfrm flipV="1">
            <a:off x="950913" y="5857875"/>
            <a:ext cx="1804987" cy="160338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" name="AutoShape 36"/>
          <p:cNvCxnSpPr>
            <a:cxnSpLocks noChangeShapeType="1"/>
            <a:stCxn id="14392" idx="3"/>
            <a:endCxn id="14402" idx="2"/>
          </p:cNvCxnSpPr>
          <p:nvPr/>
        </p:nvCxnSpPr>
        <p:spPr bwMode="auto">
          <a:xfrm flipV="1">
            <a:off x="950913" y="5857875"/>
            <a:ext cx="2082800" cy="160338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968375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2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1246188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7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1525588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3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97" name="Rectangle 41"/>
          <p:cNvSpPr>
            <a:spLocks noChangeArrowheads="1"/>
          </p:cNvSpPr>
          <p:nvPr/>
        </p:nvSpPr>
        <p:spPr bwMode="auto">
          <a:xfrm>
            <a:off x="18034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5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2081213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*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2360613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+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6289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*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90671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6072188" y="5683250"/>
            <a:ext cx="2554287" cy="252413"/>
          </a:xfrm>
          <a:prstGeom prst="rect">
            <a:avLst/>
          </a:prstGeom>
          <a:solidFill>
            <a:srgbClr val="D1FFE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>
                <a:latin typeface="Arial Narrow" pitchFamily="34" charset="0"/>
              </a:rPr>
              <a:t>Resultado:</a:t>
            </a:r>
            <a:r>
              <a:rPr lang="pt-BR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"2735*+*4-"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33480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b="1" dirty="0">
                <a:latin typeface="Arial Narrow" pitchFamily="34" charset="0"/>
              </a:rPr>
              <a:t>Algoritmo de conversão </a:t>
            </a:r>
            <a:r>
              <a:rPr lang="pt-BR" dirty="0">
                <a:latin typeface="Arial Narrow" pitchFamily="34" charset="0"/>
              </a:rPr>
              <a:t>(2ª versão)</a:t>
            </a:r>
            <a:r>
              <a:rPr lang="pt-BR" b="1" dirty="0">
                <a:latin typeface="Arial Narrow" pitchFamily="34" charset="0"/>
              </a:rPr>
              <a:t>:</a:t>
            </a:r>
          </a:p>
          <a:p>
            <a:pPr algn="just">
              <a:spcBef>
                <a:spcPts val="200"/>
              </a:spcBef>
              <a:defRPr/>
            </a:pPr>
            <a:r>
              <a:rPr lang="pt-BR" dirty="0">
                <a:latin typeface="Arial Narrow" pitchFamily="34" charset="0"/>
              </a:rPr>
              <a:t>A conversão de expressão </a:t>
            </a:r>
            <a:r>
              <a:rPr lang="pt-BR" b="1" dirty="0">
                <a:solidFill>
                  <a:srgbClr val="FF0000"/>
                </a:solidFill>
                <a:latin typeface="Arial Narrow" pitchFamily="34" charset="0"/>
              </a:rPr>
              <a:t>infixa</a:t>
            </a:r>
            <a:r>
              <a:rPr lang="pt-BR" dirty="0">
                <a:latin typeface="Arial Narrow" pitchFamily="34" charset="0"/>
              </a:rPr>
              <a:t> em posfixa é feita do seguinte modo: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Inicie com uma pilha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>
                <a:latin typeface="Arial Narrow" pitchFamily="34" charset="0"/>
              </a:rPr>
              <a:t> e uma expressão posfixa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 vazias.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Para cada elemento da expressão infixa, da esquerda para a direita, faça :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parêntese de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abertura</a:t>
            </a:r>
            <a:r>
              <a:rPr lang="pt-BR" dirty="0">
                <a:latin typeface="Arial Narrow" pitchFamily="34" charset="0"/>
              </a:rPr>
              <a:t>, empilhe-o em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dirty="0">
                <a:latin typeface="Arial Narrow" pitchFamily="34" charset="0"/>
              </a:rPr>
              <a:t>, anexe-o à expressão posfixa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dirty="0">
                <a:latin typeface="Arial Narrow" pitchFamily="34" charset="0"/>
              </a:rPr>
              <a:t>, enquanto o operador no topo tiver maior ou igual prioridade, desempilhe-o e anexe-o 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; depois, empilhe o operador encontrado na expressão</a:t>
            </a:r>
            <a:r>
              <a:rPr lang="pt-BR" dirty="0"/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parêntese de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fechamento</a:t>
            </a:r>
            <a:r>
              <a:rPr lang="pt-BR" dirty="0">
                <a:latin typeface="+mj-lt"/>
              </a:rPr>
              <a:t>, enquanto o item no topo não for parêntese de abertura, desempilhe-o e anexe-o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+mj-lt"/>
              </a:rPr>
              <a:t>; depois, desempilhe e descarte o parêntese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Enquanto a pilha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>
                <a:latin typeface="Arial Narrow" pitchFamily="34" charset="0"/>
              </a:rPr>
              <a:t> não estiver vazia, desempilhe um operador e anexe-o 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.  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Devolva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 como resultado.</a:t>
            </a:r>
          </a:p>
        </p:txBody>
      </p:sp>
      <p:grpSp>
        <p:nvGrpSpPr>
          <p:cNvPr id="14416" name="Grupo 126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72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73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4417" name="Rectangle 41"/>
          <p:cNvSpPr>
            <a:spLocks noChangeArrowheads="1"/>
          </p:cNvSpPr>
          <p:nvPr/>
        </p:nvSpPr>
        <p:spPr bwMode="auto">
          <a:xfrm>
            <a:off x="3181350" y="53562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418" name="Rectangle 41"/>
          <p:cNvSpPr>
            <a:spLocks noChangeArrowheads="1"/>
          </p:cNvSpPr>
          <p:nvPr/>
        </p:nvSpPr>
        <p:spPr bwMode="auto">
          <a:xfrm>
            <a:off x="345916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419" name="Rectangle 41"/>
          <p:cNvSpPr>
            <a:spLocks noChangeArrowheads="1"/>
          </p:cNvSpPr>
          <p:nvPr/>
        </p:nvSpPr>
        <p:spPr bwMode="auto">
          <a:xfrm>
            <a:off x="3181350" y="560546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8</a:t>
            </a:r>
            <a:endParaRPr lang="pt-BR" sz="1400" b="1"/>
          </a:p>
        </p:txBody>
      </p:sp>
      <p:sp>
        <p:nvSpPr>
          <p:cNvPr id="14420" name="Rectangle 41"/>
          <p:cNvSpPr>
            <a:spLocks noChangeArrowheads="1"/>
          </p:cNvSpPr>
          <p:nvPr/>
        </p:nvSpPr>
        <p:spPr bwMode="auto">
          <a:xfrm>
            <a:off x="3459163" y="56054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9</a:t>
            </a:r>
            <a:endParaRPr lang="pt-BR" sz="1400" b="1"/>
          </a:p>
        </p:txBody>
      </p:sp>
      <p:cxnSp>
        <p:nvCxnSpPr>
          <p:cNvPr id="122" name="AutoShape 36"/>
          <p:cNvCxnSpPr>
            <a:cxnSpLocks noChangeShapeType="1"/>
            <a:endCxn id="14419" idx="2"/>
          </p:cNvCxnSpPr>
          <p:nvPr/>
        </p:nvCxnSpPr>
        <p:spPr bwMode="auto">
          <a:xfrm flipV="1">
            <a:off x="938213" y="5857875"/>
            <a:ext cx="23685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" name="AutoShape 36"/>
          <p:cNvCxnSpPr>
            <a:cxnSpLocks noChangeShapeType="1"/>
            <a:endCxn id="14420" idx="2"/>
          </p:cNvCxnSpPr>
          <p:nvPr/>
        </p:nvCxnSpPr>
        <p:spPr bwMode="auto">
          <a:xfrm flipV="1">
            <a:off x="938213" y="5857875"/>
            <a:ext cx="26479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" name="Grupo 134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70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71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6" name="Grupo 141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65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66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67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68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</p:grpSp>
      <p:grpSp>
        <p:nvGrpSpPr>
          <p:cNvPr id="8" name="Grupo 148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60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61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62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63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  <p:sp>
          <p:nvSpPr>
            <p:cNvPr id="14464" name="Rectangle 41"/>
            <p:cNvSpPr>
              <a:spLocks noChangeArrowheads="1"/>
            </p:cNvSpPr>
            <p:nvPr/>
          </p:nvSpPr>
          <p:spPr bwMode="auto">
            <a:xfrm>
              <a:off x="5132418" y="5269341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 baseline="-25000"/>
            </a:p>
          </p:txBody>
        </p:sp>
      </p:grpSp>
      <p:grpSp>
        <p:nvGrpSpPr>
          <p:cNvPr id="9" name="Grupo 155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54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55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56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  <p:sp>
          <p:nvSpPr>
            <p:cNvPr id="14458" name="Rectangle 41"/>
            <p:cNvSpPr>
              <a:spLocks noChangeArrowheads="1"/>
            </p:cNvSpPr>
            <p:nvPr/>
          </p:nvSpPr>
          <p:spPr bwMode="auto">
            <a:xfrm>
              <a:off x="5132418" y="5269341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4459" name="Rectangle 41"/>
            <p:cNvSpPr>
              <a:spLocks noChangeArrowheads="1"/>
            </p:cNvSpPr>
            <p:nvPr/>
          </p:nvSpPr>
          <p:spPr bwMode="auto">
            <a:xfrm>
              <a:off x="5132418" y="4980694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</p:grpSp>
      <p:grpSp>
        <p:nvGrpSpPr>
          <p:cNvPr id="10" name="Grupo 162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9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50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51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52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  <p:sp>
          <p:nvSpPr>
            <p:cNvPr id="14453" name="Rectangle 41"/>
            <p:cNvSpPr>
              <a:spLocks noChangeArrowheads="1"/>
            </p:cNvSpPr>
            <p:nvPr/>
          </p:nvSpPr>
          <p:spPr bwMode="auto">
            <a:xfrm>
              <a:off x="5132418" y="5269341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</p:grpSp>
      <p:grpSp>
        <p:nvGrpSpPr>
          <p:cNvPr id="11" name="Grupo 169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46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47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48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</p:grpSp>
      <p:grpSp>
        <p:nvGrpSpPr>
          <p:cNvPr id="12" name="Grupo 175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2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43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44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3" name="Grupo 216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0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41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4" name="Grupo 220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37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38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-</a:t>
              </a:r>
              <a:endParaRPr lang="pt-BR" b="1"/>
            </a:p>
          </p:txBody>
        </p:sp>
        <p:sp>
          <p:nvSpPr>
            <p:cNvPr id="14439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5" name="Grupo 227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35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36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233" name="Rectangle 41"/>
          <p:cNvSpPr>
            <a:spLocks noChangeArrowheads="1"/>
          </p:cNvSpPr>
          <p:nvPr/>
        </p:nvSpPr>
        <p:spPr bwMode="auto">
          <a:xfrm>
            <a:off x="3181350" y="53562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-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234" name="Rectangle 41"/>
          <p:cNvSpPr>
            <a:spLocks noChangeArrowheads="1"/>
          </p:cNvSpPr>
          <p:nvPr/>
        </p:nvSpPr>
        <p:spPr bwMode="auto">
          <a:xfrm>
            <a:off x="345916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92" grpId="0" animBg="1"/>
      <p:bldP spid="97" grpId="0" animBg="1"/>
      <p:bldP spid="103" grpId="0" animBg="1"/>
      <p:bldP spid="108" grpId="0" animBg="1"/>
      <p:bldP spid="112" grpId="0" animBg="1"/>
      <p:bldP spid="113" grpId="0" animBg="1"/>
      <p:bldP spid="115" grpId="0" animBg="1"/>
      <p:bldP spid="233" grpId="0" animBg="1"/>
      <p:bldP spid="2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7CFC5-2A6C-4B00-8FDC-12D2520C784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425450" y="2435225"/>
            <a:ext cx="8243888" cy="3289300"/>
            <a:chOff x="447675" y="1138238"/>
            <a:chExt cx="8229600" cy="3289252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0004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Prioridade dos operadores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35107"/>
              <a:ext cx="8229600" cy="289238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prio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o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o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'('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'+'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'*'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'/'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operador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inválido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!</a:t>
              </a:r>
              <a:endPara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12382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Segunda estratégia para converter de infixa para posfixa: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Definir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as prioridades dos operadores (considerando o parêntese de abertura como operador).</a:t>
            </a:r>
          </a:p>
          <a:p>
            <a:pPr marL="179388" indent="-179388" algn="just">
              <a:spcBef>
                <a:spcPts val="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Transcreve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r a expressão, anexando os operandos na saída e empilhando operadores de alta prioridade sobre aqueles de baixa prioridade (se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necessário,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desempilhar e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anexar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operadores).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operador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'('</a:t>
            </a:r>
            <a:r>
              <a:rPr lang="pt-BR" dirty="0">
                <a:latin typeface="Arial Narrow" pitchFamily="34" charset="0"/>
              </a:rPr>
              <a:t> tem prioridade </a:t>
            </a:r>
            <a:r>
              <a:rPr lang="pt-BR" b="1" dirty="0">
                <a:latin typeface="Arial Narrow" pitchFamily="34" charset="0"/>
              </a:rPr>
              <a:t>máxima</a:t>
            </a:r>
            <a:r>
              <a:rPr lang="pt-BR" dirty="0">
                <a:latin typeface="Arial Narrow" pitchFamily="34" charset="0"/>
              </a:rPr>
              <a:t> na cadeia de entrada e prioridade </a:t>
            </a:r>
            <a:r>
              <a:rPr lang="pt-BR" b="1" dirty="0">
                <a:latin typeface="Arial Narrow" pitchFamily="34" charset="0"/>
              </a:rPr>
              <a:t>mínima</a:t>
            </a:r>
            <a:r>
              <a:rPr lang="pt-BR" dirty="0">
                <a:latin typeface="Arial Narrow" pitchFamily="34" charset="0"/>
              </a:rPr>
              <a:t> na pilha!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Conversão de infixa em posfixa                                                  </a:t>
            </a:r>
            <a:r>
              <a:rPr lang="pt-BR" sz="2000" dirty="0">
                <a:solidFill>
                  <a:srgbClr val="FFFF00"/>
                </a:solidFill>
                <a:latin typeface="Arial Narrow" pitchFamily="34" charset="0"/>
              </a:rPr>
              <a:t>[2ª versão]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posfixa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]==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'('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'('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"+-/*"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!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&amp;&amp;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topo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))&gt;=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  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')'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)!=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'('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[continua...]</a:t>
            </a:r>
          </a:p>
        </p:txBody>
      </p:sp>
      <p:sp>
        <p:nvSpPr>
          <p:cNvPr id="1638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E6F432-2986-4F37-AAE5-D4FAC69D7F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Conversão de infixa em posfixa                                              </a:t>
            </a:r>
            <a:r>
              <a:rPr lang="pt-BR" sz="2000" dirty="0">
                <a:solidFill>
                  <a:srgbClr val="FFFF00"/>
                </a:solidFill>
                <a:latin typeface="Arial Narrow" pitchFamily="34" charset="0"/>
              </a:rPr>
              <a:t>[continuação]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175418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!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741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0F44D0-EC43-45BA-9BE5-79FCE1614E5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o 109"/>
          <p:cNvGrpSpPr>
            <a:grpSpLocks/>
          </p:cNvGrpSpPr>
          <p:nvPr/>
        </p:nvGrpSpPr>
        <p:grpSpPr bwMode="auto">
          <a:xfrm>
            <a:off x="428625" y="3633788"/>
            <a:ext cx="8243888" cy="2608262"/>
            <a:chOff x="425450" y="3664170"/>
            <a:chExt cx="8244000" cy="2608232"/>
          </a:xfrm>
        </p:grpSpPr>
        <p:sp>
          <p:nvSpPr>
            <p:cNvPr id="11" name="CaixaDeTexto 10"/>
            <p:cNvSpPr txBox="1"/>
            <p:nvPr/>
          </p:nvSpPr>
          <p:spPr bwMode="auto">
            <a:xfrm>
              <a:off x="425450" y="3664170"/>
              <a:ext cx="8244000" cy="40004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do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 bwMode="auto">
            <a:xfrm>
              <a:off x="425450" y="4056277"/>
              <a:ext cx="8244000" cy="221612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Altere o programa do Exemplo 4, substituindo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posfixa()</a:t>
              </a:r>
              <a:r>
                <a:rPr lang="pt-BR" dirty="0">
                  <a:latin typeface="Arial Narrow" pitchFamily="34" charset="0"/>
                </a:rPr>
                <a:t> pela segunda versão. Em seguida, teste-o com as seguintes expressões infixas:</a:t>
              </a:r>
            </a:p>
            <a:p>
              <a:pPr marL="179388" indent="-179388" algn="just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* 3 + 8 / 4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9 – 5 – 1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+ 3 * 4 - 5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(3 + 4) * (8 - 6) / 2</a:t>
              </a:r>
              <a:endParaRPr lang="es-E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Avaliação da posfixa</a:t>
            </a:r>
            <a:endParaRPr lang="pt-BR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73891-AB18-41DA-804E-06CACF2C03F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30162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Arial Narrow" pitchFamily="34" charset="0"/>
              </a:rPr>
              <a:t>Algoritmo de avaliação:</a:t>
            </a:r>
          </a:p>
          <a:p>
            <a:pPr algn="just">
              <a:spcBef>
                <a:spcPts val="600"/>
              </a:spcBef>
              <a:defRPr/>
            </a:pPr>
            <a:r>
              <a:rPr lang="pt-BR" sz="2000" dirty="0">
                <a:latin typeface="Arial Narrow" pitchFamily="34" charset="0"/>
              </a:rPr>
              <a:t>O valor de uma expressão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posfixa</a:t>
            </a:r>
            <a:r>
              <a:rPr lang="pt-BR" sz="2000" dirty="0">
                <a:latin typeface="Arial Narrow" pitchFamily="34" charset="0"/>
              </a:rPr>
              <a:t> pode ser calculado do seguinte modo: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Inicie com uma pilha vazia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Para cada elemento da expressão, da esquerda para a direita, faça:</a:t>
            </a:r>
          </a:p>
          <a:p>
            <a:pPr marL="538163" indent="-269875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sz="2000" dirty="0">
                <a:latin typeface="Arial Narrow" pitchFamily="34" charset="0"/>
              </a:rPr>
              <a:t>, empilhe em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o seu valor numérico.</a:t>
            </a:r>
          </a:p>
          <a:p>
            <a:pPr marL="538163" indent="-269875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sz="2000" dirty="0">
                <a:latin typeface="Arial Narrow" pitchFamily="34" charset="0"/>
              </a:rPr>
              <a:t>, desempilhe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dois valores, aplique o operador a esses valores e empilhe em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o resultado obtido.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No final, devolva como resultado o valor existente do topo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</p:txBody>
      </p:sp>
      <p:sp>
        <p:nvSpPr>
          <p:cNvPr id="12" name="CaixaDeTexto 11"/>
          <p:cNvSpPr txBox="1"/>
          <p:nvPr/>
        </p:nvSpPr>
        <p:spPr bwMode="auto">
          <a:xfrm>
            <a:off x="425450" y="4210050"/>
            <a:ext cx="8243888" cy="2016125"/>
          </a:xfrm>
          <a:prstGeom prst="rect">
            <a:avLst/>
          </a:prstGeom>
          <a:solidFill>
            <a:srgbClr val="EDF6F7"/>
          </a:solidFill>
          <a:ln w="9525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AutoShape 36"/>
          <p:cNvCxnSpPr>
            <a:cxnSpLocks noChangeShapeType="1"/>
            <a:stCxn id="19475" idx="3"/>
            <a:endCxn id="19469" idx="2"/>
          </p:cNvCxnSpPr>
          <p:nvPr/>
        </p:nvCxnSpPr>
        <p:spPr bwMode="auto">
          <a:xfrm flipV="1">
            <a:off x="1109663" y="5500688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64" name="Rectangle 41"/>
          <p:cNvSpPr>
            <a:spLocks noChangeArrowheads="1"/>
          </p:cNvSpPr>
          <p:nvPr/>
        </p:nvSpPr>
        <p:spPr bwMode="auto">
          <a:xfrm>
            <a:off x="1125538" y="50006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2</a:t>
            </a:r>
            <a:endParaRPr lang="pt-BR" b="1"/>
          </a:p>
        </p:txBody>
      </p:sp>
      <p:sp>
        <p:nvSpPr>
          <p:cNvPr id="19465" name="Rectangle 41"/>
          <p:cNvSpPr>
            <a:spLocks noChangeArrowheads="1"/>
          </p:cNvSpPr>
          <p:nvPr/>
        </p:nvSpPr>
        <p:spPr bwMode="auto">
          <a:xfrm>
            <a:off x="1404938" y="50006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3</a:t>
            </a:r>
            <a:endParaRPr lang="pt-BR" b="1"/>
          </a:p>
        </p:txBody>
      </p:sp>
      <p:sp>
        <p:nvSpPr>
          <p:cNvPr id="19466" name="Rectangle 41"/>
          <p:cNvSpPr>
            <a:spLocks noChangeArrowheads="1"/>
          </p:cNvSpPr>
          <p:nvPr/>
        </p:nvSpPr>
        <p:spPr bwMode="auto">
          <a:xfrm>
            <a:off x="1682750" y="50006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9467" name="Rectangle 41"/>
          <p:cNvSpPr>
            <a:spLocks noChangeArrowheads="1"/>
          </p:cNvSpPr>
          <p:nvPr/>
        </p:nvSpPr>
        <p:spPr bwMode="auto">
          <a:xfrm>
            <a:off x="1960563" y="50006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8</a:t>
            </a:r>
            <a:endParaRPr lang="pt-BR" b="1"/>
          </a:p>
        </p:txBody>
      </p:sp>
      <p:sp>
        <p:nvSpPr>
          <p:cNvPr id="19468" name="Rectangle 41"/>
          <p:cNvSpPr>
            <a:spLocks noChangeArrowheads="1"/>
          </p:cNvSpPr>
          <p:nvPr/>
        </p:nvSpPr>
        <p:spPr bwMode="auto">
          <a:xfrm>
            <a:off x="2239963" y="50006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4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9469" name="Rectangle 41"/>
          <p:cNvSpPr>
            <a:spLocks noChangeArrowheads="1"/>
          </p:cNvSpPr>
          <p:nvPr/>
        </p:nvSpPr>
        <p:spPr bwMode="auto">
          <a:xfrm>
            <a:off x="1125538" y="5249863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9470" name="Rectangle 41"/>
          <p:cNvSpPr>
            <a:spLocks noChangeArrowheads="1"/>
          </p:cNvSpPr>
          <p:nvPr/>
        </p:nvSpPr>
        <p:spPr bwMode="auto">
          <a:xfrm>
            <a:off x="1404938" y="5249863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9471" name="Rectangle 41"/>
          <p:cNvSpPr>
            <a:spLocks noChangeArrowheads="1"/>
          </p:cNvSpPr>
          <p:nvPr/>
        </p:nvSpPr>
        <p:spPr bwMode="auto">
          <a:xfrm>
            <a:off x="1682750" y="5249863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9472" name="Rectangle 41"/>
          <p:cNvSpPr>
            <a:spLocks noChangeArrowheads="1"/>
          </p:cNvSpPr>
          <p:nvPr/>
        </p:nvSpPr>
        <p:spPr bwMode="auto">
          <a:xfrm>
            <a:off x="1960563" y="5249863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9473" name="Rectangle 41"/>
          <p:cNvSpPr>
            <a:spLocks noChangeArrowheads="1"/>
          </p:cNvSpPr>
          <p:nvPr/>
        </p:nvSpPr>
        <p:spPr bwMode="auto">
          <a:xfrm>
            <a:off x="2239963" y="5249863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9474" name="Rectangle 41"/>
          <p:cNvSpPr>
            <a:spLocks noChangeArrowheads="1"/>
          </p:cNvSpPr>
          <p:nvPr/>
        </p:nvSpPr>
        <p:spPr bwMode="auto">
          <a:xfrm>
            <a:off x="857250" y="5010150"/>
            <a:ext cx="252413" cy="2524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e:</a:t>
            </a:r>
            <a:endParaRPr lang="pt-BR" sz="1600" b="1"/>
          </a:p>
        </p:txBody>
      </p:sp>
      <p:sp>
        <p:nvSpPr>
          <p:cNvPr id="19475" name="Rectangle 41"/>
          <p:cNvSpPr>
            <a:spLocks noChangeArrowheads="1"/>
          </p:cNvSpPr>
          <p:nvPr/>
        </p:nvSpPr>
        <p:spPr bwMode="auto">
          <a:xfrm>
            <a:off x="965200" y="5534025"/>
            <a:ext cx="144463" cy="2524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i</a:t>
            </a:r>
            <a:endParaRPr lang="pt-BR" sz="1600" b="1"/>
          </a:p>
        </p:txBody>
      </p:sp>
      <p:grpSp>
        <p:nvGrpSpPr>
          <p:cNvPr id="19476" name="Grupo 22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8080403" y="4214818"/>
            <a:chExt cx="563563" cy="857256"/>
          </a:xfrm>
        </p:grpSpPr>
        <p:sp>
          <p:nvSpPr>
            <p:cNvPr id="19547" name="Rectangle 41"/>
            <p:cNvSpPr>
              <a:spLocks noChangeArrowheads="1"/>
            </p:cNvSpPr>
            <p:nvPr/>
          </p:nvSpPr>
          <p:spPr bwMode="auto">
            <a:xfrm>
              <a:off x="8080403" y="4789208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48" name="Rectangle 41"/>
            <p:cNvSpPr>
              <a:spLocks noChangeArrowheads="1"/>
            </p:cNvSpPr>
            <p:nvPr/>
          </p:nvSpPr>
          <p:spPr bwMode="auto">
            <a:xfrm>
              <a:off x="8320226" y="4214818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cxnSp>
        <p:nvCxnSpPr>
          <p:cNvPr id="29" name="AutoShape 36"/>
          <p:cNvCxnSpPr>
            <a:cxnSpLocks noChangeShapeType="1"/>
            <a:stCxn id="19475" idx="3"/>
            <a:endCxn id="19470" idx="2"/>
          </p:cNvCxnSpPr>
          <p:nvPr/>
        </p:nvCxnSpPr>
        <p:spPr bwMode="auto">
          <a:xfrm flipV="1">
            <a:off x="1109663" y="5500688"/>
            <a:ext cx="42068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" name="AutoShape 36"/>
          <p:cNvCxnSpPr>
            <a:cxnSpLocks noChangeShapeType="1"/>
            <a:stCxn id="19475" idx="3"/>
            <a:endCxn id="19471" idx="2"/>
          </p:cNvCxnSpPr>
          <p:nvPr/>
        </p:nvCxnSpPr>
        <p:spPr bwMode="auto">
          <a:xfrm flipV="1">
            <a:off x="1109663" y="5500688"/>
            <a:ext cx="6985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1" name="AutoShape 36"/>
          <p:cNvCxnSpPr>
            <a:cxnSpLocks noChangeShapeType="1"/>
            <a:stCxn id="19475" idx="3"/>
            <a:endCxn id="19472" idx="2"/>
          </p:cNvCxnSpPr>
          <p:nvPr/>
        </p:nvCxnSpPr>
        <p:spPr bwMode="auto">
          <a:xfrm flipV="1">
            <a:off x="1109663" y="5500688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2" name="AutoShape 36"/>
          <p:cNvCxnSpPr>
            <a:cxnSpLocks noChangeShapeType="1"/>
            <a:stCxn id="19475" idx="3"/>
            <a:endCxn id="19473" idx="2"/>
          </p:cNvCxnSpPr>
          <p:nvPr/>
        </p:nvCxnSpPr>
        <p:spPr bwMode="auto">
          <a:xfrm flipV="1">
            <a:off x="1109663" y="5500688"/>
            <a:ext cx="1255712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81" name="Rectangle 41"/>
          <p:cNvSpPr>
            <a:spLocks noChangeArrowheads="1"/>
          </p:cNvSpPr>
          <p:nvPr/>
        </p:nvSpPr>
        <p:spPr bwMode="auto">
          <a:xfrm>
            <a:off x="2517775" y="50006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/</a:t>
            </a:r>
            <a:endParaRPr lang="pt-BR" b="1"/>
          </a:p>
        </p:txBody>
      </p:sp>
      <p:sp>
        <p:nvSpPr>
          <p:cNvPr id="19482" name="Rectangle 41"/>
          <p:cNvSpPr>
            <a:spLocks noChangeArrowheads="1"/>
          </p:cNvSpPr>
          <p:nvPr/>
        </p:nvSpPr>
        <p:spPr bwMode="auto">
          <a:xfrm>
            <a:off x="2795588" y="50006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+</a:t>
            </a:r>
            <a:endParaRPr lang="pt-BR" b="1"/>
          </a:p>
        </p:txBody>
      </p:sp>
      <p:sp>
        <p:nvSpPr>
          <p:cNvPr id="19483" name="Rectangle 41"/>
          <p:cNvSpPr>
            <a:spLocks noChangeArrowheads="1"/>
          </p:cNvSpPr>
          <p:nvPr/>
        </p:nvSpPr>
        <p:spPr bwMode="auto">
          <a:xfrm>
            <a:off x="2517775" y="5249863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2795588" y="5249863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9485" name="Rectangle 41"/>
          <p:cNvSpPr>
            <a:spLocks noChangeArrowheads="1"/>
          </p:cNvSpPr>
          <p:nvPr/>
        </p:nvSpPr>
        <p:spPr bwMode="auto">
          <a:xfrm>
            <a:off x="3074988" y="4999038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400" b="1"/>
          </a:p>
        </p:txBody>
      </p:sp>
      <p:sp>
        <p:nvSpPr>
          <p:cNvPr id="19486" name="Rectangle 41"/>
          <p:cNvSpPr>
            <a:spLocks noChangeArrowheads="1"/>
          </p:cNvSpPr>
          <p:nvPr/>
        </p:nvSpPr>
        <p:spPr bwMode="auto">
          <a:xfrm>
            <a:off x="3074988" y="5248275"/>
            <a:ext cx="250825" cy="2524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cxnSp>
        <p:nvCxnSpPr>
          <p:cNvPr id="52" name="AutoShape 36"/>
          <p:cNvCxnSpPr>
            <a:cxnSpLocks noChangeShapeType="1"/>
            <a:stCxn id="19475" idx="3"/>
            <a:endCxn id="19483" idx="2"/>
          </p:cNvCxnSpPr>
          <p:nvPr/>
        </p:nvCxnSpPr>
        <p:spPr bwMode="auto">
          <a:xfrm flipV="1">
            <a:off x="1109663" y="5500688"/>
            <a:ext cx="15335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3" name="AutoShape 36"/>
          <p:cNvCxnSpPr>
            <a:cxnSpLocks noChangeShapeType="1"/>
            <a:stCxn id="19475" idx="3"/>
            <a:endCxn id="19484" idx="2"/>
          </p:cNvCxnSpPr>
          <p:nvPr/>
        </p:nvCxnSpPr>
        <p:spPr bwMode="auto">
          <a:xfrm flipV="1">
            <a:off x="1109663" y="5500688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4" name="AutoShape 36"/>
          <p:cNvCxnSpPr>
            <a:cxnSpLocks noChangeShapeType="1"/>
            <a:stCxn id="19475" idx="3"/>
            <a:endCxn id="19486" idx="2"/>
          </p:cNvCxnSpPr>
          <p:nvPr/>
        </p:nvCxnSpPr>
        <p:spPr bwMode="auto">
          <a:xfrm flipV="1">
            <a:off x="1109663" y="5500688"/>
            <a:ext cx="209073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" name="Grupo 8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572264" y="3643314"/>
            <a:chExt cx="563563" cy="857256"/>
          </a:xfrm>
        </p:grpSpPr>
        <p:sp>
          <p:nvSpPr>
            <p:cNvPr id="19544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45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  <p:sp>
          <p:nvSpPr>
            <p:cNvPr id="19546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6" name="Grupo 12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40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41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  <p:sp>
          <p:nvSpPr>
            <p:cNvPr id="19542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43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3</a:t>
              </a:r>
              <a:endParaRPr lang="pt-BR" b="1"/>
            </a:p>
          </p:txBody>
        </p:sp>
      </p:grpSp>
      <p:grpSp>
        <p:nvGrpSpPr>
          <p:cNvPr id="7" name="Grupo 8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572264" y="3643314"/>
            <a:chExt cx="563563" cy="857256"/>
          </a:xfrm>
        </p:grpSpPr>
        <p:sp>
          <p:nvSpPr>
            <p:cNvPr id="19537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38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  <p:sp>
          <p:nvSpPr>
            <p:cNvPr id="19539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8" name="Grupo 8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572264" y="3643314"/>
            <a:chExt cx="563563" cy="857256"/>
          </a:xfrm>
        </p:grpSpPr>
        <p:sp>
          <p:nvSpPr>
            <p:cNvPr id="19535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36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9" name="Grupo 138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32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33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34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0" name="Grupo 14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28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29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30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31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</p:grpSp>
      <p:grpSp>
        <p:nvGrpSpPr>
          <p:cNvPr id="11" name="Grupo 150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23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24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25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26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  <p:sp>
          <p:nvSpPr>
            <p:cNvPr id="19527" name="Rectangle 41"/>
            <p:cNvSpPr>
              <a:spLocks noChangeArrowheads="1"/>
            </p:cNvSpPr>
            <p:nvPr/>
          </p:nvSpPr>
          <p:spPr bwMode="auto">
            <a:xfrm>
              <a:off x="6355929" y="523998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4</a:t>
              </a:r>
              <a:endParaRPr lang="pt-BR" b="1"/>
            </a:p>
          </p:txBody>
        </p:sp>
      </p:grpSp>
      <p:grpSp>
        <p:nvGrpSpPr>
          <p:cNvPr id="14" name="Grupo 156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19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20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21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22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</p:grpSp>
      <p:grpSp>
        <p:nvGrpSpPr>
          <p:cNvPr id="15" name="Grupo 162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16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17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18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6" name="Grupo 167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12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13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14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15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</p:grpSp>
      <p:grpSp>
        <p:nvGrpSpPr>
          <p:cNvPr id="17" name="Grupo 172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09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10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11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8" name="Grupo 177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07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08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9" name="Grupo 181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04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05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  <p:sp>
          <p:nvSpPr>
            <p:cNvPr id="19506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86" name="Rectangle 41"/>
          <p:cNvSpPr>
            <a:spLocks noChangeArrowheads="1"/>
          </p:cNvSpPr>
          <p:nvPr/>
        </p:nvSpPr>
        <p:spPr bwMode="auto">
          <a:xfrm>
            <a:off x="6858000" y="5176838"/>
            <a:ext cx="1357313" cy="252412"/>
          </a:xfrm>
          <a:prstGeom prst="rect">
            <a:avLst/>
          </a:prstGeom>
          <a:solidFill>
            <a:srgbClr val="D1FFE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>
                <a:latin typeface="Arial Narrow" pitchFamily="34" charset="0"/>
              </a:rPr>
              <a:t>Resultado:</a:t>
            </a:r>
            <a:r>
              <a:rPr lang="pt-BR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8</a:t>
            </a:r>
            <a:endParaRPr lang="pt-BR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8.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Avaliação da posfixa</a:t>
            </a:r>
            <a:endParaRPr lang="pt-BR" sz="2000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valor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 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]-</a:t>
            </a:r>
            <a:r>
              <a:rPr lang="pt-BR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) {</a:t>
            </a:r>
            <a:endParaRPr lang="pt-BR" sz="17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'+'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'-'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'/'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	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z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D72B9-89C7-43BD-AEA9-85F9A7C398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upo 109"/>
          <p:cNvGrpSpPr>
            <a:grpSpLocks/>
          </p:cNvGrpSpPr>
          <p:nvPr/>
        </p:nvGrpSpPr>
        <p:grpSpPr bwMode="auto">
          <a:xfrm>
            <a:off x="425450" y="1019175"/>
            <a:ext cx="8243888" cy="1746250"/>
            <a:chOff x="425450" y="3664170"/>
            <a:chExt cx="8244000" cy="1745536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886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completo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123"/>
              <a:ext cx="8244000" cy="135358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Crie um programa completo para ler uma expressão aritmética na forma infixa e exibir sua forma posfixa correspondente, bem como seu valor numérico.</a:t>
              </a:r>
            </a:p>
            <a:p>
              <a:pPr algn="just">
                <a:spcBef>
                  <a:spcPts val="12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Por exemplo, para a expressão infixa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"2*3+8/4"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o programa deve apresentar como saída a forma posfixa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"23*84/+"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o valor numérico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.</a:t>
              </a:r>
              <a:endParaRPr lang="es-ES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sp>
        <p:nvSpPr>
          <p:cNvPr id="2150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B4D607-1821-4207-ABC7-2A0D64DBCA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5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8625" y="3079750"/>
            <a:ext cx="8243888" cy="3162300"/>
            <a:chOff x="425450" y="3664170"/>
            <a:chExt cx="8244000" cy="3162449"/>
          </a:xfrm>
        </p:grpSpPr>
        <p:sp>
          <p:nvSpPr>
            <p:cNvPr id="16" name="CaixaDeTexto 15"/>
            <p:cNvSpPr txBox="1"/>
            <p:nvPr/>
          </p:nvSpPr>
          <p:spPr bwMode="auto">
            <a:xfrm>
              <a:off x="425450" y="3664170"/>
              <a:ext cx="8244000" cy="400069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Expressões booleanas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 bwMode="auto">
            <a:xfrm>
              <a:off x="425450" y="4056301"/>
              <a:ext cx="8244000" cy="277031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Com base nos algoritmos descritos, crie um programa para ler uma expressão booleana </a:t>
              </a:r>
              <a:r>
                <a:rPr lang="pt-BR" dirty="0" err="1">
                  <a:latin typeface="Arial Narrow" pitchFamily="34" charset="0"/>
                </a:rPr>
                <a:t>comple-tamente</a:t>
              </a:r>
              <a:r>
                <a:rPr lang="pt-BR" dirty="0">
                  <a:latin typeface="Arial Narrow" pitchFamily="34" charset="0"/>
                </a:rPr>
                <a:t> parentesiada e exibir sua forma posfixa correspondente, bem como seu valor numérico.</a:t>
              </a:r>
            </a:p>
            <a:p>
              <a:pPr algn="just">
                <a:spcBef>
                  <a:spcPts val="12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Considere que as expressões são compostas por: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Operandos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: letras maiúsculas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com valores numéricos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respectivamente.</a:t>
              </a:r>
            </a:p>
            <a:p>
              <a:pPr marL="179388" indent="-179388" algn="just">
                <a:spcBef>
                  <a:spcPts val="3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Operadores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: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!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(não),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(e) 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(ou), da maior para a menor prioridade.</a:t>
              </a:r>
            </a:p>
            <a:p>
              <a:pPr marL="179388" indent="-179388" algn="just">
                <a:spcBef>
                  <a:spcPts val="3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Delimitadores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: parênteses de abertura e fechamento.</a:t>
              </a:r>
            </a:p>
            <a:p>
              <a:pPr algn="just">
                <a:spcBef>
                  <a:spcPts val="12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Por exemplo, para a expressão booleana infixa parentesiada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"((!F)|(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F&amp;V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))"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o programa deve apresentar como saída a forma posfixa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"F!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FV&amp;|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o valor numérico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.</a:t>
              </a:r>
              <a:endParaRPr lang="es-ES" dirty="0">
                <a:latin typeface="Arial Narrow" pitchFamily="34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upo 109"/>
          <p:cNvGrpSpPr>
            <a:grpSpLocks/>
          </p:cNvGrpSpPr>
          <p:nvPr/>
        </p:nvGrpSpPr>
        <p:grpSpPr bwMode="auto">
          <a:xfrm>
            <a:off x="425450" y="1019175"/>
            <a:ext cx="8243888" cy="4078288"/>
            <a:chOff x="425450" y="3664170"/>
            <a:chExt cx="8244000" cy="4076069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832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Infixa para prefixa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070"/>
              <a:ext cx="8244000" cy="368416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Crie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prefixa(e)</a:t>
              </a:r>
              <a:r>
                <a:rPr lang="pt-BR" dirty="0">
                  <a:latin typeface="Arial Narrow" pitchFamily="34" charset="0"/>
                </a:rPr>
                <a:t>, que devolve a forma prefixa da expressão aritmética completa-mente parentesiada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dirty="0">
                  <a:latin typeface="Arial Narrow" pitchFamily="34" charset="0"/>
                </a:rPr>
                <a:t>. Em seguida, faça um programa para testar a função.</a:t>
              </a: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70000"/>
                <a:defRPr/>
              </a:pPr>
              <a:r>
                <a:rPr lang="pt-BR" sz="1600" b="1" dirty="0">
                  <a:latin typeface="Arial Narrow" pitchFamily="34" charset="0"/>
                </a:rPr>
                <a:t>Dicas: </a:t>
              </a:r>
            </a:p>
            <a:p>
              <a:pPr marL="179388" indent="-179388" algn="just">
                <a:spcBef>
                  <a:spcPts val="2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1600" dirty="0">
                  <a:latin typeface="Arial Narrow" pitchFamily="34" charset="0"/>
                </a:rPr>
                <a:t>Percorra a expressão infixa da direita para a esquerda.</a:t>
              </a:r>
            </a:p>
            <a:p>
              <a:pPr marL="179388" indent="-179388" algn="just">
                <a:spcBef>
                  <a:spcPts val="2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1600" dirty="0">
                  <a:latin typeface="Arial Narrow" pitchFamily="34" charset="0"/>
                </a:rPr>
                <a:t>Use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dirty="0">
                  <a:latin typeface="Arial Narrow" pitchFamily="34" charset="0"/>
                </a:rPr>
                <a:t> para determinar o tamanho da expressão infixa.</a:t>
              </a:r>
            </a:p>
            <a:p>
              <a:pPr marL="179388" indent="-179388" algn="just">
                <a:spcBef>
                  <a:spcPts val="2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1600" dirty="0">
                  <a:latin typeface="Arial Narrow" pitchFamily="34" charset="0"/>
                </a:rPr>
                <a:t>Use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strrev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dirty="0">
                  <a:latin typeface="Arial Narrow" pitchFamily="34" charset="0"/>
                </a:rPr>
                <a:t> para inverter uma cadeia de caracteres.</a:t>
              </a:r>
            </a:p>
          </p:txBody>
        </p:sp>
      </p:grpSp>
      <p:sp>
        <p:nvSpPr>
          <p:cNvPr id="22531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C7FEE5-BCEC-4E6F-A570-90EBB635A02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253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2535" name="Grupo 31"/>
          <p:cNvGrpSpPr>
            <a:grpSpLocks/>
          </p:cNvGrpSpPr>
          <p:nvPr/>
        </p:nvGrpSpPr>
        <p:grpSpPr bwMode="auto">
          <a:xfrm>
            <a:off x="2643188" y="2163763"/>
            <a:ext cx="3325812" cy="1550987"/>
            <a:chOff x="2555211" y="4407385"/>
            <a:chExt cx="2458916" cy="907584"/>
          </a:xfrm>
        </p:grpSpPr>
        <p:sp>
          <p:nvSpPr>
            <p:cNvPr id="12" name="Retângulo 11"/>
            <p:cNvSpPr/>
            <p:nvPr/>
          </p:nvSpPr>
          <p:spPr>
            <a:xfrm>
              <a:off x="3286430" y="4516072"/>
              <a:ext cx="1727697" cy="21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2555211" y="4516072"/>
              <a:ext cx="647886" cy="21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infixa: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 bwMode="auto">
            <a:xfrm>
              <a:off x="3286430" y="5098524"/>
              <a:ext cx="1727697" cy="216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 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2 3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 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8 4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 bwMode="auto">
            <a:xfrm>
              <a:off x="2555211" y="5098524"/>
              <a:ext cx="647886" cy="216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prefixa: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Forma 14"/>
            <p:cNvCxnSpPr/>
            <p:nvPr/>
          </p:nvCxnSpPr>
          <p:spPr bwMode="auto">
            <a:xfrm rot="5400000">
              <a:off x="3962864" y="4929210"/>
              <a:ext cx="287975" cy="2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4" name="Freeform 26"/>
            <p:cNvSpPr>
              <a:spLocks/>
            </p:cNvSpPr>
            <p:nvPr/>
          </p:nvSpPr>
          <p:spPr bwMode="auto">
            <a:xfrm flipH="1">
              <a:off x="4286248" y="4407385"/>
              <a:ext cx="180000" cy="107997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2545" name="Freeform 27"/>
            <p:cNvSpPr>
              <a:spLocks/>
            </p:cNvSpPr>
            <p:nvPr/>
          </p:nvSpPr>
          <p:spPr bwMode="auto">
            <a:xfrm flipH="1" flipV="1">
              <a:off x="3428992" y="4732532"/>
              <a:ext cx="648000" cy="142872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2546" name="Freeform 26"/>
            <p:cNvSpPr>
              <a:spLocks/>
            </p:cNvSpPr>
            <p:nvPr/>
          </p:nvSpPr>
          <p:spPr bwMode="auto">
            <a:xfrm flipH="1">
              <a:off x="3534182" y="4407385"/>
              <a:ext cx="180000" cy="107997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 sz="2000"/>
            </a:p>
          </p:txBody>
        </p:sp>
      </p:grpSp>
      <p:grpSp>
        <p:nvGrpSpPr>
          <p:cNvPr id="6" name="Grupo 109"/>
          <p:cNvGrpSpPr>
            <a:grpSpLocks/>
          </p:cNvGrpSpPr>
          <p:nvPr/>
        </p:nvGrpSpPr>
        <p:grpSpPr bwMode="auto">
          <a:xfrm>
            <a:off x="428625" y="5203825"/>
            <a:ext cx="8243888" cy="1038225"/>
            <a:chOff x="425450" y="3664170"/>
            <a:chExt cx="8244000" cy="1038492"/>
          </a:xfrm>
        </p:grpSpPr>
        <p:sp>
          <p:nvSpPr>
            <p:cNvPr id="34" name="CaixaDeTexto 33"/>
            <p:cNvSpPr txBox="1"/>
            <p:nvPr/>
          </p:nvSpPr>
          <p:spPr bwMode="auto">
            <a:xfrm>
              <a:off x="425450" y="3664170"/>
              <a:ext cx="8244000" cy="40015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Avaliação da forma prefixa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 bwMode="auto">
            <a:xfrm>
              <a:off x="425450" y="4056384"/>
              <a:ext cx="8244000" cy="64627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Crie a função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valpre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(e)</a:t>
              </a:r>
              <a:r>
                <a:rPr lang="pt-BR" dirty="0">
                  <a:latin typeface="Arial Narrow" pitchFamily="34" charset="0"/>
                </a:rPr>
                <a:t>, que devolve o valor da expressão aritmética prefixa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dirty="0">
                  <a:latin typeface="Arial Narrow" pitchFamily="34" charset="0"/>
                </a:rPr>
                <a:t>. Em seguida, faça um programa para testar a função.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D86A08-EF3F-48AD-8502-69280E55801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5" name="Grupo 10"/>
          <p:cNvGrpSpPr>
            <a:grpSpLocks/>
          </p:cNvGrpSpPr>
          <p:nvPr/>
        </p:nvGrpSpPr>
        <p:grpSpPr bwMode="auto">
          <a:xfrm>
            <a:off x="425450" y="1019175"/>
            <a:ext cx="8243888" cy="1747838"/>
            <a:chOff x="447675" y="1138238"/>
            <a:chExt cx="8229600" cy="1746985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003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Expressões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1894"/>
              <a:ext cx="8229600" cy="1323329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marL="263525" indent="-263525"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são compostas por:</a:t>
              </a:r>
            </a:p>
            <a:p>
              <a:pPr marL="174625" indent="-174625"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2000" b="1" dirty="0">
                  <a:latin typeface="Arial Narrow" pitchFamily="34" charset="0"/>
                </a:rPr>
                <a:t>operandos</a:t>
              </a:r>
              <a:r>
                <a:rPr lang="pt-BR" sz="2000" dirty="0">
                  <a:latin typeface="Arial Narrow" pitchFamily="34" charset="0"/>
                </a:rPr>
                <a:t>: constantes numéricas.</a:t>
              </a:r>
            </a:p>
            <a:p>
              <a:pPr marL="174625" indent="-174625"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2000" b="1" dirty="0">
                  <a:latin typeface="Arial Narrow" pitchFamily="34" charset="0"/>
                </a:rPr>
                <a:t>operadores</a:t>
              </a:r>
              <a:r>
                <a:rPr lang="pt-BR" sz="2000" dirty="0">
                  <a:latin typeface="Arial Narrow" pitchFamily="34" charset="0"/>
                </a:rPr>
                <a:t>: operações aritméticas binárias 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2000" dirty="0">
                  <a:latin typeface="Arial Narrow" pitchFamily="34" charset="0"/>
                </a:rPr>
                <a:t>, 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–</a:t>
              </a:r>
              <a:r>
                <a:rPr lang="pt-BR" sz="2000" dirty="0">
                  <a:latin typeface="Arial Narrow" pitchFamily="34" charset="0"/>
                </a:rPr>
                <a:t>, 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2000" dirty="0">
                  <a:latin typeface="Arial Narrow" pitchFamily="34" charset="0"/>
                </a:rPr>
                <a:t> e 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pt-BR" sz="2000" dirty="0">
                  <a:latin typeface="Arial Narrow" pitchFamily="34" charset="0"/>
                </a:rPr>
                <a:t>).</a:t>
              </a:r>
            </a:p>
            <a:p>
              <a:pPr marL="174625" indent="-174625"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2000" b="1" dirty="0">
                  <a:latin typeface="Arial Narrow" pitchFamily="34" charset="0"/>
                </a:rPr>
                <a:t>delimitadores</a:t>
              </a:r>
              <a:r>
                <a:rPr lang="pt-BR" sz="2000" dirty="0">
                  <a:latin typeface="Arial Narrow" pitchFamily="34" charset="0"/>
                </a:rPr>
                <a:t>: parênteses de abertura e de fechamento.</a:t>
              </a: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3003550"/>
            <a:ext cx="7019925" cy="13541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Notações: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Infixa</a:t>
            </a:r>
            <a:r>
              <a:rPr lang="pt-BR" sz="8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.......................................:  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B </a:t>
            </a:r>
            <a:r>
              <a:rPr lang="pt-BR" dirty="0">
                <a:latin typeface="Arial Narrow" pitchFamily="34" charset="0"/>
                <a:cs typeface="Courier New" pitchFamily="49" charset="0"/>
                <a:sym typeface="Symbol" pitchFamily="18" charset="2"/>
              </a:rPr>
              <a:t>(fácil de escrever e difícil de avaliar)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Prefixa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(polonesa)</a:t>
            </a:r>
            <a:r>
              <a:rPr lang="pt-BR" sz="3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..................: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A B</a:t>
            </a:r>
            <a:endParaRPr lang="pt-BR" b="1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Posfixa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(polonesa reversa)</a:t>
            </a:r>
            <a:r>
              <a:rPr lang="pt-BR" sz="300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.....:  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 B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 </a:t>
            </a:r>
            <a:r>
              <a:rPr lang="pt-BR" dirty="0">
                <a:latin typeface="Arial Narrow" pitchFamily="34" charset="0"/>
                <a:cs typeface="Courier New" pitchFamily="49" charset="0"/>
                <a:sym typeface="Symbol" pitchFamily="18" charset="2"/>
              </a:rPr>
              <a:t>(difícil de escrever e fácil de avaliar)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simplificar, vamos supor que os operandos são constantes inteiras de um único dígito!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25450" y="4595813"/>
            <a:ext cx="7019925" cy="103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Objetivos: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Arial Narrow" pitchFamily="34" charset="0"/>
              </a:rPr>
              <a:t>Converter uma expressão infixa em posfixa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Arial Narrow" pitchFamily="34" charset="0"/>
              </a:rPr>
              <a:t>Avaliar a forma posfixa de uma expressão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pic>
        <p:nvPicPr>
          <p:cNvPr id="512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13" y="2927350"/>
            <a:ext cx="10255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40" grpId="0" animBg="1" autoUpdateAnimBg="0"/>
      <p:bldP spid="1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Fim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01EF0-71B9-79DE-BB0E-A83F5450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INFIXA PARA PREFIXA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2C9221-8BE1-C899-FE15-F14B1107BE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3973F5-B1E5-9975-1943-678F772151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EC256-1115-4902-A481-0FD5A3C6B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EF9CB8-46E0-35AC-6FEC-8514AACBFA9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32568" y="1166406"/>
            <a:ext cx="8243888" cy="3054682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Arial Narrow" pitchFamily="34" charset="0"/>
              </a:rPr>
              <a:t>Algoritmo de conversão</a:t>
            </a:r>
            <a:r>
              <a:rPr lang="pt-BR" sz="2000" dirty="0">
                <a:latin typeface="Arial Narrow" pitchFamily="34" charset="0"/>
              </a:rPr>
              <a:t> (3ª versão)</a:t>
            </a:r>
            <a:r>
              <a:rPr lang="pt-BR" sz="2000" b="1" dirty="0">
                <a:latin typeface="Arial Narrow" pitchFamily="34" charset="0"/>
              </a:rPr>
              <a:t>:</a:t>
            </a:r>
          </a:p>
          <a:p>
            <a:pPr algn="just">
              <a:spcBef>
                <a:spcPts val="300"/>
              </a:spcBef>
              <a:defRPr/>
            </a:pPr>
            <a:r>
              <a:rPr lang="pt-BR" sz="2000" dirty="0">
                <a:latin typeface="Arial Narrow" pitchFamily="34" charset="0"/>
              </a:rPr>
              <a:t>A conversão de expressão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infixa </a:t>
            </a:r>
            <a:r>
              <a:rPr lang="pt-BR" sz="2000" b="1" dirty="0" err="1">
                <a:solidFill>
                  <a:srgbClr val="FF0000"/>
                </a:solidFill>
                <a:latin typeface="Arial Narrow" pitchFamily="34" charset="0"/>
              </a:rPr>
              <a:t>parentesiada</a:t>
            </a:r>
            <a:r>
              <a:rPr lang="pt-BR" sz="2000" dirty="0">
                <a:latin typeface="Arial Narrow" pitchFamily="34" charset="0"/>
              </a:rPr>
              <a:t> em prefixa é feita do seguinte modo: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Inicie com uma pilha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e uma expressão prefixa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 vazias.</a:t>
            </a:r>
          </a:p>
          <a:p>
            <a:pPr marL="268288" indent="-268288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Para cada elemento da expressão infixa, da direita para a esquerda, faça :</a:t>
            </a:r>
          </a:p>
          <a:p>
            <a:pPr marL="538163" indent="-269875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parêntese de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fechamento</a:t>
            </a:r>
            <a:r>
              <a:rPr lang="pt-BR" sz="2000" dirty="0">
                <a:latin typeface="Arial Narrow" pitchFamily="34" charset="0"/>
              </a:rPr>
              <a:t>, descarte-o.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sz="2000" dirty="0">
                <a:latin typeface="Arial Narrow" pitchFamily="34" charset="0"/>
              </a:rPr>
              <a:t>, anexe-o à expressão </a:t>
            </a:r>
            <a:r>
              <a:rPr lang="pt-BR" sz="2000" dirty="0" err="1">
                <a:latin typeface="Arial Narrow" pitchFamily="34" charset="0"/>
              </a:rPr>
              <a:t>posfixa</a:t>
            </a:r>
            <a:r>
              <a:rPr lang="pt-BR" sz="2000" dirty="0">
                <a:latin typeface="Arial Narrow" pitchFamily="34" charset="0"/>
              </a:rPr>
              <a:t>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sz="2000" dirty="0">
                <a:latin typeface="Arial Narrow" pitchFamily="34" charset="0"/>
              </a:rPr>
              <a:t>, insira-o na pilha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parêntese de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abertura</a:t>
            </a:r>
            <a:r>
              <a:rPr lang="pt-BR" sz="2000" dirty="0">
                <a:latin typeface="Arial Narrow" pitchFamily="34" charset="0"/>
              </a:rPr>
              <a:t>, remova um item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e anexe-o 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No final, devolva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14954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C56F6-61D0-4586-BF9E-D82F499C87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425450" y="2435225"/>
            <a:ext cx="8243888" cy="3259138"/>
            <a:chOff x="447675" y="1138238"/>
            <a:chExt cx="8229600" cy="3258421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399962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de infixa para posfixa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35026"/>
              <a:ext cx="8229600" cy="286163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12382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Estratégia para converter infixa em posfixa: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Parentesiar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completamente a expressão, de acordo com as prioridades dos operadores.</a:t>
            </a:r>
          </a:p>
          <a:p>
            <a:pPr marL="179388" indent="-179388" algn="just">
              <a:spcBef>
                <a:spcPts val="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Transcreve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r a expressão, descartando parênteses e movendo os operadores para as posições ocupadas por seus respectivos parênteses de fechamento.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automatizar esse procedimento de conversão?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03538" y="4173538"/>
            <a:ext cx="3240087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pt-BR" sz="3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3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BR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BR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3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3000" dirty="0">
              <a:solidFill>
                <a:schemeClr val="tx1"/>
              </a:solidFill>
            </a:endParaRPr>
          </a:p>
        </p:txBody>
      </p:sp>
      <p:grpSp>
        <p:nvGrpSpPr>
          <p:cNvPr id="3" name="Grupo 31"/>
          <p:cNvGrpSpPr>
            <a:grpSpLocks/>
          </p:cNvGrpSpPr>
          <p:nvPr/>
        </p:nvGrpSpPr>
        <p:grpSpPr bwMode="auto">
          <a:xfrm>
            <a:off x="4522788" y="3546475"/>
            <a:ext cx="3335337" cy="576263"/>
            <a:chOff x="4523526" y="3545722"/>
            <a:chExt cx="3334622" cy="576013"/>
          </a:xfrm>
        </p:grpSpPr>
        <p:cxnSp>
          <p:nvCxnSpPr>
            <p:cNvPr id="15" name="Forma 14"/>
            <p:cNvCxnSpPr/>
            <p:nvPr/>
          </p:nvCxnSpPr>
          <p:spPr>
            <a:xfrm rot="5400000">
              <a:off x="4236313" y="3832935"/>
              <a:ext cx="576013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6418595" y="3647278"/>
              <a:ext cx="1439553" cy="3602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 err="1">
                  <a:solidFill>
                    <a:schemeClr val="tx1"/>
                  </a:solidFill>
                  <a:cs typeface="Courier New" pitchFamily="49" charset="0"/>
                </a:rPr>
                <a:t>parentesiar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o 34"/>
          <p:cNvGrpSpPr>
            <a:grpSpLocks/>
          </p:cNvGrpSpPr>
          <p:nvPr/>
        </p:nvGrpSpPr>
        <p:grpSpPr bwMode="auto">
          <a:xfrm>
            <a:off x="1671638" y="3121025"/>
            <a:ext cx="4471987" cy="360363"/>
            <a:chOff x="1671736" y="3121559"/>
            <a:chExt cx="4472584" cy="360000"/>
          </a:xfrm>
        </p:grpSpPr>
        <p:sp>
          <p:nvSpPr>
            <p:cNvPr id="11" name="Retângulo 10"/>
            <p:cNvSpPr/>
            <p:nvPr/>
          </p:nvSpPr>
          <p:spPr>
            <a:xfrm>
              <a:off x="2903800" y="3121559"/>
              <a:ext cx="324052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 * 3 + 8 / 4</a:t>
              </a:r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671736" y="3121559"/>
              <a:ext cx="90023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r"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Infixa: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35"/>
          <p:cNvGrpSpPr>
            <a:grpSpLocks/>
          </p:cNvGrpSpPr>
          <p:nvPr/>
        </p:nvGrpSpPr>
        <p:grpSpPr bwMode="auto">
          <a:xfrm>
            <a:off x="1671638" y="5226050"/>
            <a:ext cx="4471987" cy="360363"/>
            <a:chOff x="1671736" y="5225889"/>
            <a:chExt cx="4472584" cy="360000"/>
          </a:xfrm>
        </p:grpSpPr>
        <p:sp>
          <p:nvSpPr>
            <p:cNvPr id="13" name="Retângulo 12"/>
            <p:cNvSpPr/>
            <p:nvPr/>
          </p:nvSpPr>
          <p:spPr>
            <a:xfrm>
              <a:off x="2903800" y="5225889"/>
              <a:ext cx="324052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2 3 </a:t>
              </a:r>
              <a:r>
                <a:rPr lang="pt-BR" sz="3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 </a:t>
              </a:r>
              <a:r>
                <a:rPr lang="pt-BR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8 4 </a:t>
              </a:r>
              <a:r>
                <a:rPr lang="pt-BR" sz="32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 </a:t>
              </a:r>
              <a:r>
                <a:rPr lang="pt-BR" sz="3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3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671736" y="5225889"/>
              <a:ext cx="90023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r"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Posfixa: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9"/>
          <p:cNvGrpSpPr>
            <a:grpSpLocks/>
          </p:cNvGrpSpPr>
          <p:nvPr/>
        </p:nvGrpSpPr>
        <p:grpSpPr bwMode="auto">
          <a:xfrm>
            <a:off x="3803650" y="4046538"/>
            <a:ext cx="4030663" cy="1144587"/>
            <a:chOff x="3804288" y="4046755"/>
            <a:chExt cx="4030025" cy="1144622"/>
          </a:xfrm>
        </p:grpSpPr>
        <p:grpSp>
          <p:nvGrpSpPr>
            <p:cNvPr id="6157" name="Grupo 32"/>
            <p:cNvGrpSpPr>
              <a:grpSpLocks/>
            </p:cNvGrpSpPr>
            <p:nvPr/>
          </p:nvGrpSpPr>
          <p:grpSpPr bwMode="auto">
            <a:xfrm>
              <a:off x="4522788" y="4615377"/>
              <a:ext cx="3311525" cy="576000"/>
              <a:chOff x="4523526" y="4615991"/>
              <a:chExt cx="3310508" cy="576011"/>
            </a:xfrm>
          </p:grpSpPr>
          <p:cxnSp>
            <p:nvCxnSpPr>
              <p:cNvPr id="18" name="Forma 14"/>
              <p:cNvCxnSpPr/>
              <p:nvPr/>
            </p:nvCxnSpPr>
            <p:spPr>
              <a:xfrm rot="5400000">
                <a:off x="4236698" y="4903063"/>
                <a:ext cx="576291" cy="1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ângulo 21"/>
              <p:cNvSpPr/>
              <p:nvPr/>
            </p:nvSpPr>
            <p:spPr>
              <a:xfrm>
                <a:off x="6394841" y="4699852"/>
                <a:ext cx="1439193" cy="3603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>
                  <a:defRPr/>
                </a:pPr>
                <a:r>
                  <a:rPr lang="pt-BR" sz="2000" b="1" dirty="0">
                    <a:solidFill>
                      <a:schemeClr val="tx1"/>
                    </a:solidFill>
                    <a:cs typeface="Courier New" pitchFamily="49" charset="0"/>
                  </a:rPr>
                  <a:t>transcrever</a:t>
                </a:r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58" name="Freeform 26"/>
            <p:cNvSpPr>
              <a:spLocks/>
            </p:cNvSpPr>
            <p:nvPr/>
          </p:nvSpPr>
          <p:spPr bwMode="auto">
            <a:xfrm>
              <a:off x="5277327" y="4046755"/>
              <a:ext cx="357190" cy="108000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9" name="Freeform 27"/>
            <p:cNvSpPr>
              <a:spLocks/>
            </p:cNvSpPr>
            <p:nvPr/>
          </p:nvSpPr>
          <p:spPr bwMode="auto">
            <a:xfrm flipV="1">
              <a:off x="4535788" y="4536782"/>
              <a:ext cx="1357322" cy="142876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0" name="Freeform 26"/>
            <p:cNvSpPr>
              <a:spLocks/>
            </p:cNvSpPr>
            <p:nvPr/>
          </p:nvSpPr>
          <p:spPr bwMode="auto">
            <a:xfrm>
              <a:off x="3804288" y="4046755"/>
              <a:ext cx="357190" cy="108000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835719-0D30-4F5A-BD3F-C24280A681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7173" name="Grupo 11"/>
          <p:cNvGrpSpPr>
            <a:grpSpLocks/>
          </p:cNvGrpSpPr>
          <p:nvPr/>
        </p:nvGrpSpPr>
        <p:grpSpPr bwMode="auto">
          <a:xfrm>
            <a:off x="425450" y="1019175"/>
            <a:ext cx="8243888" cy="5222875"/>
            <a:chOff x="425450" y="2365375"/>
            <a:chExt cx="8243888" cy="5222462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25450" y="2365375"/>
              <a:ext cx="8243888" cy="40001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de infixa parentesiada para posfixa: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((2*3)+(8/4))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5450" y="2763806"/>
              <a:ext cx="8243888" cy="4824031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844675" y="1428750"/>
            <a:ext cx="3527425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Ação</a:t>
            </a:r>
          </a:p>
          <a:p>
            <a:pPr fontAlgn="ctr">
              <a:spcBef>
                <a:spcPts val="6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descartar</a:t>
            </a: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descartar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descartar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414963" y="1428750"/>
            <a:ext cx="1366837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Pilha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824663" y="1428750"/>
            <a:ext cx="1800225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Posfixa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"23*84"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"23*84/"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"23*84/+"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69900" y="1428750"/>
            <a:ext cx="1331913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Elemento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E61C2-2D25-4C68-A552-196086492B3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197" name="Grupo 10"/>
          <p:cNvGrpSpPr>
            <a:grpSpLocks/>
          </p:cNvGrpSpPr>
          <p:nvPr/>
        </p:nvGrpSpPr>
        <p:grpSpPr bwMode="auto">
          <a:xfrm>
            <a:off x="425450" y="2430463"/>
            <a:ext cx="8243888" cy="3268662"/>
            <a:chOff x="447675" y="1138238"/>
            <a:chExt cx="8229600" cy="3267384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39989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Avaliação da forma posfixa: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23*84/+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44479"/>
              <a:ext cx="8229600" cy="286114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12906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Vantagem da forma posfixa: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Não há parênteses na forma posfixa.</a:t>
            </a:r>
          </a:p>
          <a:p>
            <a:pPr marL="179388" indent="-179388" algn="just">
              <a:spcBef>
                <a:spcPts val="2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As operações aparecem na ordem em que elas devem ser efetuadas.</a:t>
            </a:r>
          </a:p>
          <a:p>
            <a:pPr marL="179388" indent="-179388" algn="just">
              <a:spcBef>
                <a:spcPts val="2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O valor da forma posfixa pode ser facilmente obtido com o auxílio de uma pilha.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resultado final da avaliação da expressão é o número que sobra no topo da pilha!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1839913" y="2868613"/>
            <a:ext cx="5321300" cy="2786062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Ação</a:t>
            </a:r>
          </a:p>
          <a:p>
            <a:pPr fontAlgn="ctr">
              <a:spcBef>
                <a:spcPts val="6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dois valores e empilhar seu </a:t>
            </a:r>
            <a:r>
              <a:rPr lang="pt-PT" sz="2000" b="1">
                <a:latin typeface="Arial Narrow" pitchFamily="34" charset="0"/>
                <a:cs typeface="Courier New" pitchFamily="49" charset="0"/>
              </a:rPr>
              <a:t>produto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dois valores e empilhar seu </a:t>
            </a:r>
            <a:r>
              <a:rPr lang="pt-PT" sz="2000" b="1">
                <a:latin typeface="Arial Narrow" pitchFamily="34" charset="0"/>
                <a:cs typeface="Courier New" pitchFamily="49" charset="0"/>
              </a:rPr>
              <a:t>quociente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dois valores e empilhar sua </a:t>
            </a:r>
            <a:r>
              <a:rPr lang="pt-PT" sz="2000" b="1">
                <a:latin typeface="Arial Narrow" pitchFamily="34" charset="0"/>
                <a:cs typeface="Courier New" pitchFamily="49" charset="0"/>
              </a:rPr>
              <a:t>soma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7215188" y="2868613"/>
            <a:ext cx="1409700" cy="2786062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Pilha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69900" y="2868613"/>
            <a:ext cx="1316038" cy="2786062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Elemento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Conversão para posfixa</a:t>
            </a:r>
            <a:endParaRPr lang="pt-BR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FC464-BF42-417A-AD94-984309E07F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30543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Arial Narrow" pitchFamily="34" charset="0"/>
              </a:rPr>
              <a:t>Algoritmo de conversão</a:t>
            </a:r>
            <a:r>
              <a:rPr lang="pt-BR" sz="2000" dirty="0">
                <a:latin typeface="Arial Narrow" pitchFamily="34" charset="0"/>
              </a:rPr>
              <a:t> (1ª versão)</a:t>
            </a:r>
            <a:r>
              <a:rPr lang="pt-BR" sz="2000" b="1" dirty="0">
                <a:latin typeface="Arial Narrow" pitchFamily="34" charset="0"/>
              </a:rPr>
              <a:t>:</a:t>
            </a:r>
          </a:p>
          <a:p>
            <a:pPr algn="just">
              <a:spcBef>
                <a:spcPts val="300"/>
              </a:spcBef>
              <a:defRPr/>
            </a:pPr>
            <a:r>
              <a:rPr lang="pt-BR" sz="2000" dirty="0">
                <a:latin typeface="Arial Narrow" pitchFamily="34" charset="0"/>
              </a:rPr>
              <a:t>A conversão de expressão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infixa parentesiada</a:t>
            </a:r>
            <a:r>
              <a:rPr lang="pt-BR" sz="2000" dirty="0">
                <a:latin typeface="Arial Narrow" pitchFamily="34" charset="0"/>
              </a:rPr>
              <a:t> em posfixa é feita do seguinte modo: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Inicie com uma pilha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e uma expressão posfixa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 vazias.</a:t>
            </a:r>
          </a:p>
          <a:p>
            <a:pPr marL="268288" indent="-268288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Para cada elemento da expressão infixa, da esquerda para a direita, faça :</a:t>
            </a:r>
          </a:p>
          <a:p>
            <a:pPr marL="538163" indent="-269875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parêntese de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abertura</a:t>
            </a:r>
            <a:r>
              <a:rPr lang="pt-BR" sz="2000" dirty="0">
                <a:latin typeface="Arial Narrow" pitchFamily="34" charset="0"/>
              </a:rPr>
              <a:t>, descarte-o.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sz="2000" dirty="0">
                <a:latin typeface="Arial Narrow" pitchFamily="34" charset="0"/>
              </a:rPr>
              <a:t>, anexe-o à expressão posfixa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sz="2000" dirty="0">
                <a:latin typeface="Arial Narrow" pitchFamily="34" charset="0"/>
              </a:rPr>
              <a:t>, insira-o na pilha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parêntese de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fechamento</a:t>
            </a:r>
            <a:r>
              <a:rPr lang="pt-BR" sz="2000" dirty="0">
                <a:latin typeface="Arial Narrow" pitchFamily="34" charset="0"/>
              </a:rPr>
              <a:t>, remova um item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e anexe-o 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No final, devolva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 como resultado.</a:t>
            </a: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4210050"/>
            <a:ext cx="8243888" cy="2016125"/>
          </a:xfrm>
          <a:prstGeom prst="rect">
            <a:avLst/>
          </a:prstGeom>
          <a:solidFill>
            <a:srgbClr val="EDF6F7"/>
          </a:solidFill>
          <a:ln w="9525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247" name="AutoShape 36"/>
          <p:cNvCxnSpPr>
            <a:cxnSpLocks noChangeShapeType="1"/>
            <a:stCxn id="10259" idx="3"/>
            <a:endCxn id="10253" idx="2"/>
          </p:cNvCxnSpPr>
          <p:nvPr/>
        </p:nvCxnSpPr>
        <p:spPr bwMode="auto">
          <a:xfrm flipV="1">
            <a:off x="1114425" y="493077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1130300" y="44307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0249" name="Rectangle 41"/>
          <p:cNvSpPr>
            <a:spLocks noChangeArrowheads="1"/>
          </p:cNvSpPr>
          <p:nvPr/>
        </p:nvSpPr>
        <p:spPr bwMode="auto">
          <a:xfrm>
            <a:off x="1409700" y="44307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0250" name="Rectangle 41"/>
          <p:cNvSpPr>
            <a:spLocks noChangeArrowheads="1"/>
          </p:cNvSpPr>
          <p:nvPr/>
        </p:nvSpPr>
        <p:spPr bwMode="auto">
          <a:xfrm>
            <a:off x="1687513" y="44307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2</a:t>
            </a:r>
            <a:endParaRPr lang="pt-BR" b="1"/>
          </a:p>
        </p:txBody>
      </p:sp>
      <p:sp>
        <p:nvSpPr>
          <p:cNvPr id="10251" name="Rectangle 41"/>
          <p:cNvSpPr>
            <a:spLocks noChangeArrowheads="1"/>
          </p:cNvSpPr>
          <p:nvPr/>
        </p:nvSpPr>
        <p:spPr bwMode="auto">
          <a:xfrm>
            <a:off x="1965325" y="44307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0252" name="Rectangle 41"/>
          <p:cNvSpPr>
            <a:spLocks noChangeArrowheads="1"/>
          </p:cNvSpPr>
          <p:nvPr/>
        </p:nvSpPr>
        <p:spPr bwMode="auto">
          <a:xfrm>
            <a:off x="2244725" y="44307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3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0253" name="Rectangle 41"/>
          <p:cNvSpPr>
            <a:spLocks noChangeArrowheads="1"/>
          </p:cNvSpPr>
          <p:nvPr/>
        </p:nvSpPr>
        <p:spPr bwMode="auto">
          <a:xfrm>
            <a:off x="1130300" y="46799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0254" name="Rectangle 41"/>
          <p:cNvSpPr>
            <a:spLocks noChangeArrowheads="1"/>
          </p:cNvSpPr>
          <p:nvPr/>
        </p:nvSpPr>
        <p:spPr bwMode="auto">
          <a:xfrm>
            <a:off x="1409700" y="46799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0255" name="Rectangle 41"/>
          <p:cNvSpPr>
            <a:spLocks noChangeArrowheads="1"/>
          </p:cNvSpPr>
          <p:nvPr/>
        </p:nvSpPr>
        <p:spPr bwMode="auto">
          <a:xfrm>
            <a:off x="1687513" y="46799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0256" name="Rectangle 41"/>
          <p:cNvSpPr>
            <a:spLocks noChangeArrowheads="1"/>
          </p:cNvSpPr>
          <p:nvPr/>
        </p:nvSpPr>
        <p:spPr bwMode="auto">
          <a:xfrm>
            <a:off x="1965325" y="46799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0257" name="Rectangle 41"/>
          <p:cNvSpPr>
            <a:spLocks noChangeArrowheads="1"/>
          </p:cNvSpPr>
          <p:nvPr/>
        </p:nvSpPr>
        <p:spPr bwMode="auto">
          <a:xfrm>
            <a:off x="2244725" y="46799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0258" name="Rectangle 41"/>
          <p:cNvSpPr>
            <a:spLocks noChangeArrowheads="1"/>
          </p:cNvSpPr>
          <p:nvPr/>
        </p:nvSpPr>
        <p:spPr bwMode="auto">
          <a:xfrm>
            <a:off x="862013" y="4440238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e:</a:t>
            </a:r>
            <a:endParaRPr lang="pt-BR" sz="1600" b="1"/>
          </a:p>
        </p:txBody>
      </p:sp>
      <p:sp>
        <p:nvSpPr>
          <p:cNvPr id="10259" name="Rectangle 41"/>
          <p:cNvSpPr>
            <a:spLocks noChangeArrowheads="1"/>
          </p:cNvSpPr>
          <p:nvPr/>
        </p:nvSpPr>
        <p:spPr bwMode="auto">
          <a:xfrm>
            <a:off x="969963" y="4964113"/>
            <a:ext cx="14446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i</a:t>
            </a:r>
            <a:endParaRPr lang="pt-BR" sz="1600" b="1"/>
          </a:p>
        </p:txBody>
      </p:sp>
      <p:grpSp>
        <p:nvGrpSpPr>
          <p:cNvPr id="10260" name="Grupo 22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8080403" y="4214818"/>
            <a:chExt cx="563563" cy="857256"/>
          </a:xfrm>
        </p:grpSpPr>
        <p:sp>
          <p:nvSpPr>
            <p:cNvPr id="10350" name="Rectangle 41"/>
            <p:cNvSpPr>
              <a:spLocks noChangeArrowheads="1"/>
            </p:cNvSpPr>
            <p:nvPr/>
          </p:nvSpPr>
          <p:spPr bwMode="auto">
            <a:xfrm>
              <a:off x="8080403" y="4789208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0351" name="Rectangle 41"/>
            <p:cNvSpPr>
              <a:spLocks noChangeArrowheads="1"/>
            </p:cNvSpPr>
            <p:nvPr/>
          </p:nvSpPr>
          <p:spPr bwMode="auto">
            <a:xfrm>
              <a:off x="8320226" y="4214818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cxnSp>
        <p:nvCxnSpPr>
          <p:cNvPr id="25" name="AutoShape 36"/>
          <p:cNvCxnSpPr>
            <a:cxnSpLocks noChangeShapeType="1"/>
            <a:stCxn id="10259" idx="3"/>
            <a:endCxn id="10254" idx="2"/>
          </p:cNvCxnSpPr>
          <p:nvPr/>
        </p:nvCxnSpPr>
        <p:spPr bwMode="auto">
          <a:xfrm flipV="1">
            <a:off x="1114425" y="4930775"/>
            <a:ext cx="42068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6" name="AutoShape 36"/>
          <p:cNvCxnSpPr>
            <a:cxnSpLocks noChangeShapeType="1"/>
            <a:stCxn id="10259" idx="3"/>
            <a:endCxn id="10255" idx="2"/>
          </p:cNvCxnSpPr>
          <p:nvPr/>
        </p:nvCxnSpPr>
        <p:spPr bwMode="auto">
          <a:xfrm flipV="1">
            <a:off x="1114425" y="4930775"/>
            <a:ext cx="6985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10259" idx="3"/>
            <a:endCxn id="10256" idx="2"/>
          </p:cNvCxnSpPr>
          <p:nvPr/>
        </p:nvCxnSpPr>
        <p:spPr bwMode="auto">
          <a:xfrm flipV="1">
            <a:off x="1114425" y="493077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0259" idx="3"/>
            <a:endCxn id="10257" idx="2"/>
          </p:cNvCxnSpPr>
          <p:nvPr/>
        </p:nvCxnSpPr>
        <p:spPr bwMode="auto">
          <a:xfrm flipV="1">
            <a:off x="1114425" y="4930775"/>
            <a:ext cx="125571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65" name="Rectangle 41"/>
          <p:cNvSpPr>
            <a:spLocks noChangeArrowheads="1"/>
          </p:cNvSpPr>
          <p:nvPr/>
        </p:nvSpPr>
        <p:spPr bwMode="auto">
          <a:xfrm>
            <a:off x="2522538" y="44307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)</a:t>
            </a:r>
            <a:endParaRPr lang="pt-BR" b="1"/>
          </a:p>
        </p:txBody>
      </p:sp>
      <p:sp>
        <p:nvSpPr>
          <p:cNvPr id="10266" name="Rectangle 41"/>
          <p:cNvSpPr>
            <a:spLocks noChangeArrowheads="1"/>
          </p:cNvSpPr>
          <p:nvPr/>
        </p:nvSpPr>
        <p:spPr bwMode="auto">
          <a:xfrm>
            <a:off x="2800350" y="44307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+</a:t>
            </a:r>
            <a:endParaRPr lang="pt-BR" b="1"/>
          </a:p>
        </p:txBody>
      </p:sp>
      <p:sp>
        <p:nvSpPr>
          <p:cNvPr id="10267" name="Rectangle 41"/>
          <p:cNvSpPr>
            <a:spLocks noChangeArrowheads="1"/>
          </p:cNvSpPr>
          <p:nvPr/>
        </p:nvSpPr>
        <p:spPr bwMode="auto">
          <a:xfrm>
            <a:off x="2522538" y="46799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0268" name="Rectangle 41"/>
          <p:cNvSpPr>
            <a:spLocks noChangeArrowheads="1"/>
          </p:cNvSpPr>
          <p:nvPr/>
        </p:nvSpPr>
        <p:spPr bwMode="auto">
          <a:xfrm>
            <a:off x="2800350" y="46799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0269" name="Rectangle 41"/>
          <p:cNvSpPr>
            <a:spLocks noChangeArrowheads="1"/>
          </p:cNvSpPr>
          <p:nvPr/>
        </p:nvSpPr>
        <p:spPr bwMode="auto">
          <a:xfrm>
            <a:off x="3079750" y="44291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0270" name="Rectangle 41"/>
          <p:cNvSpPr>
            <a:spLocks noChangeArrowheads="1"/>
          </p:cNvSpPr>
          <p:nvPr/>
        </p:nvSpPr>
        <p:spPr bwMode="auto">
          <a:xfrm>
            <a:off x="3357563" y="44291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8</a:t>
            </a:r>
            <a:endParaRPr lang="pt-BR" b="1"/>
          </a:p>
        </p:txBody>
      </p:sp>
      <p:sp>
        <p:nvSpPr>
          <p:cNvPr id="10271" name="Rectangle 41"/>
          <p:cNvSpPr>
            <a:spLocks noChangeArrowheads="1"/>
          </p:cNvSpPr>
          <p:nvPr/>
        </p:nvSpPr>
        <p:spPr bwMode="auto">
          <a:xfrm>
            <a:off x="3635375" y="44291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/</a:t>
            </a:r>
            <a:endParaRPr lang="pt-BR" b="1"/>
          </a:p>
        </p:txBody>
      </p:sp>
      <p:sp>
        <p:nvSpPr>
          <p:cNvPr id="10272" name="Rectangle 41"/>
          <p:cNvSpPr>
            <a:spLocks noChangeArrowheads="1"/>
          </p:cNvSpPr>
          <p:nvPr/>
        </p:nvSpPr>
        <p:spPr bwMode="auto">
          <a:xfrm>
            <a:off x="3914775" y="44291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4</a:t>
            </a:r>
            <a:endParaRPr lang="pt-BR" b="1"/>
          </a:p>
        </p:txBody>
      </p:sp>
      <p:sp>
        <p:nvSpPr>
          <p:cNvPr id="10273" name="Rectangle 41"/>
          <p:cNvSpPr>
            <a:spLocks noChangeArrowheads="1"/>
          </p:cNvSpPr>
          <p:nvPr/>
        </p:nvSpPr>
        <p:spPr bwMode="auto">
          <a:xfrm>
            <a:off x="4192588" y="44291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)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0274" name="Rectangle 41"/>
          <p:cNvSpPr>
            <a:spLocks noChangeArrowheads="1"/>
          </p:cNvSpPr>
          <p:nvPr/>
        </p:nvSpPr>
        <p:spPr bwMode="auto">
          <a:xfrm>
            <a:off x="3079750" y="467836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sp>
        <p:nvSpPr>
          <p:cNvPr id="10275" name="Rectangle 41"/>
          <p:cNvSpPr>
            <a:spLocks noChangeArrowheads="1"/>
          </p:cNvSpPr>
          <p:nvPr/>
        </p:nvSpPr>
        <p:spPr bwMode="auto">
          <a:xfrm>
            <a:off x="3357563" y="46783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8</a:t>
            </a:r>
            <a:endParaRPr lang="pt-BR" sz="1400" b="1"/>
          </a:p>
        </p:txBody>
      </p:sp>
      <p:sp>
        <p:nvSpPr>
          <p:cNvPr id="10276" name="Rectangle 41"/>
          <p:cNvSpPr>
            <a:spLocks noChangeArrowheads="1"/>
          </p:cNvSpPr>
          <p:nvPr/>
        </p:nvSpPr>
        <p:spPr bwMode="auto">
          <a:xfrm>
            <a:off x="3635375" y="467836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9</a:t>
            </a:r>
            <a:endParaRPr lang="pt-BR" sz="1400" b="1"/>
          </a:p>
        </p:txBody>
      </p:sp>
      <p:sp>
        <p:nvSpPr>
          <p:cNvPr id="10277" name="Rectangle 41"/>
          <p:cNvSpPr>
            <a:spLocks noChangeArrowheads="1"/>
          </p:cNvSpPr>
          <p:nvPr/>
        </p:nvSpPr>
        <p:spPr bwMode="auto">
          <a:xfrm>
            <a:off x="3914775" y="467836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10</a:t>
            </a:r>
            <a:endParaRPr lang="pt-BR" sz="1400" b="1"/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4192588" y="46783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11</a:t>
            </a:r>
            <a:endParaRPr lang="pt-BR" sz="1400" b="1"/>
          </a:p>
        </p:txBody>
      </p:sp>
      <p:sp>
        <p:nvSpPr>
          <p:cNvPr id="10279" name="Rectangle 41"/>
          <p:cNvSpPr>
            <a:spLocks noChangeArrowheads="1"/>
          </p:cNvSpPr>
          <p:nvPr/>
        </p:nvSpPr>
        <p:spPr bwMode="auto">
          <a:xfrm>
            <a:off x="4470400" y="44291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)</a:t>
            </a:r>
            <a:endParaRPr lang="pt-BR" b="1"/>
          </a:p>
        </p:txBody>
      </p:sp>
      <p:sp>
        <p:nvSpPr>
          <p:cNvPr id="10280" name="Rectangle 41"/>
          <p:cNvSpPr>
            <a:spLocks noChangeArrowheads="1"/>
          </p:cNvSpPr>
          <p:nvPr/>
        </p:nvSpPr>
        <p:spPr bwMode="auto">
          <a:xfrm>
            <a:off x="4749800" y="44291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400" b="1">
              <a:solidFill>
                <a:srgbClr val="FF0000"/>
              </a:solidFill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4470400" y="467836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12</a:t>
            </a:r>
            <a:endParaRPr lang="pt-BR" sz="1400" b="1"/>
          </a:p>
        </p:txBody>
      </p:sp>
      <p:sp>
        <p:nvSpPr>
          <p:cNvPr id="10282" name="Rectangle 41"/>
          <p:cNvSpPr>
            <a:spLocks noChangeArrowheads="1"/>
          </p:cNvSpPr>
          <p:nvPr/>
        </p:nvSpPr>
        <p:spPr bwMode="auto">
          <a:xfrm>
            <a:off x="4749800" y="467836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13</a:t>
            </a:r>
            <a:endParaRPr lang="pt-BR" sz="1400" b="1"/>
          </a:p>
        </p:txBody>
      </p:sp>
      <p:cxnSp>
        <p:nvCxnSpPr>
          <p:cNvPr id="48" name="AutoShape 36"/>
          <p:cNvCxnSpPr>
            <a:cxnSpLocks noChangeShapeType="1"/>
            <a:stCxn id="10259" idx="3"/>
            <a:endCxn id="10267" idx="2"/>
          </p:cNvCxnSpPr>
          <p:nvPr/>
        </p:nvCxnSpPr>
        <p:spPr bwMode="auto">
          <a:xfrm flipV="1">
            <a:off x="1114425" y="4930775"/>
            <a:ext cx="15335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" name="AutoShape 36"/>
          <p:cNvCxnSpPr>
            <a:cxnSpLocks noChangeShapeType="1"/>
            <a:stCxn id="10259" idx="3"/>
            <a:endCxn id="10268" idx="2"/>
          </p:cNvCxnSpPr>
          <p:nvPr/>
        </p:nvCxnSpPr>
        <p:spPr bwMode="auto">
          <a:xfrm flipV="1">
            <a:off x="1114425" y="4930775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0" name="AutoShape 36"/>
          <p:cNvCxnSpPr>
            <a:cxnSpLocks noChangeShapeType="1"/>
            <a:stCxn id="10259" idx="3"/>
            <a:endCxn id="10274" idx="2"/>
          </p:cNvCxnSpPr>
          <p:nvPr/>
        </p:nvCxnSpPr>
        <p:spPr bwMode="auto">
          <a:xfrm flipV="1">
            <a:off x="1114425" y="4930775"/>
            <a:ext cx="209073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1" name="AutoShape 36"/>
          <p:cNvCxnSpPr>
            <a:cxnSpLocks noChangeShapeType="1"/>
            <a:stCxn id="10259" idx="3"/>
            <a:endCxn id="10275" idx="2"/>
          </p:cNvCxnSpPr>
          <p:nvPr/>
        </p:nvCxnSpPr>
        <p:spPr bwMode="auto">
          <a:xfrm flipV="1">
            <a:off x="1114425" y="4930775"/>
            <a:ext cx="23685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2" name="AutoShape 36"/>
          <p:cNvCxnSpPr>
            <a:cxnSpLocks noChangeShapeType="1"/>
            <a:stCxn id="10259" idx="3"/>
            <a:endCxn id="10276" idx="2"/>
          </p:cNvCxnSpPr>
          <p:nvPr/>
        </p:nvCxnSpPr>
        <p:spPr bwMode="auto">
          <a:xfrm flipV="1">
            <a:off x="1114425" y="4930775"/>
            <a:ext cx="26479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3" name="AutoShape 36"/>
          <p:cNvCxnSpPr>
            <a:cxnSpLocks noChangeShapeType="1"/>
            <a:stCxn id="10259" idx="3"/>
            <a:endCxn id="10277" idx="2"/>
          </p:cNvCxnSpPr>
          <p:nvPr/>
        </p:nvCxnSpPr>
        <p:spPr bwMode="auto">
          <a:xfrm flipV="1">
            <a:off x="1114425" y="4930775"/>
            <a:ext cx="292576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4" name="AutoShape 36"/>
          <p:cNvCxnSpPr>
            <a:cxnSpLocks noChangeShapeType="1"/>
            <a:stCxn id="10259" idx="3"/>
            <a:endCxn id="10278" idx="2"/>
          </p:cNvCxnSpPr>
          <p:nvPr/>
        </p:nvCxnSpPr>
        <p:spPr bwMode="auto">
          <a:xfrm flipV="1">
            <a:off x="1114425" y="4930775"/>
            <a:ext cx="32035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5" name="AutoShape 36"/>
          <p:cNvCxnSpPr>
            <a:cxnSpLocks noChangeShapeType="1"/>
            <a:stCxn id="10259" idx="3"/>
            <a:endCxn id="10281" idx="2"/>
          </p:cNvCxnSpPr>
          <p:nvPr/>
        </p:nvCxnSpPr>
        <p:spPr bwMode="auto">
          <a:xfrm flipV="1">
            <a:off x="1114425" y="4930775"/>
            <a:ext cx="34829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6" name="AutoShape 36"/>
          <p:cNvCxnSpPr>
            <a:cxnSpLocks noChangeShapeType="1"/>
            <a:stCxn id="10259" idx="3"/>
            <a:endCxn id="10282" idx="2"/>
          </p:cNvCxnSpPr>
          <p:nvPr/>
        </p:nvCxnSpPr>
        <p:spPr bwMode="auto">
          <a:xfrm flipV="1">
            <a:off x="1114425" y="4930775"/>
            <a:ext cx="376078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92" name="AutoShape 36"/>
          <p:cNvCxnSpPr>
            <a:cxnSpLocks noChangeShapeType="1"/>
            <a:stCxn id="10304" idx="3"/>
            <a:endCxn id="10298" idx="2"/>
          </p:cNvCxnSpPr>
          <p:nvPr/>
        </p:nvCxnSpPr>
        <p:spPr bwMode="auto">
          <a:xfrm flipV="1">
            <a:off x="1109663" y="578802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93" name="Rectangle 41"/>
          <p:cNvSpPr>
            <a:spLocks noChangeArrowheads="1"/>
          </p:cNvSpPr>
          <p:nvPr/>
        </p:nvSpPr>
        <p:spPr bwMode="auto">
          <a:xfrm>
            <a:off x="112712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4" name="Rectangle 41"/>
          <p:cNvSpPr>
            <a:spLocks noChangeArrowheads="1"/>
          </p:cNvSpPr>
          <p:nvPr/>
        </p:nvSpPr>
        <p:spPr bwMode="auto">
          <a:xfrm>
            <a:off x="1404938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5" name="Rectangle 41"/>
          <p:cNvSpPr>
            <a:spLocks noChangeArrowheads="1"/>
          </p:cNvSpPr>
          <p:nvPr/>
        </p:nvSpPr>
        <p:spPr bwMode="auto">
          <a:xfrm>
            <a:off x="1684338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6" name="Rectangle 41"/>
          <p:cNvSpPr>
            <a:spLocks noChangeArrowheads="1"/>
          </p:cNvSpPr>
          <p:nvPr/>
        </p:nvSpPr>
        <p:spPr bwMode="auto">
          <a:xfrm>
            <a:off x="1962150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7" name="Rectangle 41"/>
          <p:cNvSpPr>
            <a:spLocks noChangeArrowheads="1"/>
          </p:cNvSpPr>
          <p:nvPr/>
        </p:nvSpPr>
        <p:spPr bwMode="auto">
          <a:xfrm>
            <a:off x="2239963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0298" name="Rectangle 41"/>
          <p:cNvSpPr>
            <a:spLocks noChangeArrowheads="1"/>
          </p:cNvSpPr>
          <p:nvPr/>
        </p:nvSpPr>
        <p:spPr bwMode="auto">
          <a:xfrm>
            <a:off x="1127125" y="55372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0299" name="Rectangle 41"/>
          <p:cNvSpPr>
            <a:spLocks noChangeArrowheads="1"/>
          </p:cNvSpPr>
          <p:nvPr/>
        </p:nvSpPr>
        <p:spPr bwMode="auto">
          <a:xfrm>
            <a:off x="1404938" y="55372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0300" name="Rectangle 41"/>
          <p:cNvSpPr>
            <a:spLocks noChangeArrowheads="1"/>
          </p:cNvSpPr>
          <p:nvPr/>
        </p:nvSpPr>
        <p:spPr bwMode="auto">
          <a:xfrm>
            <a:off x="1684338" y="55372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0301" name="Rectangle 41"/>
          <p:cNvSpPr>
            <a:spLocks noChangeArrowheads="1"/>
          </p:cNvSpPr>
          <p:nvPr/>
        </p:nvSpPr>
        <p:spPr bwMode="auto">
          <a:xfrm>
            <a:off x="1962150" y="55372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0302" name="Rectangle 41"/>
          <p:cNvSpPr>
            <a:spLocks noChangeArrowheads="1"/>
          </p:cNvSpPr>
          <p:nvPr/>
        </p:nvSpPr>
        <p:spPr bwMode="auto">
          <a:xfrm>
            <a:off x="2239963" y="55372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0303" name="Rectangle 41"/>
          <p:cNvSpPr>
            <a:spLocks noChangeArrowheads="1"/>
          </p:cNvSpPr>
          <p:nvPr/>
        </p:nvSpPr>
        <p:spPr bwMode="auto">
          <a:xfrm>
            <a:off x="857250" y="5297488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s:</a:t>
            </a:r>
            <a:endParaRPr lang="pt-BR" sz="1600" b="1"/>
          </a:p>
        </p:txBody>
      </p:sp>
      <p:sp>
        <p:nvSpPr>
          <p:cNvPr id="10304" name="Rectangle 41"/>
          <p:cNvSpPr>
            <a:spLocks noChangeArrowheads="1"/>
          </p:cNvSpPr>
          <p:nvPr/>
        </p:nvSpPr>
        <p:spPr bwMode="auto">
          <a:xfrm>
            <a:off x="965200" y="5821363"/>
            <a:ext cx="14446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j</a:t>
            </a:r>
            <a:endParaRPr lang="pt-BR" sz="1600" b="1"/>
          </a:p>
        </p:txBody>
      </p:sp>
      <p:cxnSp>
        <p:nvCxnSpPr>
          <p:cNvPr id="70" name="AutoShape 36"/>
          <p:cNvCxnSpPr>
            <a:cxnSpLocks noChangeShapeType="1"/>
            <a:stCxn id="10304" idx="3"/>
            <a:endCxn id="10299" idx="2"/>
          </p:cNvCxnSpPr>
          <p:nvPr/>
        </p:nvCxnSpPr>
        <p:spPr bwMode="auto">
          <a:xfrm flipV="1">
            <a:off x="1109663" y="5788025"/>
            <a:ext cx="4222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1" name="AutoShape 36"/>
          <p:cNvCxnSpPr>
            <a:cxnSpLocks noChangeShapeType="1"/>
            <a:stCxn id="10304" idx="3"/>
            <a:endCxn id="10300" idx="2"/>
          </p:cNvCxnSpPr>
          <p:nvPr/>
        </p:nvCxnSpPr>
        <p:spPr bwMode="auto">
          <a:xfrm flipV="1">
            <a:off x="1109663" y="5788025"/>
            <a:ext cx="70008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2" name="AutoShape 36"/>
          <p:cNvCxnSpPr>
            <a:cxnSpLocks noChangeShapeType="1"/>
            <a:stCxn id="10304" idx="3"/>
            <a:endCxn id="10301" idx="2"/>
          </p:cNvCxnSpPr>
          <p:nvPr/>
        </p:nvCxnSpPr>
        <p:spPr bwMode="auto">
          <a:xfrm flipV="1">
            <a:off x="1109663" y="578802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3" name="AutoShape 36"/>
          <p:cNvCxnSpPr>
            <a:cxnSpLocks noChangeShapeType="1"/>
            <a:stCxn id="10304" idx="3"/>
            <a:endCxn id="10302" idx="2"/>
          </p:cNvCxnSpPr>
          <p:nvPr/>
        </p:nvCxnSpPr>
        <p:spPr bwMode="auto">
          <a:xfrm flipV="1">
            <a:off x="1109663" y="5788025"/>
            <a:ext cx="12573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309" name="Rectangle 41"/>
          <p:cNvSpPr>
            <a:spLocks noChangeArrowheads="1"/>
          </p:cNvSpPr>
          <p:nvPr/>
        </p:nvSpPr>
        <p:spPr bwMode="auto">
          <a:xfrm>
            <a:off x="2519363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310" name="Rectangle 41"/>
          <p:cNvSpPr>
            <a:spLocks noChangeArrowheads="1"/>
          </p:cNvSpPr>
          <p:nvPr/>
        </p:nvSpPr>
        <p:spPr bwMode="auto">
          <a:xfrm>
            <a:off x="279717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311" name="Rectangle 41"/>
          <p:cNvSpPr>
            <a:spLocks noChangeArrowheads="1"/>
          </p:cNvSpPr>
          <p:nvPr/>
        </p:nvSpPr>
        <p:spPr bwMode="auto">
          <a:xfrm>
            <a:off x="2519363" y="55372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0312" name="Rectangle 41"/>
          <p:cNvSpPr>
            <a:spLocks noChangeArrowheads="1"/>
          </p:cNvSpPr>
          <p:nvPr/>
        </p:nvSpPr>
        <p:spPr bwMode="auto">
          <a:xfrm>
            <a:off x="2797175" y="55372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0313" name="Rectangle 41"/>
          <p:cNvSpPr>
            <a:spLocks noChangeArrowheads="1"/>
          </p:cNvSpPr>
          <p:nvPr/>
        </p:nvSpPr>
        <p:spPr bwMode="auto">
          <a:xfrm>
            <a:off x="3074988" y="52863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314" name="Rectangle 41"/>
          <p:cNvSpPr>
            <a:spLocks noChangeArrowheads="1"/>
          </p:cNvSpPr>
          <p:nvPr/>
        </p:nvSpPr>
        <p:spPr bwMode="auto">
          <a:xfrm>
            <a:off x="3074988" y="553561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cxnSp>
        <p:nvCxnSpPr>
          <p:cNvPr id="80" name="AutoShape 36"/>
          <p:cNvCxnSpPr>
            <a:cxnSpLocks noChangeShapeType="1"/>
            <a:stCxn id="10304" idx="3"/>
            <a:endCxn id="10311" idx="2"/>
          </p:cNvCxnSpPr>
          <p:nvPr/>
        </p:nvCxnSpPr>
        <p:spPr bwMode="auto">
          <a:xfrm flipV="1">
            <a:off x="1109663" y="5788025"/>
            <a:ext cx="1535112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1" name="AutoShape 36"/>
          <p:cNvCxnSpPr>
            <a:cxnSpLocks noChangeShapeType="1"/>
            <a:stCxn id="10304" idx="3"/>
            <a:endCxn id="10312" idx="2"/>
          </p:cNvCxnSpPr>
          <p:nvPr/>
        </p:nvCxnSpPr>
        <p:spPr bwMode="auto">
          <a:xfrm flipV="1">
            <a:off x="1109663" y="5788025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" name="AutoShape 36"/>
          <p:cNvCxnSpPr>
            <a:cxnSpLocks noChangeShapeType="1"/>
            <a:stCxn id="10304" idx="3"/>
            <a:endCxn id="10314" idx="2"/>
          </p:cNvCxnSpPr>
          <p:nvPr/>
        </p:nvCxnSpPr>
        <p:spPr bwMode="auto">
          <a:xfrm flipV="1">
            <a:off x="1109663" y="5788025"/>
            <a:ext cx="20923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112712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2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3" name="Grupo 84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6572264" y="3643314"/>
            <a:chExt cx="563563" cy="857256"/>
          </a:xfrm>
        </p:grpSpPr>
        <p:sp>
          <p:nvSpPr>
            <p:cNvPr id="10347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48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0349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1404938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solidFill>
                  <a:srgbClr val="0000FF"/>
                </a:solidFill>
                <a:latin typeface="Courier New" pitchFamily="49" charset="0"/>
              </a:rPr>
              <a:t>3</a:t>
            </a:r>
            <a:endParaRPr lang="pt-BR" sz="1500" b="1">
              <a:solidFill>
                <a:srgbClr val="0000FF"/>
              </a:solidFill>
            </a:endParaRPr>
          </a:p>
        </p:txBody>
      </p:sp>
      <p:grpSp>
        <p:nvGrpSpPr>
          <p:cNvPr id="6" name="Grupo 89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6572264" y="3643314"/>
            <a:chExt cx="563563" cy="857256"/>
          </a:xfrm>
        </p:grpSpPr>
        <p:sp>
          <p:nvSpPr>
            <p:cNvPr id="10345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0346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1684338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*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8" name="Grupo 93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6572264" y="3643314"/>
            <a:chExt cx="563563" cy="857256"/>
          </a:xfrm>
        </p:grpSpPr>
        <p:sp>
          <p:nvSpPr>
            <p:cNvPr id="10342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43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0344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97" name="Rectangle 41"/>
          <p:cNvSpPr>
            <a:spLocks noChangeArrowheads="1"/>
          </p:cNvSpPr>
          <p:nvPr/>
        </p:nvSpPr>
        <p:spPr bwMode="auto">
          <a:xfrm>
            <a:off x="1962150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8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9" name="Grupo 98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5429256" y="3733800"/>
            <a:chExt cx="563563" cy="857256"/>
          </a:xfrm>
        </p:grpSpPr>
        <p:sp>
          <p:nvSpPr>
            <p:cNvPr id="10338" name="Rectangle 41"/>
            <p:cNvSpPr>
              <a:spLocks noChangeArrowheads="1"/>
            </p:cNvSpPr>
            <p:nvPr/>
          </p:nvSpPr>
          <p:spPr bwMode="auto">
            <a:xfrm>
              <a:off x="5669079" y="3733800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39" name="Rectangle 41"/>
            <p:cNvSpPr>
              <a:spLocks noChangeArrowheads="1"/>
            </p:cNvSpPr>
            <p:nvPr/>
          </p:nvSpPr>
          <p:spPr bwMode="auto">
            <a:xfrm>
              <a:off x="5705050" y="4305304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0340" name="Rectangle 41"/>
            <p:cNvSpPr>
              <a:spLocks noChangeArrowheads="1"/>
            </p:cNvSpPr>
            <p:nvPr/>
          </p:nvSpPr>
          <p:spPr bwMode="auto">
            <a:xfrm>
              <a:off x="5429256" y="4308190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0341" name="Rectangle 41"/>
            <p:cNvSpPr>
              <a:spLocks noChangeArrowheads="1"/>
            </p:cNvSpPr>
            <p:nvPr/>
          </p:nvSpPr>
          <p:spPr bwMode="auto">
            <a:xfrm>
              <a:off x="5705050" y="4018434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/</a:t>
              </a:r>
              <a:endParaRPr lang="pt-BR" b="1"/>
            </a:p>
          </p:txBody>
        </p:sp>
      </p:grp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2239963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4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10" name="Grupo 104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5429256" y="3733800"/>
            <a:chExt cx="563563" cy="857256"/>
          </a:xfrm>
        </p:grpSpPr>
        <p:sp>
          <p:nvSpPr>
            <p:cNvPr id="10335" name="Rectangle 41"/>
            <p:cNvSpPr>
              <a:spLocks noChangeArrowheads="1"/>
            </p:cNvSpPr>
            <p:nvPr/>
          </p:nvSpPr>
          <p:spPr bwMode="auto">
            <a:xfrm>
              <a:off x="5669079" y="3733800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36" name="Rectangle 41"/>
            <p:cNvSpPr>
              <a:spLocks noChangeArrowheads="1"/>
            </p:cNvSpPr>
            <p:nvPr/>
          </p:nvSpPr>
          <p:spPr bwMode="auto">
            <a:xfrm>
              <a:off x="5705050" y="4305304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0337" name="Rectangle 41"/>
            <p:cNvSpPr>
              <a:spLocks noChangeArrowheads="1"/>
            </p:cNvSpPr>
            <p:nvPr/>
          </p:nvSpPr>
          <p:spPr bwMode="auto">
            <a:xfrm>
              <a:off x="5429256" y="4308190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2519363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/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11" name="Grupo 109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5429256" y="3733800"/>
            <a:chExt cx="563563" cy="857256"/>
          </a:xfrm>
        </p:grpSpPr>
        <p:sp>
          <p:nvSpPr>
            <p:cNvPr id="10333" name="Rectangle 41"/>
            <p:cNvSpPr>
              <a:spLocks noChangeArrowheads="1"/>
            </p:cNvSpPr>
            <p:nvPr/>
          </p:nvSpPr>
          <p:spPr bwMode="auto">
            <a:xfrm>
              <a:off x="5669079" y="3733800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34" name="Rectangle 41"/>
            <p:cNvSpPr>
              <a:spLocks noChangeArrowheads="1"/>
            </p:cNvSpPr>
            <p:nvPr/>
          </p:nvSpPr>
          <p:spPr bwMode="auto">
            <a:xfrm>
              <a:off x="5429256" y="4308190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79717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+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3074988" y="52863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400" b="1">
              <a:solidFill>
                <a:srgbClr val="FF0000"/>
              </a:solidFill>
            </a:endParaRPr>
          </a:p>
        </p:txBody>
      </p: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6215063" y="5748338"/>
            <a:ext cx="2268537" cy="252412"/>
          </a:xfrm>
          <a:prstGeom prst="rect">
            <a:avLst/>
          </a:prstGeom>
          <a:solidFill>
            <a:srgbClr val="D1FFE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>
                <a:latin typeface="Arial Narrow" pitchFamily="34" charset="0"/>
              </a:rPr>
              <a:t>Resultado:</a:t>
            </a:r>
            <a:r>
              <a:rPr lang="pt-BR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"23*84/+"</a:t>
            </a:r>
            <a:endParaRPr lang="pt-BR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92" grpId="0" animBg="1"/>
      <p:bldP spid="97" grpId="0" animBg="1"/>
      <p:bldP spid="103" grpId="0" animBg="1"/>
      <p:bldP spid="108" grpId="0" animBg="1"/>
      <p:bldP spid="112" grpId="0" animBg="1"/>
      <p:bldP spid="113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Programa de conversão de infixa parentesiada                        </a:t>
            </a:r>
            <a:r>
              <a:rPr lang="pt-BR" sz="2000" dirty="0">
                <a:solidFill>
                  <a:srgbClr val="FFFF00"/>
                </a:solidFill>
                <a:latin typeface="Arial Narrow" pitchFamily="34" charset="0"/>
              </a:rPr>
              <a:t>[1ª versão]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pilha.h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posfixa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"+*-/"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]==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')'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26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D41A3-EA41-4230-B3D9-5384C0A9DF0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8454A-A876-4AF5-A60D-38BC3AF647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2293" name="Grupo 11"/>
          <p:cNvGrpSpPr>
            <a:grpSpLocks/>
          </p:cNvGrpSpPr>
          <p:nvPr/>
        </p:nvGrpSpPr>
        <p:grpSpPr bwMode="auto">
          <a:xfrm>
            <a:off x="425450" y="1019175"/>
            <a:ext cx="8243888" cy="2430463"/>
            <a:chOff x="425450" y="2365375"/>
            <a:chExt cx="8243888" cy="2429787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25450" y="2365375"/>
              <a:ext cx="8243888" cy="399939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de conversão                                                           </a:t>
              </a:r>
              <a:r>
                <a:rPr lang="pt-BR" sz="2000" dirty="0">
                  <a:solidFill>
                    <a:srgbClr val="FFFF00"/>
                  </a:solidFill>
                  <a:latin typeface="Arial Narrow" pitchFamily="34" charset="0"/>
                </a:rPr>
                <a:t>[continuação]</a:t>
              </a:r>
              <a:endPara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5450" y="2763727"/>
              <a:ext cx="8243888" cy="203143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513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"Infixa? "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gets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"Posfixa: %s\n"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posfixa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8625" y="3549650"/>
            <a:ext cx="8243888" cy="2222500"/>
            <a:chOff x="425450" y="3664170"/>
            <a:chExt cx="8244000" cy="2223491"/>
          </a:xfrm>
        </p:grpSpPr>
        <p:sp>
          <p:nvSpPr>
            <p:cNvPr id="16" name="CaixaDeTexto 15"/>
            <p:cNvSpPr txBox="1"/>
            <p:nvPr/>
          </p:nvSpPr>
          <p:spPr bwMode="auto">
            <a:xfrm>
              <a:off x="425450" y="3664170"/>
              <a:ext cx="8244000" cy="400228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do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 bwMode="auto">
            <a:xfrm>
              <a:off x="425450" y="4056458"/>
              <a:ext cx="8244000" cy="183120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Digite e teste o programa do Exemplo 4, com as seguintes expressões infixas (coloque todos os parênteses necessários para que o programa funcione corretamente):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* 3 + 8 / 4</a:t>
              </a:r>
            </a:p>
            <a:p>
              <a:pPr marL="179388" indent="-179388" algn="just">
                <a:spcBef>
                  <a:spcPts val="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9 – 5 – 1</a:t>
              </a:r>
            </a:p>
            <a:p>
              <a:pPr marL="179388" indent="-179388" algn="just">
                <a:spcBef>
                  <a:spcPts val="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+ 3 * 4 - 5</a:t>
              </a:r>
            </a:p>
            <a:p>
              <a:pPr marL="179388" indent="-179388" algn="just">
                <a:spcBef>
                  <a:spcPts val="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(3 + 4) * (8 - 6) / 2</a:t>
              </a:r>
            </a:p>
          </p:txBody>
        </p:sp>
      </p:grpSp>
      <p:sp>
        <p:nvSpPr>
          <p:cNvPr id="11" name="CaixaDeTexto 10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proceder quando a expressão infixa não está </a:t>
            </a:r>
            <a:r>
              <a:rPr lang="pt-BR" b="1" dirty="0">
                <a:latin typeface="Arial Narrow" pitchFamily="34" charset="0"/>
              </a:rPr>
              <a:t>completamente</a:t>
            </a:r>
            <a:r>
              <a:rPr lang="pt-BR" dirty="0">
                <a:latin typeface="Arial Narrow" pitchFamily="34" charset="0"/>
              </a:rPr>
              <a:t> parentesiada?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0E124F3E4FE5438C012D597338EB81" ma:contentTypeVersion="0" ma:contentTypeDescription="Crie um novo documento." ma:contentTypeScope="" ma:versionID="16c47933f279f90ba7863c8c8b3343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D2E8D-61C6-48AA-935A-A0FE5794EA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099B8C-BFC5-4EA0-AF35-4842CCA386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C000C2-38F5-40EE-933E-EE8B7D4F63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15398</TotalTime>
  <Words>2690</Words>
  <Application>Microsoft Office PowerPoint</Application>
  <PresentationFormat>Apresentação na tela (4:3)</PresentationFormat>
  <Paragraphs>652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Courier New</vt:lpstr>
      <vt:lpstr>Times New Roman</vt:lpstr>
      <vt:lpstr>Personalizar design</vt:lpstr>
      <vt:lpstr>Expressões (IED-001)</vt:lpstr>
      <vt:lpstr>Expressões</vt:lpstr>
      <vt:lpstr>Expressões</vt:lpstr>
      <vt:lpstr>Expressões</vt:lpstr>
      <vt:lpstr>Expressões</vt:lpstr>
      <vt:lpstr>Conversão para posfixa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Avaliação da posfixa</vt:lpstr>
      <vt:lpstr>Expressões</vt:lpstr>
      <vt:lpstr>Expressões</vt:lpstr>
      <vt:lpstr>Expressões</vt:lpstr>
      <vt:lpstr>Expressões</vt:lpstr>
      <vt:lpstr>Fim</vt:lpstr>
      <vt:lpstr>INFIXA PARA PREFIXA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Lucas</cp:lastModifiedBy>
  <cp:revision>2108</cp:revision>
  <dcterms:created xsi:type="dcterms:W3CDTF">2009-08-20T18:37:48Z</dcterms:created>
  <dcterms:modified xsi:type="dcterms:W3CDTF">2023-08-27T02:57:38Z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0x0101006F0E124F3E4FE5438C012D597338EB81</vt:lpwstr>
  </property>
</Properties>
</file>