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9"/>
  </p:notesMasterIdLst>
  <p:sldIdLst>
    <p:sldId id="786" r:id="rId5"/>
    <p:sldId id="722" r:id="rId6"/>
    <p:sldId id="794" r:id="rId7"/>
    <p:sldId id="802" r:id="rId8"/>
    <p:sldId id="804" r:id="rId9"/>
    <p:sldId id="801" r:id="rId10"/>
    <p:sldId id="803" r:id="rId11"/>
    <p:sldId id="795" r:id="rId12"/>
    <p:sldId id="769" r:id="rId13"/>
    <p:sldId id="797" r:id="rId14"/>
    <p:sldId id="798" r:id="rId15"/>
    <p:sldId id="799" r:id="rId16"/>
    <p:sldId id="764" r:id="rId17"/>
    <p:sldId id="496" r:id="rId1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80"/>
    <a:srgbClr val="800080"/>
    <a:srgbClr val="CC00CC"/>
    <a:srgbClr val="008000"/>
    <a:srgbClr val="800000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2424C1AA-E6B9-4C02-959A-AEDA950BB1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65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3BC346E1-8B6D-4D3A-9D1C-B2C77442463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DA4737F3-BD7E-437D-BA0F-003418FAB7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Coloração</a:t>
            </a:r>
            <a:br>
              <a:rPr lang="pt-BR"/>
            </a:br>
            <a:r>
              <a:rPr lang="pt-BR" sz="320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Faculdade de Tecnologia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Tratamento de bordas e coordenadas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4319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cor(i,j) (i&gt;=0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j&gt;=0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I[i][j]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-1) 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par(i,j) ((i)*100+(j))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lin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(p)   ((p)/100)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(p)   ((p)%100) 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B00FC-C351-460A-BB36-7DFF5B05C7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4343" name="Grupo 160"/>
          <p:cNvGrpSpPr>
            <a:grpSpLocks noChangeAspect="1"/>
          </p:cNvGrpSpPr>
          <p:nvPr/>
        </p:nvGrpSpPr>
        <p:grpSpPr bwMode="auto">
          <a:xfrm>
            <a:off x="2967038" y="2967038"/>
            <a:ext cx="3160712" cy="3154362"/>
            <a:chOff x="3327208" y="2901564"/>
            <a:chExt cx="2926253" cy="2920602"/>
          </a:xfrm>
        </p:grpSpPr>
        <p:grpSp>
          <p:nvGrpSpPr>
            <p:cNvPr id="14344" name="Grupo 159"/>
            <p:cNvGrpSpPr>
              <a:grpSpLocks/>
            </p:cNvGrpSpPr>
            <p:nvPr/>
          </p:nvGrpSpPr>
          <p:grpSpPr bwMode="auto">
            <a:xfrm>
              <a:off x="3571637" y="3383081"/>
              <a:ext cx="244429" cy="2198549"/>
              <a:chOff x="3571637" y="3383081"/>
              <a:chExt cx="244429" cy="2198549"/>
            </a:xfrm>
          </p:grpSpPr>
          <p:sp>
            <p:nvSpPr>
              <p:cNvPr id="14479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3571637" y="338308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</a:p>
            </p:txBody>
          </p:sp>
          <p:sp>
            <p:nvSpPr>
              <p:cNvPr id="14480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3571637" y="3627655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1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3571637" y="387092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2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3571637" y="4115495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3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3571637" y="4360069"/>
                <a:ext cx="244429" cy="24457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4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3571637" y="460464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5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3571637" y="4849216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6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3571637" y="509248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7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3571637" y="5337056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4345" name="Grupo 157"/>
            <p:cNvGrpSpPr>
              <a:grpSpLocks/>
            </p:cNvGrpSpPr>
            <p:nvPr/>
          </p:nvGrpSpPr>
          <p:grpSpPr bwMode="auto">
            <a:xfrm>
              <a:off x="3571637" y="5577592"/>
              <a:ext cx="2681824" cy="244574"/>
              <a:chOff x="3571637" y="5588609"/>
              <a:chExt cx="2681824" cy="244574"/>
            </a:xfrm>
          </p:grpSpPr>
          <p:sp>
            <p:nvSpPr>
              <p:cNvPr id="1446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3807985" y="5588609"/>
                <a:ext cx="243122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69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4051108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4295537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1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4539967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2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4784396" y="5588609"/>
                <a:ext cx="243122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5027518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4" name="Rectangle 194"/>
              <p:cNvSpPr>
                <a:spLocks noChangeAspect="1" noChangeArrowheads="1"/>
              </p:cNvSpPr>
              <p:nvPr/>
            </p:nvSpPr>
            <p:spPr bwMode="auto">
              <a:xfrm>
                <a:off x="5271948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5" name="Rectangle 195"/>
              <p:cNvSpPr>
                <a:spLocks noChangeAspect="1" noChangeArrowheads="1"/>
              </p:cNvSpPr>
              <p:nvPr/>
            </p:nvSpPr>
            <p:spPr bwMode="auto">
              <a:xfrm>
                <a:off x="5516377" y="5588609"/>
                <a:ext cx="243122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6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5759500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7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6009032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8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3571637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4346" name="Grupo 156"/>
            <p:cNvGrpSpPr>
              <a:grpSpLocks/>
            </p:cNvGrpSpPr>
            <p:nvPr/>
          </p:nvGrpSpPr>
          <p:grpSpPr bwMode="auto">
            <a:xfrm>
              <a:off x="3571637" y="2901564"/>
              <a:ext cx="2681824" cy="489148"/>
              <a:chOff x="3571637" y="3138507"/>
              <a:chExt cx="2681824" cy="489148"/>
            </a:xfrm>
          </p:grpSpPr>
          <p:sp>
            <p:nvSpPr>
              <p:cNvPr id="11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807813" y="3138507"/>
                <a:ext cx="242508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0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2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4050321" y="3138507"/>
                <a:ext cx="245446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1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3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4295767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2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4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4539744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3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5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4783721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4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6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5027697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5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7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5271674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6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8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5515651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7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02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5759628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8</a:t>
                </a:r>
                <a:endParaRPr lang="pt-BR" sz="1400" dirty="0">
                  <a:latin typeface="+mj-lt"/>
                </a:endParaRPr>
              </a:p>
            </p:txBody>
          </p:sp>
          <p:grpSp>
            <p:nvGrpSpPr>
              <p:cNvPr id="14456" name="Grupo 144"/>
              <p:cNvGrpSpPr>
                <a:grpSpLocks/>
              </p:cNvGrpSpPr>
              <p:nvPr/>
            </p:nvGrpSpPr>
            <p:grpSpPr bwMode="auto">
              <a:xfrm>
                <a:off x="3571637" y="3383081"/>
                <a:ext cx="2681824" cy="244574"/>
                <a:chOff x="3724037" y="5489456"/>
                <a:chExt cx="2681824" cy="244574"/>
              </a:xfrm>
            </p:grpSpPr>
            <p:sp>
              <p:nvSpPr>
                <p:cNvPr id="14457" name="Rectangle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3960385" y="5489456"/>
                  <a:ext cx="243122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58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4203508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59" name="Rectangle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4447937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0" name="Rectangle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4692367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1" name="Rectangle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4936796" y="5489456"/>
                  <a:ext cx="243122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2" name="Rectangle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5179918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3" name="Rectangle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4348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4" name="Rectangle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5668777" y="5489456"/>
                  <a:ext cx="243122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5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5911900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6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6161432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7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3724037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</p:grpSp>
        <p:grpSp>
          <p:nvGrpSpPr>
            <p:cNvPr id="14347" name="Grupo 158"/>
            <p:cNvGrpSpPr>
              <a:grpSpLocks/>
            </p:cNvGrpSpPr>
            <p:nvPr/>
          </p:nvGrpSpPr>
          <p:grpSpPr bwMode="auto">
            <a:xfrm>
              <a:off x="6009032" y="3383081"/>
              <a:ext cx="244429" cy="2198549"/>
              <a:chOff x="6009032" y="3383081"/>
              <a:chExt cx="244429" cy="2198549"/>
            </a:xfrm>
          </p:grpSpPr>
          <p:sp>
            <p:nvSpPr>
              <p:cNvPr id="14438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6009032" y="338308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</a:p>
            </p:txBody>
          </p:sp>
          <p:sp>
            <p:nvSpPr>
              <p:cNvPr id="14439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6009032" y="3627655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0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6009032" y="387092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1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6009032" y="4115495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2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6009032" y="4360069"/>
                <a:ext cx="244429" cy="24457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3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6009032" y="460464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4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6009032" y="4849216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5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6009032" y="509248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6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6009032" y="5337056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9" name="Rectangle 115"/>
            <p:cNvSpPr>
              <a:spLocks noChangeAspect="1" noChangeArrowheads="1"/>
            </p:cNvSpPr>
            <p:nvPr/>
          </p:nvSpPr>
          <p:spPr bwMode="auto">
            <a:xfrm>
              <a:off x="3327208" y="3383677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0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49" name="Rectangle 116"/>
            <p:cNvSpPr>
              <a:spLocks noChangeAspect="1" noChangeArrowheads="1"/>
            </p:cNvSpPr>
            <p:nvPr/>
          </p:nvSpPr>
          <p:spPr bwMode="auto">
            <a:xfrm>
              <a:off x="3807985" y="338308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0" name="Rectangle 117"/>
            <p:cNvSpPr>
              <a:spLocks noChangeAspect="1" noChangeArrowheads="1"/>
            </p:cNvSpPr>
            <p:nvPr/>
          </p:nvSpPr>
          <p:spPr bwMode="auto">
            <a:xfrm>
              <a:off x="4051108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1" name="Rectangle 118"/>
            <p:cNvSpPr>
              <a:spLocks noChangeAspect="1" noChangeArrowheads="1"/>
            </p:cNvSpPr>
            <p:nvPr/>
          </p:nvSpPr>
          <p:spPr bwMode="auto">
            <a:xfrm>
              <a:off x="4295537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2" name="Rectangle 119"/>
            <p:cNvSpPr>
              <a:spLocks noChangeAspect="1" noChangeArrowheads="1"/>
            </p:cNvSpPr>
            <p:nvPr/>
          </p:nvSpPr>
          <p:spPr bwMode="auto">
            <a:xfrm>
              <a:off x="4539967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3" name="Rectangle 120"/>
            <p:cNvSpPr>
              <a:spLocks noChangeAspect="1" noChangeArrowheads="1"/>
            </p:cNvSpPr>
            <p:nvPr/>
          </p:nvSpPr>
          <p:spPr bwMode="auto">
            <a:xfrm>
              <a:off x="4784396" y="338308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4" name="Rectangle 121"/>
            <p:cNvSpPr>
              <a:spLocks noChangeAspect="1" noChangeArrowheads="1"/>
            </p:cNvSpPr>
            <p:nvPr/>
          </p:nvSpPr>
          <p:spPr bwMode="auto">
            <a:xfrm>
              <a:off x="5027518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5" name="Rectangle 122"/>
            <p:cNvSpPr>
              <a:spLocks noChangeAspect="1" noChangeArrowheads="1"/>
            </p:cNvSpPr>
            <p:nvPr/>
          </p:nvSpPr>
          <p:spPr bwMode="auto">
            <a:xfrm>
              <a:off x="5271948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6" name="Rectangle 123"/>
            <p:cNvSpPr>
              <a:spLocks noChangeAspect="1" noChangeArrowheads="1"/>
            </p:cNvSpPr>
            <p:nvPr/>
          </p:nvSpPr>
          <p:spPr bwMode="auto">
            <a:xfrm>
              <a:off x="5516377" y="338308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8" name="Rectangle 124"/>
            <p:cNvSpPr>
              <a:spLocks noChangeAspect="1" noChangeArrowheads="1"/>
            </p:cNvSpPr>
            <p:nvPr/>
          </p:nvSpPr>
          <p:spPr bwMode="auto">
            <a:xfrm>
              <a:off x="3327208" y="3627673"/>
              <a:ext cx="243977" cy="2425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1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58" name="Rectangle 125"/>
            <p:cNvSpPr>
              <a:spLocks noChangeAspect="1" noChangeArrowheads="1"/>
            </p:cNvSpPr>
            <p:nvPr/>
          </p:nvSpPr>
          <p:spPr bwMode="auto">
            <a:xfrm>
              <a:off x="3807985" y="3627655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9" name="Rectangle 126"/>
            <p:cNvSpPr>
              <a:spLocks noChangeAspect="1" noChangeArrowheads="1"/>
            </p:cNvSpPr>
            <p:nvPr/>
          </p:nvSpPr>
          <p:spPr bwMode="auto">
            <a:xfrm>
              <a:off x="4051108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0" name="Rectangle 127"/>
            <p:cNvSpPr>
              <a:spLocks noChangeAspect="1" noChangeArrowheads="1"/>
            </p:cNvSpPr>
            <p:nvPr/>
          </p:nvSpPr>
          <p:spPr bwMode="auto">
            <a:xfrm>
              <a:off x="4295537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1" name="Rectangle 128"/>
            <p:cNvSpPr>
              <a:spLocks noChangeAspect="1" noChangeArrowheads="1"/>
            </p:cNvSpPr>
            <p:nvPr/>
          </p:nvSpPr>
          <p:spPr bwMode="auto">
            <a:xfrm>
              <a:off x="4539967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2" name="Rectangle 129"/>
            <p:cNvSpPr>
              <a:spLocks noChangeAspect="1" noChangeArrowheads="1"/>
            </p:cNvSpPr>
            <p:nvPr/>
          </p:nvSpPr>
          <p:spPr bwMode="auto">
            <a:xfrm>
              <a:off x="4784396" y="3627655"/>
              <a:ext cx="243122" cy="243266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63" name="Rectangle 130"/>
            <p:cNvSpPr>
              <a:spLocks noChangeAspect="1" noChangeArrowheads="1"/>
            </p:cNvSpPr>
            <p:nvPr/>
          </p:nvSpPr>
          <p:spPr bwMode="auto">
            <a:xfrm>
              <a:off x="5027518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4" name="Rectangle 131"/>
            <p:cNvSpPr>
              <a:spLocks noChangeAspect="1" noChangeArrowheads="1"/>
            </p:cNvSpPr>
            <p:nvPr/>
          </p:nvSpPr>
          <p:spPr bwMode="auto">
            <a:xfrm>
              <a:off x="5271948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5" name="Rectangle 132"/>
            <p:cNvSpPr>
              <a:spLocks noChangeAspect="1" noChangeArrowheads="1"/>
            </p:cNvSpPr>
            <p:nvPr/>
          </p:nvSpPr>
          <p:spPr bwMode="auto">
            <a:xfrm>
              <a:off x="5516377" y="3627655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7" name="Rectangle 133"/>
            <p:cNvSpPr>
              <a:spLocks noChangeAspect="1" noChangeArrowheads="1"/>
            </p:cNvSpPr>
            <p:nvPr/>
          </p:nvSpPr>
          <p:spPr bwMode="auto">
            <a:xfrm>
              <a:off x="3327208" y="3870198"/>
              <a:ext cx="243977" cy="2454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2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67" name="Rectangle 134"/>
            <p:cNvSpPr>
              <a:spLocks noChangeAspect="1" noChangeArrowheads="1"/>
            </p:cNvSpPr>
            <p:nvPr/>
          </p:nvSpPr>
          <p:spPr bwMode="auto">
            <a:xfrm>
              <a:off x="3807985" y="387092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8" name="Rectangle 135"/>
            <p:cNvSpPr>
              <a:spLocks noChangeAspect="1" noChangeArrowheads="1"/>
            </p:cNvSpPr>
            <p:nvPr/>
          </p:nvSpPr>
          <p:spPr bwMode="auto">
            <a:xfrm>
              <a:off x="4051108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9" name="Rectangle 136"/>
            <p:cNvSpPr>
              <a:spLocks noChangeAspect="1" noChangeArrowheads="1"/>
            </p:cNvSpPr>
            <p:nvPr/>
          </p:nvSpPr>
          <p:spPr bwMode="auto">
            <a:xfrm>
              <a:off x="4295537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0" name="Rectangle 137"/>
            <p:cNvSpPr>
              <a:spLocks noChangeAspect="1" noChangeArrowheads="1"/>
            </p:cNvSpPr>
            <p:nvPr/>
          </p:nvSpPr>
          <p:spPr bwMode="auto">
            <a:xfrm>
              <a:off x="4539967" y="3870921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1" name="Rectangle 138"/>
            <p:cNvSpPr>
              <a:spLocks noChangeAspect="1" noChangeArrowheads="1"/>
            </p:cNvSpPr>
            <p:nvPr/>
          </p:nvSpPr>
          <p:spPr bwMode="auto">
            <a:xfrm>
              <a:off x="4784396" y="3870921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2" name="Rectangle 139"/>
            <p:cNvSpPr>
              <a:spLocks noChangeAspect="1" noChangeArrowheads="1"/>
            </p:cNvSpPr>
            <p:nvPr/>
          </p:nvSpPr>
          <p:spPr bwMode="auto">
            <a:xfrm>
              <a:off x="5027518" y="3870921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3" name="Rectangle 140"/>
            <p:cNvSpPr>
              <a:spLocks noChangeAspect="1" noChangeArrowheads="1"/>
            </p:cNvSpPr>
            <p:nvPr/>
          </p:nvSpPr>
          <p:spPr bwMode="auto">
            <a:xfrm>
              <a:off x="5271948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4" name="Rectangle 141"/>
            <p:cNvSpPr>
              <a:spLocks noChangeAspect="1" noChangeArrowheads="1"/>
            </p:cNvSpPr>
            <p:nvPr/>
          </p:nvSpPr>
          <p:spPr bwMode="auto">
            <a:xfrm>
              <a:off x="5516377" y="387092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8" name="Rectangle 142"/>
            <p:cNvSpPr>
              <a:spLocks noChangeAspect="1" noChangeArrowheads="1"/>
            </p:cNvSpPr>
            <p:nvPr/>
          </p:nvSpPr>
          <p:spPr bwMode="auto">
            <a:xfrm>
              <a:off x="3327208" y="4115664"/>
              <a:ext cx="243977" cy="24840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3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76" name="Rectangle 143"/>
            <p:cNvSpPr>
              <a:spLocks noChangeAspect="1" noChangeArrowheads="1"/>
            </p:cNvSpPr>
            <p:nvPr/>
          </p:nvSpPr>
          <p:spPr bwMode="auto">
            <a:xfrm>
              <a:off x="3807985" y="4115495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7" name="Rectangle 144"/>
            <p:cNvSpPr>
              <a:spLocks noChangeAspect="1" noChangeArrowheads="1"/>
            </p:cNvSpPr>
            <p:nvPr/>
          </p:nvSpPr>
          <p:spPr bwMode="auto">
            <a:xfrm>
              <a:off x="4051108" y="4115495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8" name="Rectangle 145"/>
            <p:cNvSpPr>
              <a:spLocks noChangeAspect="1" noChangeArrowheads="1"/>
            </p:cNvSpPr>
            <p:nvPr/>
          </p:nvSpPr>
          <p:spPr bwMode="auto">
            <a:xfrm>
              <a:off x="4295537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9" name="Rectangle 146"/>
            <p:cNvSpPr>
              <a:spLocks noChangeAspect="1" noChangeArrowheads="1"/>
            </p:cNvSpPr>
            <p:nvPr/>
          </p:nvSpPr>
          <p:spPr bwMode="auto">
            <a:xfrm>
              <a:off x="4539967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0" name="Rectangle 147"/>
            <p:cNvSpPr>
              <a:spLocks noChangeAspect="1" noChangeArrowheads="1"/>
            </p:cNvSpPr>
            <p:nvPr/>
          </p:nvSpPr>
          <p:spPr bwMode="auto">
            <a:xfrm>
              <a:off x="4784396" y="4115495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1" name="Rectangle 148"/>
            <p:cNvSpPr>
              <a:spLocks noChangeAspect="1" noChangeArrowheads="1"/>
            </p:cNvSpPr>
            <p:nvPr/>
          </p:nvSpPr>
          <p:spPr bwMode="auto">
            <a:xfrm>
              <a:off x="5027518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2" name="Rectangle 149"/>
            <p:cNvSpPr>
              <a:spLocks noChangeAspect="1" noChangeArrowheads="1"/>
            </p:cNvSpPr>
            <p:nvPr/>
          </p:nvSpPr>
          <p:spPr bwMode="auto">
            <a:xfrm>
              <a:off x="5271948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3" name="Rectangle 150"/>
            <p:cNvSpPr>
              <a:spLocks noChangeAspect="1" noChangeArrowheads="1"/>
            </p:cNvSpPr>
            <p:nvPr/>
          </p:nvSpPr>
          <p:spPr bwMode="auto">
            <a:xfrm>
              <a:off x="5516377" y="4115495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7" name="Rectangle 151"/>
            <p:cNvSpPr>
              <a:spLocks noChangeAspect="1" noChangeArrowheads="1"/>
            </p:cNvSpPr>
            <p:nvPr/>
          </p:nvSpPr>
          <p:spPr bwMode="auto">
            <a:xfrm>
              <a:off x="3327208" y="4361130"/>
              <a:ext cx="243977" cy="2454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4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85" name="Rectangle 152"/>
            <p:cNvSpPr>
              <a:spLocks noChangeAspect="1" noChangeArrowheads="1"/>
            </p:cNvSpPr>
            <p:nvPr/>
          </p:nvSpPr>
          <p:spPr bwMode="auto">
            <a:xfrm>
              <a:off x="3807985" y="4360069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86" name="Rectangle 153"/>
            <p:cNvSpPr>
              <a:spLocks noChangeAspect="1" noChangeArrowheads="1"/>
            </p:cNvSpPr>
            <p:nvPr/>
          </p:nvSpPr>
          <p:spPr bwMode="auto">
            <a:xfrm>
              <a:off x="4051108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7" name="Rectangle 154"/>
            <p:cNvSpPr>
              <a:spLocks noChangeAspect="1" noChangeArrowheads="1"/>
            </p:cNvSpPr>
            <p:nvPr/>
          </p:nvSpPr>
          <p:spPr bwMode="auto">
            <a:xfrm>
              <a:off x="4295537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8" name="Rectangle 155"/>
            <p:cNvSpPr>
              <a:spLocks noChangeAspect="1" noChangeArrowheads="1"/>
            </p:cNvSpPr>
            <p:nvPr/>
          </p:nvSpPr>
          <p:spPr bwMode="auto">
            <a:xfrm>
              <a:off x="4539967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9" name="Rectangle 156"/>
            <p:cNvSpPr>
              <a:spLocks noChangeAspect="1" noChangeArrowheads="1"/>
            </p:cNvSpPr>
            <p:nvPr/>
          </p:nvSpPr>
          <p:spPr bwMode="auto">
            <a:xfrm>
              <a:off x="4784396" y="4360069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0" name="Rectangle 157"/>
            <p:cNvSpPr>
              <a:spLocks noChangeAspect="1" noChangeArrowheads="1"/>
            </p:cNvSpPr>
            <p:nvPr/>
          </p:nvSpPr>
          <p:spPr bwMode="auto">
            <a:xfrm>
              <a:off x="5027518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1" name="Rectangle 158"/>
            <p:cNvSpPr>
              <a:spLocks noChangeAspect="1" noChangeArrowheads="1"/>
            </p:cNvSpPr>
            <p:nvPr/>
          </p:nvSpPr>
          <p:spPr bwMode="auto">
            <a:xfrm>
              <a:off x="5271948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2" name="Rectangle 159"/>
            <p:cNvSpPr>
              <a:spLocks noChangeAspect="1" noChangeArrowheads="1"/>
            </p:cNvSpPr>
            <p:nvPr/>
          </p:nvSpPr>
          <p:spPr bwMode="auto">
            <a:xfrm>
              <a:off x="5516377" y="4360069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160"/>
            <p:cNvSpPr>
              <a:spLocks noChangeAspect="1" noChangeArrowheads="1"/>
            </p:cNvSpPr>
            <p:nvPr/>
          </p:nvSpPr>
          <p:spPr bwMode="auto">
            <a:xfrm>
              <a:off x="3327208" y="4605126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5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94" name="Rectangle 161"/>
            <p:cNvSpPr>
              <a:spLocks noChangeAspect="1" noChangeArrowheads="1"/>
            </p:cNvSpPr>
            <p:nvPr/>
          </p:nvSpPr>
          <p:spPr bwMode="auto">
            <a:xfrm>
              <a:off x="3807985" y="460464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5" name="Rectangle 162"/>
            <p:cNvSpPr>
              <a:spLocks noChangeAspect="1" noChangeArrowheads="1"/>
            </p:cNvSpPr>
            <p:nvPr/>
          </p:nvSpPr>
          <p:spPr bwMode="auto">
            <a:xfrm>
              <a:off x="4051108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6" name="Rectangle 163"/>
            <p:cNvSpPr>
              <a:spLocks noChangeAspect="1" noChangeArrowheads="1"/>
            </p:cNvSpPr>
            <p:nvPr/>
          </p:nvSpPr>
          <p:spPr bwMode="auto">
            <a:xfrm>
              <a:off x="4295537" y="460464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7" name="Rectangle 164"/>
            <p:cNvSpPr>
              <a:spLocks noChangeAspect="1" noChangeArrowheads="1"/>
            </p:cNvSpPr>
            <p:nvPr/>
          </p:nvSpPr>
          <p:spPr bwMode="auto">
            <a:xfrm>
              <a:off x="4539967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8" name="Rectangle 165"/>
            <p:cNvSpPr>
              <a:spLocks noChangeAspect="1" noChangeArrowheads="1"/>
            </p:cNvSpPr>
            <p:nvPr/>
          </p:nvSpPr>
          <p:spPr bwMode="auto">
            <a:xfrm>
              <a:off x="4784396" y="460464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9" name="Rectangle 166"/>
            <p:cNvSpPr>
              <a:spLocks noChangeAspect="1" noChangeArrowheads="1"/>
            </p:cNvSpPr>
            <p:nvPr/>
          </p:nvSpPr>
          <p:spPr bwMode="auto">
            <a:xfrm>
              <a:off x="5027518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0" name="Rectangle 167"/>
            <p:cNvSpPr>
              <a:spLocks noChangeAspect="1" noChangeArrowheads="1"/>
            </p:cNvSpPr>
            <p:nvPr/>
          </p:nvSpPr>
          <p:spPr bwMode="auto">
            <a:xfrm>
              <a:off x="5271948" y="460464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01" name="Rectangle 168"/>
            <p:cNvSpPr>
              <a:spLocks noChangeAspect="1" noChangeArrowheads="1"/>
            </p:cNvSpPr>
            <p:nvPr/>
          </p:nvSpPr>
          <p:spPr bwMode="auto">
            <a:xfrm>
              <a:off x="5516377" y="460464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5" name="Rectangle 169"/>
            <p:cNvSpPr>
              <a:spLocks noChangeAspect="1" noChangeArrowheads="1"/>
            </p:cNvSpPr>
            <p:nvPr/>
          </p:nvSpPr>
          <p:spPr bwMode="auto">
            <a:xfrm>
              <a:off x="3327208" y="4849122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6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403" name="Rectangle 170"/>
            <p:cNvSpPr>
              <a:spLocks noChangeAspect="1" noChangeArrowheads="1"/>
            </p:cNvSpPr>
            <p:nvPr/>
          </p:nvSpPr>
          <p:spPr bwMode="auto">
            <a:xfrm>
              <a:off x="3807985" y="4849216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4" name="Rectangle 171"/>
            <p:cNvSpPr>
              <a:spLocks noChangeAspect="1" noChangeArrowheads="1"/>
            </p:cNvSpPr>
            <p:nvPr/>
          </p:nvSpPr>
          <p:spPr bwMode="auto">
            <a:xfrm>
              <a:off x="4051108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5" name="Rectangle 172"/>
            <p:cNvSpPr>
              <a:spLocks noChangeAspect="1" noChangeArrowheads="1"/>
            </p:cNvSpPr>
            <p:nvPr/>
          </p:nvSpPr>
          <p:spPr bwMode="auto">
            <a:xfrm>
              <a:off x="4295537" y="4849216"/>
              <a:ext cx="244429" cy="243266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06" name="Rectangle 173"/>
            <p:cNvSpPr>
              <a:spLocks noChangeAspect="1" noChangeArrowheads="1"/>
            </p:cNvSpPr>
            <p:nvPr/>
          </p:nvSpPr>
          <p:spPr bwMode="auto">
            <a:xfrm>
              <a:off x="4539967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7" name="Rectangle 174"/>
            <p:cNvSpPr>
              <a:spLocks noChangeAspect="1" noChangeArrowheads="1"/>
            </p:cNvSpPr>
            <p:nvPr/>
          </p:nvSpPr>
          <p:spPr bwMode="auto">
            <a:xfrm>
              <a:off x="4784396" y="4849216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8" name="Rectangle 175"/>
            <p:cNvSpPr>
              <a:spLocks noChangeAspect="1" noChangeArrowheads="1"/>
            </p:cNvSpPr>
            <p:nvPr/>
          </p:nvSpPr>
          <p:spPr bwMode="auto">
            <a:xfrm>
              <a:off x="5027518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9" name="Rectangle 176"/>
            <p:cNvSpPr>
              <a:spLocks noChangeAspect="1" noChangeArrowheads="1"/>
            </p:cNvSpPr>
            <p:nvPr/>
          </p:nvSpPr>
          <p:spPr bwMode="auto">
            <a:xfrm>
              <a:off x="5271948" y="4849216"/>
              <a:ext cx="244429" cy="243266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0" name="Rectangle 177"/>
            <p:cNvSpPr>
              <a:spLocks noChangeAspect="1" noChangeArrowheads="1"/>
            </p:cNvSpPr>
            <p:nvPr/>
          </p:nvSpPr>
          <p:spPr bwMode="auto">
            <a:xfrm>
              <a:off x="5516377" y="4849216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Rectangle 178"/>
            <p:cNvSpPr>
              <a:spLocks noChangeAspect="1" noChangeArrowheads="1"/>
            </p:cNvSpPr>
            <p:nvPr/>
          </p:nvSpPr>
          <p:spPr bwMode="auto">
            <a:xfrm>
              <a:off x="3327208" y="5093118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7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412" name="Rectangle 179"/>
            <p:cNvSpPr>
              <a:spLocks noChangeAspect="1" noChangeArrowheads="1"/>
            </p:cNvSpPr>
            <p:nvPr/>
          </p:nvSpPr>
          <p:spPr bwMode="auto">
            <a:xfrm>
              <a:off x="3807985" y="509248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13" name="Rectangle 180"/>
            <p:cNvSpPr>
              <a:spLocks noChangeAspect="1" noChangeArrowheads="1"/>
            </p:cNvSpPr>
            <p:nvPr/>
          </p:nvSpPr>
          <p:spPr bwMode="auto">
            <a:xfrm>
              <a:off x="4051108" y="509248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14" name="Rectangle 181"/>
            <p:cNvSpPr>
              <a:spLocks noChangeAspect="1" noChangeArrowheads="1"/>
            </p:cNvSpPr>
            <p:nvPr/>
          </p:nvSpPr>
          <p:spPr bwMode="auto">
            <a:xfrm>
              <a:off x="4295537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5" name="Rectangle 182"/>
            <p:cNvSpPr>
              <a:spLocks noChangeAspect="1" noChangeArrowheads="1"/>
            </p:cNvSpPr>
            <p:nvPr/>
          </p:nvSpPr>
          <p:spPr bwMode="auto">
            <a:xfrm>
              <a:off x="4539967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6" name="Rectangle 183"/>
            <p:cNvSpPr>
              <a:spLocks noChangeAspect="1" noChangeArrowheads="1"/>
            </p:cNvSpPr>
            <p:nvPr/>
          </p:nvSpPr>
          <p:spPr bwMode="auto">
            <a:xfrm>
              <a:off x="4784396" y="5092482"/>
              <a:ext cx="243122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7" name="Rectangle 184"/>
            <p:cNvSpPr>
              <a:spLocks noChangeAspect="1" noChangeArrowheads="1"/>
            </p:cNvSpPr>
            <p:nvPr/>
          </p:nvSpPr>
          <p:spPr bwMode="auto">
            <a:xfrm>
              <a:off x="5027518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8" name="Rectangle 185"/>
            <p:cNvSpPr>
              <a:spLocks noChangeAspect="1" noChangeArrowheads="1"/>
            </p:cNvSpPr>
            <p:nvPr/>
          </p:nvSpPr>
          <p:spPr bwMode="auto">
            <a:xfrm>
              <a:off x="5271948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9" name="Rectangle 186"/>
            <p:cNvSpPr>
              <a:spLocks noChangeAspect="1" noChangeArrowheads="1"/>
            </p:cNvSpPr>
            <p:nvPr/>
          </p:nvSpPr>
          <p:spPr bwMode="auto">
            <a:xfrm>
              <a:off x="5516377" y="509248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93" name="Rectangle 187"/>
            <p:cNvSpPr>
              <a:spLocks noChangeAspect="1" noChangeArrowheads="1"/>
            </p:cNvSpPr>
            <p:nvPr/>
          </p:nvSpPr>
          <p:spPr bwMode="auto">
            <a:xfrm>
              <a:off x="3327208" y="5337114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8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421" name="Rectangle 188"/>
            <p:cNvSpPr>
              <a:spLocks noChangeAspect="1" noChangeArrowheads="1"/>
            </p:cNvSpPr>
            <p:nvPr/>
          </p:nvSpPr>
          <p:spPr bwMode="auto">
            <a:xfrm>
              <a:off x="3807985" y="5337056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2" name="Rectangle 189"/>
            <p:cNvSpPr>
              <a:spLocks noChangeAspect="1" noChangeArrowheads="1"/>
            </p:cNvSpPr>
            <p:nvPr/>
          </p:nvSpPr>
          <p:spPr bwMode="auto">
            <a:xfrm>
              <a:off x="4051108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3" name="Rectangle 190"/>
            <p:cNvSpPr>
              <a:spLocks noChangeAspect="1" noChangeArrowheads="1"/>
            </p:cNvSpPr>
            <p:nvPr/>
          </p:nvSpPr>
          <p:spPr bwMode="auto">
            <a:xfrm>
              <a:off x="4295537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4" name="Rectangle 191"/>
            <p:cNvSpPr>
              <a:spLocks noChangeAspect="1" noChangeArrowheads="1"/>
            </p:cNvSpPr>
            <p:nvPr/>
          </p:nvSpPr>
          <p:spPr bwMode="auto">
            <a:xfrm>
              <a:off x="4539967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5" name="Rectangle 192"/>
            <p:cNvSpPr>
              <a:spLocks noChangeAspect="1" noChangeArrowheads="1"/>
            </p:cNvSpPr>
            <p:nvPr/>
          </p:nvSpPr>
          <p:spPr bwMode="auto">
            <a:xfrm>
              <a:off x="4784396" y="5337056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6" name="Rectangle 193"/>
            <p:cNvSpPr>
              <a:spLocks noChangeAspect="1" noChangeArrowheads="1"/>
            </p:cNvSpPr>
            <p:nvPr/>
          </p:nvSpPr>
          <p:spPr bwMode="auto">
            <a:xfrm>
              <a:off x="5027518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7" name="Rectangle 194"/>
            <p:cNvSpPr>
              <a:spLocks noChangeAspect="1" noChangeArrowheads="1"/>
            </p:cNvSpPr>
            <p:nvPr/>
          </p:nvSpPr>
          <p:spPr bwMode="auto">
            <a:xfrm>
              <a:off x="5271948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8" name="Rectangle 195"/>
            <p:cNvSpPr>
              <a:spLocks noChangeAspect="1" noChangeArrowheads="1"/>
            </p:cNvSpPr>
            <p:nvPr/>
          </p:nvSpPr>
          <p:spPr bwMode="auto">
            <a:xfrm>
              <a:off x="5516377" y="5337056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9" name="Rectangle 197"/>
            <p:cNvSpPr>
              <a:spLocks noChangeAspect="1" noChangeArrowheads="1"/>
            </p:cNvSpPr>
            <p:nvPr/>
          </p:nvSpPr>
          <p:spPr bwMode="auto">
            <a:xfrm>
              <a:off x="5759500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0" name="Rectangle 198"/>
            <p:cNvSpPr>
              <a:spLocks noChangeAspect="1" noChangeArrowheads="1"/>
            </p:cNvSpPr>
            <p:nvPr/>
          </p:nvSpPr>
          <p:spPr bwMode="auto">
            <a:xfrm>
              <a:off x="5759500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1" name="Rectangle 199"/>
            <p:cNvSpPr>
              <a:spLocks noChangeAspect="1" noChangeArrowheads="1"/>
            </p:cNvSpPr>
            <p:nvPr/>
          </p:nvSpPr>
          <p:spPr bwMode="auto">
            <a:xfrm>
              <a:off x="5759500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2" name="Rectangle 200"/>
            <p:cNvSpPr>
              <a:spLocks noChangeAspect="1" noChangeArrowheads="1"/>
            </p:cNvSpPr>
            <p:nvPr/>
          </p:nvSpPr>
          <p:spPr bwMode="auto">
            <a:xfrm>
              <a:off x="5759500" y="4115495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3" name="Rectangle 201"/>
            <p:cNvSpPr>
              <a:spLocks noChangeAspect="1" noChangeArrowheads="1"/>
            </p:cNvSpPr>
            <p:nvPr/>
          </p:nvSpPr>
          <p:spPr bwMode="auto">
            <a:xfrm>
              <a:off x="5759500" y="4360069"/>
              <a:ext cx="244429" cy="24457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34" name="Rectangle 202"/>
            <p:cNvSpPr>
              <a:spLocks noChangeAspect="1" noChangeArrowheads="1"/>
            </p:cNvSpPr>
            <p:nvPr/>
          </p:nvSpPr>
          <p:spPr bwMode="auto">
            <a:xfrm>
              <a:off x="5759500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5" name="Rectangle 203"/>
            <p:cNvSpPr>
              <a:spLocks noChangeAspect="1" noChangeArrowheads="1"/>
            </p:cNvSpPr>
            <p:nvPr/>
          </p:nvSpPr>
          <p:spPr bwMode="auto">
            <a:xfrm>
              <a:off x="5759500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6" name="Rectangle 204"/>
            <p:cNvSpPr>
              <a:spLocks noChangeAspect="1" noChangeArrowheads="1"/>
            </p:cNvSpPr>
            <p:nvPr/>
          </p:nvSpPr>
          <p:spPr bwMode="auto">
            <a:xfrm>
              <a:off x="5759500" y="509248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7" name="Rectangle 205"/>
            <p:cNvSpPr>
              <a:spLocks noChangeAspect="1" noChangeArrowheads="1"/>
            </p:cNvSpPr>
            <p:nvPr/>
          </p:nvSpPr>
          <p:spPr bwMode="auto">
            <a:xfrm>
              <a:off x="5759500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143"/>
          <p:cNvGrpSpPr>
            <a:grpSpLocks/>
          </p:cNvGrpSpPr>
          <p:nvPr/>
        </p:nvGrpSpPr>
        <p:grpSpPr bwMode="auto">
          <a:xfrm>
            <a:off x="425450" y="1019175"/>
            <a:ext cx="8243888" cy="5059363"/>
            <a:chOff x="425450" y="1019175"/>
            <a:chExt cx="8243888" cy="5059439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5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Coloração da imagem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56"/>
              <a:ext cx="8243888" cy="4662558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colorir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Fila F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fila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a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 !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vaziaf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(F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 {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p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desenfileira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i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lin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j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enfileira(par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destroif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5363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F184E0-738E-454D-AF40-87DE2C0BA8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upo 143"/>
          <p:cNvGrpSpPr>
            <a:grpSpLocks/>
          </p:cNvGrpSpPr>
          <p:nvPr/>
        </p:nvGrpSpPr>
        <p:grpSpPr bwMode="auto">
          <a:xfrm>
            <a:off x="425450" y="1019175"/>
            <a:ext cx="8243888" cy="5167313"/>
            <a:chOff x="425450" y="1019175"/>
            <a:chExt cx="8243888" cy="5167157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3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principal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38"/>
              <a:ext cx="8243888" cy="477029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conio.h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"fila.h"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while(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  <a:endPara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"\n\</a:t>
              </a:r>
              <a:r>
                <a:rPr lang="pt-BR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nNova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 cor (ou -1 para sair)? 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</a:t>
              </a:r>
              <a:r>
                <a:rPr lang="en-US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d"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16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Posicao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? 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16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"%d,%d"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} 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0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&gt;=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pt-BR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&gt;=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colorir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638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7A09D9-30AE-4F39-9E07-EBFEB063F1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553ED-C6F1-40D4-9E55-BDE1337E053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7414" name="Grupo 109"/>
          <p:cNvGrpSpPr>
            <a:grpSpLocks/>
          </p:cNvGrpSpPr>
          <p:nvPr/>
        </p:nvGrpSpPr>
        <p:grpSpPr bwMode="auto">
          <a:xfrm>
            <a:off x="428625" y="1019175"/>
            <a:ext cx="8243888" cy="1038225"/>
            <a:chOff x="425450" y="3664170"/>
            <a:chExt cx="8244000" cy="1038080"/>
          </a:xfrm>
        </p:grpSpPr>
        <p:sp>
          <p:nvSpPr>
            <p:cNvPr id="21" name="CaixaDeTexto 20"/>
            <p:cNvSpPr txBox="1"/>
            <p:nvPr/>
          </p:nvSpPr>
          <p:spPr bwMode="auto">
            <a:xfrm>
              <a:off x="425450" y="3664170"/>
              <a:ext cx="8244000" cy="399994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Correção do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 bwMode="auto">
            <a:xfrm>
              <a:off x="425450" y="4056228"/>
              <a:ext cx="8244000" cy="646022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dirty="0">
                  <a:latin typeface="Arial Narrow" pitchFamily="34" charset="0"/>
                </a:rPr>
                <a:t>Execute o programa do Exemplo 6 e veja o que acontece quando o usuário tenta preencher uma região com a mesma cor que ela já tem. Altere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colorir()</a:t>
              </a:r>
              <a:r>
                <a:rPr lang="pt-BR" dirty="0">
                  <a:latin typeface="Arial Narrow" pitchFamily="34" charset="0"/>
                </a:rPr>
                <a:t> para corrigir o problema.</a:t>
              </a:r>
            </a:p>
          </p:txBody>
        </p:sp>
      </p:grpSp>
      <p:grpSp>
        <p:nvGrpSpPr>
          <p:cNvPr id="3" name="Grupo 14"/>
          <p:cNvGrpSpPr>
            <a:grpSpLocks/>
          </p:cNvGrpSpPr>
          <p:nvPr/>
        </p:nvGrpSpPr>
        <p:grpSpPr bwMode="auto">
          <a:xfrm>
            <a:off x="425450" y="2179638"/>
            <a:ext cx="8243888" cy="4062412"/>
            <a:chOff x="425450" y="2179638"/>
            <a:chExt cx="8243888" cy="4062412"/>
          </a:xfrm>
        </p:grpSpPr>
        <p:grpSp>
          <p:nvGrpSpPr>
            <p:cNvPr id="17416" name="Grupo 109"/>
            <p:cNvGrpSpPr>
              <a:grpSpLocks/>
            </p:cNvGrpSpPr>
            <p:nvPr/>
          </p:nvGrpSpPr>
          <p:grpSpPr bwMode="auto">
            <a:xfrm>
              <a:off x="425450" y="2179638"/>
              <a:ext cx="8243888" cy="4062412"/>
              <a:chOff x="425450" y="3664170"/>
              <a:chExt cx="8244000" cy="4060785"/>
            </a:xfrm>
          </p:grpSpPr>
          <p:sp>
            <p:nvSpPr>
              <p:cNvPr id="106" name="CaixaDeTexto 105"/>
              <p:cNvSpPr txBox="1"/>
              <p:nvPr/>
            </p:nvSpPr>
            <p:spPr bwMode="auto">
              <a:xfrm>
                <a:off x="425450" y="3664170"/>
                <a:ext cx="8244000" cy="39989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>
                <a:spAutoFit/>
              </a:bodyPr>
              <a:lstStyle/>
              <a:p>
                <a:pPr>
                  <a:defRPr/>
                </a:pPr>
                <a:r>
                  <a:rPr lang="pt-BR" sz="2000" b="1" dirty="0">
                    <a:solidFill>
                      <a:srgbClr val="FFFF00"/>
                    </a:solidFill>
                    <a:latin typeface="Arial Narrow" pitchFamily="34" charset="0"/>
                  </a:rPr>
                  <a:t>Exercício 2.</a:t>
                </a:r>
                <a:r>
                  <a:rPr lang="pt-BR" sz="2000" b="1" dirty="0">
                    <a:solidFill>
                      <a:schemeClr val="bg1"/>
                    </a:solidFill>
                    <a:latin typeface="Arial Narrow" pitchFamily="34" charset="0"/>
                  </a:rPr>
                  <a:t> Entrada de arquivo</a:t>
                </a:r>
                <a:endParaRPr lang="pt-BR" sz="2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7" name="CaixaDeTexto 106"/>
              <p:cNvSpPr txBox="1"/>
              <p:nvPr/>
            </p:nvSpPr>
            <p:spPr bwMode="auto">
              <a:xfrm>
                <a:off x="425450" y="4056125"/>
                <a:ext cx="8244000" cy="3668830"/>
              </a:xfrm>
              <a:prstGeom prst="rect">
                <a:avLst/>
              </a:prstGeom>
              <a:solidFill>
                <a:srgbClr val="FFFFF3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>
                <a:spAutoFit/>
              </a:bodyPr>
              <a:lstStyle/>
              <a:p>
                <a:pPr algn="just">
                  <a:defRPr/>
                </a:pPr>
                <a:r>
                  <a:rPr lang="pt-BR" dirty="0">
                    <a:latin typeface="Arial Narrow" pitchFamily="34" charset="0"/>
                  </a:rPr>
                  <a:t>A função a seguir inicia uma matriz </a:t>
                </a:r>
                <a:r>
                  <a:rPr lang="pt-BR" b="1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pt-BR" dirty="0">
                    <a:latin typeface="Arial Narrow" pitchFamily="34" charset="0"/>
                  </a:rPr>
                  <a:t> com dados lidos de um arquivo. Por exemplo, para iniciar uma matriz com </a:t>
                </a:r>
                <a:r>
                  <a:rPr lang="pt-BR" b="1" dirty="0">
                    <a:latin typeface="Courier New" pitchFamily="49" charset="0"/>
                    <a:cs typeface="Courier New" pitchFamily="49" charset="0"/>
                  </a:rPr>
                  <a:t>imagem.txt</a:t>
                </a:r>
                <a:r>
                  <a:rPr lang="pt-BR" dirty="0">
                    <a:latin typeface="Arial Narrow" pitchFamily="34" charset="0"/>
                  </a:rPr>
                  <a:t>, basta chamar </a:t>
                </a:r>
                <a:r>
                  <a:rPr lang="pt-BR" b="1" dirty="0">
                    <a:latin typeface="Courier New" pitchFamily="49" charset="0"/>
                    <a:cs typeface="Courier New" pitchFamily="49" charset="0"/>
                  </a:rPr>
                  <a:t>inicia(I,"imagem.txt")</a:t>
                </a:r>
                <a:r>
                  <a:rPr lang="pt-BR" dirty="0">
                    <a:latin typeface="Arial Narrow" pitchFamily="34" charset="0"/>
                  </a:rPr>
                  <a:t>. Usando essa função, altere o programa de coloração anterior para que ele leia a imagem de um arquivo.</a:t>
                </a:r>
              </a:p>
              <a:p>
                <a:pPr>
                  <a:spcBef>
                    <a:spcPts val="300"/>
                  </a:spcBef>
                  <a:defRPr/>
                </a:pPr>
                <a:r>
                  <a:rPr lang="pt-BR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inicia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][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],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 {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FILE 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fopen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600" b="1" dirty="0" err="1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"r</a:t>
                </a:r>
                <a:r>
                  <a:rPr lang="en-US" sz="1600" b="1" dirty="0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pt-BR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 !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puts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"arquivo não encontrado"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abort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for(int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pt-BR" sz="1600" b="1" dirty="0">
                    <a:solidFill>
                      <a:srgbClr val="CC00CC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pt-BR" sz="1600" b="1" dirty="0">
                    <a:solidFill>
                      <a:srgbClr val="CC00CC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fscanf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sz="1600" b="1" dirty="0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"%d"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,&amp;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][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fclose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</p:txBody>
          </p:sp>
        </p:grpSp>
        <p:grpSp>
          <p:nvGrpSpPr>
            <p:cNvPr id="17417" name="Group 12"/>
            <p:cNvGrpSpPr>
              <a:grpSpLocks/>
            </p:cNvGrpSpPr>
            <p:nvPr/>
          </p:nvGrpSpPr>
          <p:grpSpPr bwMode="auto">
            <a:xfrm>
              <a:off x="6480175" y="3948113"/>
              <a:ext cx="2071688" cy="2198687"/>
              <a:chOff x="1220" y="6165"/>
              <a:chExt cx="1290" cy="1727"/>
            </a:xfrm>
          </p:grpSpPr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1220" y="6377"/>
                <a:ext cx="1290" cy="151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2 2 2 2 6 2 2 2 2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2 2 2 6 6 6 2 2 2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2 2 6 6 1 6 6 2 2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2 6 6 1 1 1 6 6 2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6 6 1 1 7 1 1 6 6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2 6 6 1 1 1 6 6 2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2 2 6 6 1 6 6 2 2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2 2 2 6 6 6 2 2 2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2 2 2 2 6 2 2 2 2</a:t>
                </a:r>
                <a:endParaRPr lang="pt-BR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419" name="Rectangle 14"/>
              <p:cNvSpPr>
                <a:spLocks noChangeArrowheads="1"/>
              </p:cNvSpPr>
              <p:nvPr/>
            </p:nvSpPr>
            <p:spPr bwMode="auto">
              <a:xfrm>
                <a:off x="1466" y="6165"/>
                <a:ext cx="810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entury Gothic" pitchFamily="34" charset="0"/>
                  </a:rPr>
                  <a:t>imagem.txt</a:t>
                </a:r>
                <a:endParaRPr lang="pt-BR" sz="14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D9E829-FAEF-4DAC-98EF-8CEBD91C50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5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23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14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Coloração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03"/>
              <a:ext cx="8229600" cy="39995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operação usada para colorir uma região de uma imagem composta de pixels.</a:t>
              </a:r>
            </a:p>
          </p:txBody>
        </p:sp>
      </p:grp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representar uma imagem e implementar a operação de coloração de regiões?</a:t>
            </a:r>
          </a:p>
        </p:txBody>
      </p:sp>
      <p:sp>
        <p:nvSpPr>
          <p:cNvPr id="5127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25450" y="2179638"/>
            <a:ext cx="3349625" cy="3355975"/>
            <a:chOff x="2513" y="5923"/>
            <a:chExt cx="1587" cy="1590"/>
          </a:xfrm>
        </p:grpSpPr>
        <p:sp>
          <p:nvSpPr>
            <p:cNvPr id="5142" name="Rectangle 64"/>
            <p:cNvSpPr>
              <a:spLocks noChangeArrowheads="1"/>
            </p:cNvSpPr>
            <p:nvPr/>
          </p:nvSpPr>
          <p:spPr bwMode="auto">
            <a:xfrm>
              <a:off x="2518" y="5923"/>
              <a:ext cx="1582" cy="13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3" name="Rectangle 65"/>
            <p:cNvSpPr>
              <a:spLocks noChangeArrowheads="1"/>
            </p:cNvSpPr>
            <p:nvPr/>
          </p:nvSpPr>
          <p:spPr bwMode="auto">
            <a:xfrm>
              <a:off x="2944" y="6575"/>
              <a:ext cx="614" cy="32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4" name="AutoShape 66"/>
            <p:cNvSpPr>
              <a:spLocks noChangeArrowheads="1"/>
            </p:cNvSpPr>
            <p:nvPr/>
          </p:nvSpPr>
          <p:spPr bwMode="auto">
            <a:xfrm>
              <a:off x="2824" y="6318"/>
              <a:ext cx="860" cy="2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5" name="Rectangle 67"/>
            <p:cNvSpPr>
              <a:spLocks noChangeArrowheads="1"/>
            </p:cNvSpPr>
            <p:nvPr/>
          </p:nvSpPr>
          <p:spPr bwMode="auto">
            <a:xfrm>
              <a:off x="2513" y="7382"/>
              <a:ext cx="122" cy="12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Aft>
                  <a:spcPts val="1000"/>
                </a:spcAft>
              </a:pPr>
              <a:r>
                <a:rPr lang="pt-BR" b="1">
                  <a:latin typeface="Arial Narrow" pitchFamily="34" charset="0"/>
                  <a:sym typeface="Wingdings" pitchFamily="2" charset="2"/>
                </a:rPr>
                <a:t>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5146" name="Rectangle 68"/>
            <p:cNvSpPr>
              <a:spLocks noChangeArrowheads="1"/>
            </p:cNvSpPr>
            <p:nvPr/>
          </p:nvSpPr>
          <p:spPr bwMode="auto">
            <a:xfrm>
              <a:off x="2720" y="7371"/>
              <a:ext cx="244" cy="13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colorir</a:t>
              </a:r>
            </a:p>
          </p:txBody>
        </p:sp>
        <p:sp>
          <p:nvSpPr>
            <p:cNvPr id="5147" name="Rectangle 69"/>
            <p:cNvSpPr>
              <a:spLocks noChangeArrowheads="1"/>
            </p:cNvSpPr>
            <p:nvPr/>
          </p:nvSpPr>
          <p:spPr bwMode="auto">
            <a:xfrm>
              <a:off x="3438" y="7382"/>
              <a:ext cx="122" cy="127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8" name="Rectangle 70"/>
            <p:cNvSpPr>
              <a:spLocks noChangeArrowheads="1"/>
            </p:cNvSpPr>
            <p:nvPr/>
          </p:nvSpPr>
          <p:spPr bwMode="auto">
            <a:xfrm>
              <a:off x="3633" y="7382"/>
              <a:ext cx="345" cy="13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nova cor</a:t>
              </a:r>
            </a:p>
          </p:txBody>
        </p:sp>
        <p:grpSp>
          <p:nvGrpSpPr>
            <p:cNvPr id="5149" name="Group 71"/>
            <p:cNvGrpSpPr>
              <a:grpSpLocks/>
            </p:cNvGrpSpPr>
            <p:nvPr/>
          </p:nvGrpSpPr>
          <p:grpSpPr bwMode="auto">
            <a:xfrm>
              <a:off x="3266" y="6689"/>
              <a:ext cx="81" cy="80"/>
              <a:chOff x="2226" y="6617"/>
              <a:chExt cx="581" cy="567"/>
            </a:xfrm>
          </p:grpSpPr>
          <p:cxnSp>
            <p:nvCxnSpPr>
              <p:cNvPr id="5152" name="AutoShape 72"/>
              <p:cNvCxnSpPr>
                <a:cxnSpLocks noChangeShapeType="1"/>
              </p:cNvCxnSpPr>
              <p:nvPr/>
            </p:nvCxnSpPr>
            <p:spPr bwMode="auto">
              <a:xfrm>
                <a:off x="2520" y="6617"/>
                <a:ext cx="1" cy="56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53" name="AutoShape 73"/>
              <p:cNvCxnSpPr>
                <a:cxnSpLocks noChangeShapeType="1"/>
              </p:cNvCxnSpPr>
              <p:nvPr/>
            </p:nvCxnSpPr>
            <p:spPr bwMode="auto">
              <a:xfrm>
                <a:off x="2226" y="6884"/>
                <a:ext cx="581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5150" name="AutoShape 74"/>
            <p:cNvCxnSpPr>
              <a:cxnSpLocks noChangeShapeType="1"/>
            </p:cNvCxnSpPr>
            <p:nvPr/>
          </p:nvCxnSpPr>
          <p:spPr bwMode="auto">
            <a:xfrm flipH="1" flipV="1">
              <a:off x="3338" y="6761"/>
              <a:ext cx="391" cy="222"/>
            </a:xfrm>
            <a:prstGeom prst="straightConnector1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 type="stealth" w="sm" len="sm"/>
            </a:ln>
          </p:spPr>
        </p:cxnSp>
        <p:sp>
          <p:nvSpPr>
            <p:cNvPr id="5151" name="Rectangle 75"/>
            <p:cNvSpPr>
              <a:spLocks noChangeArrowheads="1"/>
            </p:cNvSpPr>
            <p:nvPr/>
          </p:nvSpPr>
          <p:spPr bwMode="auto">
            <a:xfrm>
              <a:off x="3661" y="7005"/>
              <a:ext cx="235" cy="1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 i="1">
                  <a:latin typeface="Arial Narrow" pitchFamily="34" charset="0"/>
                </a:rPr>
                <a:t>clique</a:t>
              </a:r>
              <a:endParaRPr lang="pt-BR">
                <a:latin typeface="Arial Narrow" pitchFamily="34" charset="0"/>
              </a:endParaRPr>
            </a:p>
          </p:txBody>
        </p:sp>
      </p:grpSp>
      <p:grpSp>
        <p:nvGrpSpPr>
          <p:cNvPr id="7" name="Grupo 91"/>
          <p:cNvGrpSpPr>
            <a:grpSpLocks/>
          </p:cNvGrpSpPr>
          <p:nvPr/>
        </p:nvGrpSpPr>
        <p:grpSpPr bwMode="auto">
          <a:xfrm>
            <a:off x="3929063" y="2179638"/>
            <a:ext cx="4740275" cy="3355975"/>
            <a:chOff x="3929355" y="2179925"/>
            <a:chExt cx="4739983" cy="3355458"/>
          </a:xfrm>
        </p:grpSpPr>
        <p:grpSp>
          <p:nvGrpSpPr>
            <p:cNvPr id="5130" name="Group 76"/>
            <p:cNvGrpSpPr>
              <a:grpSpLocks/>
            </p:cNvGrpSpPr>
            <p:nvPr/>
          </p:nvGrpSpPr>
          <p:grpSpPr bwMode="auto">
            <a:xfrm>
              <a:off x="5321308" y="2179925"/>
              <a:ext cx="3348030" cy="3355458"/>
              <a:chOff x="5133" y="5923"/>
              <a:chExt cx="1587" cy="1590"/>
            </a:xfrm>
          </p:grpSpPr>
          <p:sp>
            <p:nvSpPr>
              <p:cNvPr id="5132" name="Rectangle 77"/>
              <p:cNvSpPr>
                <a:spLocks noChangeArrowheads="1"/>
              </p:cNvSpPr>
              <p:nvPr/>
            </p:nvSpPr>
            <p:spPr bwMode="auto">
              <a:xfrm>
                <a:off x="5133" y="5923"/>
                <a:ext cx="1587" cy="137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3" name="Rectangle 78"/>
              <p:cNvSpPr>
                <a:spLocks noChangeArrowheads="1"/>
              </p:cNvSpPr>
              <p:nvPr/>
            </p:nvSpPr>
            <p:spPr bwMode="auto">
              <a:xfrm>
                <a:off x="5560" y="6575"/>
                <a:ext cx="617" cy="327"/>
              </a:xfrm>
              <a:prstGeom prst="rect">
                <a:avLst/>
              </a:prstGeom>
              <a:solidFill>
                <a:srgbClr val="FFC9C9"/>
              </a:solidFill>
              <a:ln w="571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4" name="AutoShape 79"/>
              <p:cNvSpPr>
                <a:spLocks noChangeArrowheads="1"/>
              </p:cNvSpPr>
              <p:nvPr/>
            </p:nvSpPr>
            <p:spPr bwMode="auto">
              <a:xfrm>
                <a:off x="5429" y="6318"/>
                <a:ext cx="863" cy="270"/>
              </a:xfrm>
              <a:prstGeom prst="triangle">
                <a:avLst>
                  <a:gd name="adj" fmla="val 50000"/>
                </a:avLst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5" name="Rectangle 80"/>
              <p:cNvSpPr>
                <a:spLocks noChangeArrowheads="1"/>
              </p:cNvSpPr>
              <p:nvPr/>
            </p:nvSpPr>
            <p:spPr bwMode="auto">
              <a:xfrm>
                <a:off x="5135" y="7382"/>
                <a:ext cx="123" cy="12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  <a:sym typeface="Wingdings" pitchFamily="2" charset="2"/>
                  </a:rPr>
                  <a:t></a:t>
                </a:r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6" name="Rectangle 81"/>
              <p:cNvSpPr>
                <a:spLocks noChangeArrowheads="1"/>
              </p:cNvSpPr>
              <p:nvPr/>
            </p:nvSpPr>
            <p:spPr bwMode="auto">
              <a:xfrm>
                <a:off x="5343" y="7371"/>
                <a:ext cx="244" cy="131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>
                    <a:latin typeface="Arial Narrow" pitchFamily="34" charset="0"/>
                  </a:rPr>
                  <a:t>colorir</a:t>
                </a:r>
              </a:p>
            </p:txBody>
          </p:sp>
          <p:sp>
            <p:nvSpPr>
              <p:cNvPr id="5137" name="Rectangle 82"/>
              <p:cNvSpPr>
                <a:spLocks noChangeArrowheads="1"/>
              </p:cNvSpPr>
              <p:nvPr/>
            </p:nvSpPr>
            <p:spPr bwMode="auto">
              <a:xfrm>
                <a:off x="6049" y="7382"/>
                <a:ext cx="123" cy="127"/>
              </a:xfrm>
              <a:prstGeom prst="rect">
                <a:avLst/>
              </a:prstGeom>
              <a:solidFill>
                <a:srgbClr val="FFC9C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8" name="Rectangle 83"/>
              <p:cNvSpPr>
                <a:spLocks noChangeArrowheads="1"/>
              </p:cNvSpPr>
              <p:nvPr/>
            </p:nvSpPr>
            <p:spPr bwMode="auto">
              <a:xfrm>
                <a:off x="6245" y="7382"/>
                <a:ext cx="345" cy="131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>
                    <a:latin typeface="Arial Narrow" pitchFamily="34" charset="0"/>
                  </a:rPr>
                  <a:t>nova cor</a:t>
                </a:r>
              </a:p>
            </p:txBody>
          </p:sp>
          <p:grpSp>
            <p:nvGrpSpPr>
              <p:cNvPr id="5139" name="Group 84"/>
              <p:cNvGrpSpPr>
                <a:grpSpLocks/>
              </p:cNvGrpSpPr>
              <p:nvPr/>
            </p:nvGrpSpPr>
            <p:grpSpPr bwMode="auto">
              <a:xfrm>
                <a:off x="6463" y="6689"/>
                <a:ext cx="82" cy="80"/>
                <a:chOff x="2226" y="6617"/>
                <a:chExt cx="581" cy="567"/>
              </a:xfrm>
            </p:grpSpPr>
            <p:cxnSp>
              <p:nvCxnSpPr>
                <p:cNvPr id="5140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20" y="6617"/>
                  <a:ext cx="1" cy="567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41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226" y="6884"/>
                  <a:ext cx="581" cy="1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5131" name="AutoShape 87"/>
            <p:cNvSpPr>
              <a:spLocks noChangeArrowheads="1"/>
            </p:cNvSpPr>
            <p:nvPr/>
          </p:nvSpPr>
          <p:spPr bwMode="auto">
            <a:xfrm>
              <a:off x="3929355" y="3641981"/>
              <a:ext cx="1238250" cy="447675"/>
            </a:xfrm>
            <a:prstGeom prst="rightArrow">
              <a:avLst>
                <a:gd name="adj1" fmla="val 33333"/>
                <a:gd name="adj2" fmla="val 32346"/>
              </a:avLst>
            </a:prstGeom>
            <a:solidFill>
              <a:srgbClr val="D8D8D8"/>
            </a:solidFill>
            <a:ln w="3175">
              <a:solidFill>
                <a:srgbClr val="7F7F7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3D67B-66FD-4B20-9EC6-1BCC6FA96A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6149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26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15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Imagem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05"/>
              <a:ext cx="8229600" cy="399959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matriz bidimensional de pixels, representados na memória por números naturais.</a:t>
              </a:r>
            </a:p>
          </p:txBody>
        </p:sp>
      </p:grp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As quantidades máximas de cores e pixels numa imagem dependem da capacidade do vídeo!</a:t>
            </a:r>
          </a:p>
        </p:txBody>
      </p:sp>
      <p:sp>
        <p:nvSpPr>
          <p:cNvPr id="6151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upo 241"/>
          <p:cNvGrpSpPr>
            <a:grpSpLocks/>
          </p:cNvGrpSpPr>
          <p:nvPr/>
        </p:nvGrpSpPr>
        <p:grpSpPr bwMode="auto">
          <a:xfrm>
            <a:off x="425450" y="2017713"/>
            <a:ext cx="3421063" cy="3681412"/>
            <a:chOff x="425450" y="1963134"/>
            <a:chExt cx="3420428" cy="3681465"/>
          </a:xfrm>
        </p:grpSpPr>
        <p:grpSp>
          <p:nvGrpSpPr>
            <p:cNvPr id="6255" name="Group 3"/>
            <p:cNvGrpSpPr>
              <a:grpSpLocks/>
            </p:cNvGrpSpPr>
            <p:nvPr/>
          </p:nvGrpSpPr>
          <p:grpSpPr bwMode="auto">
            <a:xfrm>
              <a:off x="427165" y="1963134"/>
              <a:ext cx="3416999" cy="3322912"/>
              <a:chOff x="3623" y="2699"/>
              <a:chExt cx="1993" cy="1939"/>
            </a:xfrm>
          </p:grpSpPr>
          <p:sp>
            <p:nvSpPr>
              <p:cNvPr id="6257" name="Oval 4"/>
              <p:cNvSpPr>
                <a:spLocks noChangeAspect="1" noChangeArrowheads="1"/>
              </p:cNvSpPr>
              <p:nvPr/>
            </p:nvSpPr>
            <p:spPr bwMode="auto">
              <a:xfrm>
                <a:off x="3812" y="2699"/>
                <a:ext cx="190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0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58" name="Oval 5"/>
              <p:cNvSpPr>
                <a:spLocks noChangeAspect="1" noChangeArrowheads="1"/>
              </p:cNvSpPr>
              <p:nvPr/>
            </p:nvSpPr>
            <p:spPr bwMode="auto">
              <a:xfrm>
                <a:off x="4013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1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59" name="Oval 6"/>
              <p:cNvSpPr>
                <a:spLocks noChangeAspect="1" noChangeArrowheads="1"/>
              </p:cNvSpPr>
              <p:nvPr/>
            </p:nvSpPr>
            <p:spPr bwMode="auto">
              <a:xfrm>
                <a:off x="4213" y="2699"/>
                <a:ext cx="190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2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0" name="Oval 7"/>
              <p:cNvSpPr>
                <a:spLocks noChangeAspect="1" noChangeArrowheads="1"/>
              </p:cNvSpPr>
              <p:nvPr/>
            </p:nvSpPr>
            <p:spPr bwMode="auto">
              <a:xfrm>
                <a:off x="4414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3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1" name="Oval 8"/>
              <p:cNvSpPr>
                <a:spLocks noChangeAspect="1" noChangeArrowheads="1"/>
              </p:cNvSpPr>
              <p:nvPr/>
            </p:nvSpPr>
            <p:spPr bwMode="auto">
              <a:xfrm>
                <a:off x="4614" y="2699"/>
                <a:ext cx="190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4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2" name="Oval 9"/>
              <p:cNvSpPr>
                <a:spLocks noChangeAspect="1" noChangeArrowheads="1"/>
              </p:cNvSpPr>
              <p:nvPr/>
            </p:nvSpPr>
            <p:spPr bwMode="auto">
              <a:xfrm>
                <a:off x="4815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5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3" name="Oval 10"/>
              <p:cNvSpPr>
                <a:spLocks noChangeAspect="1" noChangeArrowheads="1"/>
              </p:cNvSpPr>
              <p:nvPr/>
            </p:nvSpPr>
            <p:spPr bwMode="auto">
              <a:xfrm>
                <a:off x="5018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6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4" name="Oval 11"/>
              <p:cNvSpPr>
                <a:spLocks noChangeAspect="1" noChangeArrowheads="1"/>
              </p:cNvSpPr>
              <p:nvPr/>
            </p:nvSpPr>
            <p:spPr bwMode="auto">
              <a:xfrm>
                <a:off x="5224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7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5" name="Oval 12"/>
              <p:cNvSpPr>
                <a:spLocks noChangeAspect="1" noChangeArrowheads="1"/>
              </p:cNvSpPr>
              <p:nvPr/>
            </p:nvSpPr>
            <p:spPr bwMode="auto">
              <a:xfrm>
                <a:off x="5427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8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6" name="Oval 13"/>
              <p:cNvSpPr>
                <a:spLocks noChangeAspect="1" noChangeArrowheads="1"/>
              </p:cNvSpPr>
              <p:nvPr/>
            </p:nvSpPr>
            <p:spPr bwMode="auto">
              <a:xfrm>
                <a:off x="3623" y="2885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0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7" name="Oval 14"/>
              <p:cNvSpPr>
                <a:spLocks noChangeAspect="1" noChangeArrowheads="1"/>
              </p:cNvSpPr>
              <p:nvPr/>
            </p:nvSpPr>
            <p:spPr bwMode="auto">
              <a:xfrm>
                <a:off x="3623" y="3081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1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8" name="Oval 15"/>
              <p:cNvSpPr>
                <a:spLocks noChangeAspect="1" noChangeArrowheads="1"/>
              </p:cNvSpPr>
              <p:nvPr/>
            </p:nvSpPr>
            <p:spPr bwMode="auto">
              <a:xfrm>
                <a:off x="3623" y="3277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2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9" name="Oval 16"/>
              <p:cNvSpPr>
                <a:spLocks noChangeAspect="1" noChangeArrowheads="1"/>
              </p:cNvSpPr>
              <p:nvPr/>
            </p:nvSpPr>
            <p:spPr bwMode="auto">
              <a:xfrm>
                <a:off x="3623" y="3473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3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0" name="Oval 17"/>
              <p:cNvSpPr>
                <a:spLocks noChangeAspect="1" noChangeArrowheads="1"/>
              </p:cNvSpPr>
              <p:nvPr/>
            </p:nvSpPr>
            <p:spPr bwMode="auto">
              <a:xfrm>
                <a:off x="3623" y="366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4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1" name="Oval 18"/>
              <p:cNvSpPr>
                <a:spLocks noChangeAspect="1" noChangeArrowheads="1"/>
              </p:cNvSpPr>
              <p:nvPr/>
            </p:nvSpPr>
            <p:spPr bwMode="auto">
              <a:xfrm>
                <a:off x="3623" y="3864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5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2" name="Oval 19"/>
              <p:cNvSpPr>
                <a:spLocks noChangeAspect="1" noChangeArrowheads="1"/>
              </p:cNvSpPr>
              <p:nvPr/>
            </p:nvSpPr>
            <p:spPr bwMode="auto">
              <a:xfrm>
                <a:off x="3623" y="4060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6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3" name="Oval 20"/>
              <p:cNvSpPr>
                <a:spLocks noChangeAspect="1" noChangeArrowheads="1"/>
              </p:cNvSpPr>
              <p:nvPr/>
            </p:nvSpPr>
            <p:spPr bwMode="auto">
              <a:xfrm>
                <a:off x="3623" y="4256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7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4" name="Oval 21"/>
              <p:cNvSpPr>
                <a:spLocks noChangeAspect="1" noChangeArrowheads="1"/>
              </p:cNvSpPr>
              <p:nvPr/>
            </p:nvSpPr>
            <p:spPr bwMode="auto">
              <a:xfrm>
                <a:off x="3623" y="4452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8</a:t>
                </a:r>
                <a:endParaRPr lang="pt-BR" sz="1600">
                  <a:latin typeface="Arial Narrow" pitchFamily="34" charset="0"/>
                </a:endParaRPr>
              </a:p>
            </p:txBody>
          </p:sp>
          <p:grpSp>
            <p:nvGrpSpPr>
              <p:cNvPr id="6275" name="Group 22"/>
              <p:cNvGrpSpPr>
                <a:grpSpLocks/>
              </p:cNvGrpSpPr>
              <p:nvPr/>
            </p:nvGrpSpPr>
            <p:grpSpPr bwMode="auto">
              <a:xfrm>
                <a:off x="3812" y="2885"/>
                <a:ext cx="1804" cy="1753"/>
                <a:chOff x="3812" y="2885"/>
                <a:chExt cx="1804" cy="1753"/>
              </a:xfrm>
            </p:grpSpPr>
            <p:sp>
              <p:nvSpPr>
                <p:cNvPr id="6276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885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77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78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2885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79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0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2885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2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3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4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5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08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6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7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081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8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9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081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0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1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2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3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08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4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27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5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6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277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7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8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277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9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0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1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2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27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3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47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4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5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473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6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7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473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8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9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0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1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47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2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668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3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4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669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5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6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669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7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8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9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0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668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1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864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2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3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864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4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5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864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6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7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8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9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0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406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1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2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406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3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4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406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6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7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8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9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425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0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1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425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2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3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425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4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5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6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7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8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445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9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0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445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1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2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445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3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4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5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6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6256" name="Rectangle 104"/>
            <p:cNvSpPr>
              <a:spLocks noChangeAspect="1" noChangeArrowheads="1"/>
            </p:cNvSpPr>
            <p:nvPr/>
          </p:nvSpPr>
          <p:spPr bwMode="auto">
            <a:xfrm>
              <a:off x="425450" y="5368689"/>
              <a:ext cx="3420428" cy="275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Arial Narrow" pitchFamily="34" charset="0"/>
                </a:rPr>
                <a:t>(a)</a:t>
              </a:r>
              <a:r>
                <a:rPr lang="pt-BR">
                  <a:latin typeface="Arial Narrow" pitchFamily="34" charset="0"/>
                </a:rPr>
                <a:t> imagem no vídeo</a:t>
              </a:r>
            </a:p>
          </p:txBody>
        </p:sp>
      </p:grpSp>
      <p:grpSp>
        <p:nvGrpSpPr>
          <p:cNvPr id="10" name="Grupo 240"/>
          <p:cNvGrpSpPr>
            <a:grpSpLocks/>
          </p:cNvGrpSpPr>
          <p:nvPr/>
        </p:nvGrpSpPr>
        <p:grpSpPr bwMode="auto">
          <a:xfrm>
            <a:off x="5245100" y="2074863"/>
            <a:ext cx="3424238" cy="3565525"/>
            <a:chOff x="5244623" y="2081188"/>
            <a:chExt cx="3424715" cy="3565438"/>
          </a:xfrm>
        </p:grpSpPr>
        <p:grpSp>
          <p:nvGrpSpPr>
            <p:cNvPr id="6154" name="Group 106"/>
            <p:cNvGrpSpPr>
              <a:grpSpLocks/>
            </p:cNvGrpSpPr>
            <p:nvPr/>
          </p:nvGrpSpPr>
          <p:grpSpPr bwMode="auto">
            <a:xfrm>
              <a:off x="5356093" y="2081188"/>
              <a:ext cx="3201774" cy="3204858"/>
              <a:chOff x="6964" y="2710"/>
              <a:chExt cx="1867" cy="1868"/>
            </a:xfrm>
          </p:grpSpPr>
          <p:sp>
            <p:nvSpPr>
              <p:cNvPr id="22635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7151" y="2710"/>
                <a:ext cx="186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0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6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7337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1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7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7524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2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8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7711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3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9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898" y="2710"/>
                <a:ext cx="186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4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0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8084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5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1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8271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6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2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8458" y="2710"/>
                <a:ext cx="186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7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3" name="Rectangle 115"/>
              <p:cNvSpPr>
                <a:spLocks noChangeAspect="1" noChangeArrowheads="1"/>
              </p:cNvSpPr>
              <p:nvPr/>
            </p:nvSpPr>
            <p:spPr bwMode="auto">
              <a:xfrm>
                <a:off x="6964" y="2897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0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65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7151" y="289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6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7337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7" name="Rectangle 118"/>
              <p:cNvSpPr>
                <a:spLocks noChangeAspect="1" noChangeArrowheads="1"/>
              </p:cNvSpPr>
              <p:nvPr/>
            </p:nvSpPr>
            <p:spPr bwMode="auto">
              <a:xfrm>
                <a:off x="7524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8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7711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9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7898" y="289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0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8084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1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8271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2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8458" y="289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52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6964" y="3084"/>
                <a:ext cx="187" cy="18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1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74" name="Rectangle 125"/>
              <p:cNvSpPr>
                <a:spLocks noChangeAspect="1" noChangeArrowheads="1"/>
              </p:cNvSpPr>
              <p:nvPr/>
            </p:nvSpPr>
            <p:spPr bwMode="auto">
              <a:xfrm>
                <a:off x="7151" y="3084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5" name="Rectangle 126"/>
              <p:cNvSpPr>
                <a:spLocks noChangeAspect="1" noChangeArrowheads="1"/>
              </p:cNvSpPr>
              <p:nvPr/>
            </p:nvSpPr>
            <p:spPr bwMode="auto">
              <a:xfrm>
                <a:off x="7337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6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7524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7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7711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8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7898" y="3084"/>
                <a:ext cx="186" cy="186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79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8084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0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8271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1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8458" y="3084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61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6964" y="327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2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83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7151" y="3270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4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7337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5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7524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6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7711" y="3270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87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7898" y="3270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88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8084" y="3270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89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8271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90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8458" y="3270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70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6964" y="3457"/>
                <a:ext cx="187" cy="19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3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92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7151" y="345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93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7337" y="345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94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7524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5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7711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6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7898" y="3457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7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8084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8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8271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9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8458" y="345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79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6964" y="3645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4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01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7151" y="3644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02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7337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3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7524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4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7711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5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7898" y="3644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6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8084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7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8271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8" name="Rectangle 159"/>
              <p:cNvSpPr>
                <a:spLocks noChangeAspect="1" noChangeArrowheads="1"/>
              </p:cNvSpPr>
              <p:nvPr/>
            </p:nvSpPr>
            <p:spPr bwMode="auto">
              <a:xfrm>
                <a:off x="8458" y="3644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  <a:p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688" name="Rectangle 160"/>
              <p:cNvSpPr>
                <a:spLocks noChangeAspect="1" noChangeArrowheads="1"/>
              </p:cNvSpPr>
              <p:nvPr/>
            </p:nvSpPr>
            <p:spPr bwMode="auto">
              <a:xfrm>
                <a:off x="6964" y="3831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5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10" name="Rectangle 161"/>
              <p:cNvSpPr>
                <a:spLocks noChangeAspect="1" noChangeArrowheads="1"/>
              </p:cNvSpPr>
              <p:nvPr/>
            </p:nvSpPr>
            <p:spPr bwMode="auto">
              <a:xfrm>
                <a:off x="7151" y="383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1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7337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2" name="Rectangle 163"/>
              <p:cNvSpPr>
                <a:spLocks noChangeAspect="1" noChangeArrowheads="1"/>
              </p:cNvSpPr>
              <p:nvPr/>
            </p:nvSpPr>
            <p:spPr bwMode="auto">
              <a:xfrm>
                <a:off x="7524" y="3831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13" name="Rectangle 164"/>
              <p:cNvSpPr>
                <a:spLocks noChangeAspect="1" noChangeArrowheads="1"/>
              </p:cNvSpPr>
              <p:nvPr/>
            </p:nvSpPr>
            <p:spPr bwMode="auto">
              <a:xfrm>
                <a:off x="7711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4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7898" y="383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5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8084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6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8271" y="3831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17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8458" y="383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97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6964" y="4018"/>
                <a:ext cx="187" cy="18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6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19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7151" y="4018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0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7337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1" name="Rectangle 172"/>
              <p:cNvSpPr>
                <a:spLocks noChangeAspect="1" noChangeArrowheads="1"/>
              </p:cNvSpPr>
              <p:nvPr/>
            </p:nvSpPr>
            <p:spPr bwMode="auto">
              <a:xfrm>
                <a:off x="7524" y="4018"/>
                <a:ext cx="187" cy="186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22" name="Rectangle 173"/>
              <p:cNvSpPr>
                <a:spLocks noChangeAspect="1" noChangeArrowheads="1"/>
              </p:cNvSpPr>
              <p:nvPr/>
            </p:nvSpPr>
            <p:spPr bwMode="auto">
              <a:xfrm>
                <a:off x="7711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3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7898" y="4018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4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8084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5" name="Rectangle 176"/>
              <p:cNvSpPr>
                <a:spLocks noChangeAspect="1" noChangeArrowheads="1"/>
              </p:cNvSpPr>
              <p:nvPr/>
            </p:nvSpPr>
            <p:spPr bwMode="auto">
              <a:xfrm>
                <a:off x="8271" y="4018"/>
                <a:ext cx="187" cy="186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26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8458" y="4018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706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6964" y="4204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7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28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7151" y="4204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9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7337" y="4204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30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7524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1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7711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2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7898" y="4204"/>
                <a:ext cx="186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3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8084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4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8271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5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8458" y="4204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71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6964" y="4391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8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37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7151" y="439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38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7337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39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7524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0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7711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1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7898" y="439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2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8084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3" name="Rectangle 194"/>
              <p:cNvSpPr>
                <a:spLocks noChangeAspect="1" noChangeArrowheads="1"/>
              </p:cNvSpPr>
              <p:nvPr/>
            </p:nvSpPr>
            <p:spPr bwMode="auto">
              <a:xfrm>
                <a:off x="8271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4" name="Rectangle 195"/>
              <p:cNvSpPr>
                <a:spLocks noChangeAspect="1" noChangeArrowheads="1"/>
              </p:cNvSpPr>
              <p:nvPr/>
            </p:nvSpPr>
            <p:spPr bwMode="auto">
              <a:xfrm>
                <a:off x="8458" y="439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724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8644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8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46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8644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7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8644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8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8644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9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8644" y="345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0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8644" y="3644"/>
                <a:ext cx="187" cy="18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  <a:p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51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8644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2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8644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3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8644" y="4204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4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8644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</p:grpSp>
        <p:sp>
          <p:nvSpPr>
            <p:cNvPr id="22734" name="Rectangle 206"/>
            <p:cNvSpPr>
              <a:spLocks noChangeAspect="1" noChangeArrowheads="1"/>
            </p:cNvSpPr>
            <p:nvPr/>
          </p:nvSpPr>
          <p:spPr bwMode="auto">
            <a:xfrm>
              <a:off x="5244623" y="5368820"/>
              <a:ext cx="3424715" cy="27780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+mj-lt"/>
                </a:rPr>
                <a:t>(b)</a:t>
              </a:r>
              <a:r>
                <a:rPr lang="pt-BR" dirty="0">
                  <a:latin typeface="+mj-lt"/>
                </a:rPr>
                <a:t> representação na memória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D7329-ABF0-4AD7-B2C1-A62DCD6655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7173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86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47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Cores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36"/>
              <a:ext cx="8229600" cy="39998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no </a:t>
              </a:r>
              <a:r>
                <a:rPr lang="pt-BR" sz="2000" dirty="0" err="1">
                  <a:latin typeface="Arial Narrow" pitchFamily="34" charset="0"/>
                </a:rPr>
                <a:t>Pelles</a:t>
              </a:r>
              <a:r>
                <a:rPr lang="pt-BR" sz="2000" dirty="0">
                  <a:latin typeface="Arial Narrow" pitchFamily="34" charset="0"/>
                </a:rPr>
                <a:t> C são representadas em um sistema RGB que usa apenas 4 bits por cor.</a:t>
              </a:r>
            </a:p>
          </p:txBody>
        </p:sp>
      </p:grp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função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textcolor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>
                <a:latin typeface="Arial Narrow" pitchFamily="34" charset="0"/>
              </a:rPr>
              <a:t>, usada para seleção de cor, está declarada em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.h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7175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215" name="Tabela 214"/>
          <p:cNvGraphicFramePr>
            <a:graphicFrameLocks noGrp="1"/>
          </p:cNvGraphicFramePr>
          <p:nvPr/>
        </p:nvGraphicFramePr>
        <p:xfrm>
          <a:off x="796925" y="2251075"/>
          <a:ext cx="7564438" cy="3286125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Número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RGB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Número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RGB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preto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cinza escuro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azul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azul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verde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verde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ciano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ciano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vermelho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vermelho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magenta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magenta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amarelo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amarelo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cinza claro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branco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o 112"/>
          <p:cNvGrpSpPr>
            <a:grpSpLocks/>
          </p:cNvGrpSpPr>
          <p:nvPr/>
        </p:nvGrpSpPr>
        <p:grpSpPr bwMode="auto">
          <a:xfrm>
            <a:off x="425450" y="1019175"/>
            <a:ext cx="4859338" cy="4649788"/>
            <a:chOff x="425450" y="1019175"/>
            <a:chExt cx="4860000" cy="4649158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4860000" cy="39999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Representação da imagem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20759"/>
              <a:ext cx="4860000" cy="424757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pt-BR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9</a:t>
              </a:r>
              <a:endParaRPr lang="pt-BR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int I[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] = {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}; 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19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E441D7-F413-4BAD-A799-7608ADB712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198" name="Group 3"/>
          <p:cNvGrpSpPr>
            <a:grpSpLocks noChangeAspect="1"/>
          </p:cNvGrpSpPr>
          <p:nvPr/>
        </p:nvGrpSpPr>
        <p:grpSpPr bwMode="auto">
          <a:xfrm>
            <a:off x="5713413" y="1914525"/>
            <a:ext cx="2938462" cy="2857500"/>
            <a:chOff x="3623" y="2699"/>
            <a:chExt cx="1993" cy="1939"/>
          </a:xfrm>
        </p:grpSpPr>
        <p:sp>
          <p:nvSpPr>
            <p:cNvPr id="8200" name="Oval 4"/>
            <p:cNvSpPr>
              <a:spLocks noChangeAspect="1" noChangeArrowheads="1"/>
            </p:cNvSpPr>
            <p:nvPr/>
          </p:nvSpPr>
          <p:spPr bwMode="auto">
            <a:xfrm>
              <a:off x="3812" y="2699"/>
              <a:ext cx="190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0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1" name="Oval 5"/>
            <p:cNvSpPr>
              <a:spLocks noChangeAspect="1" noChangeArrowheads="1"/>
            </p:cNvSpPr>
            <p:nvPr/>
          </p:nvSpPr>
          <p:spPr bwMode="auto">
            <a:xfrm>
              <a:off x="4013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1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2" name="Oval 6"/>
            <p:cNvSpPr>
              <a:spLocks noChangeAspect="1" noChangeArrowheads="1"/>
            </p:cNvSpPr>
            <p:nvPr/>
          </p:nvSpPr>
          <p:spPr bwMode="auto">
            <a:xfrm>
              <a:off x="4213" y="2699"/>
              <a:ext cx="190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2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3" name="Oval 7"/>
            <p:cNvSpPr>
              <a:spLocks noChangeAspect="1" noChangeArrowheads="1"/>
            </p:cNvSpPr>
            <p:nvPr/>
          </p:nvSpPr>
          <p:spPr bwMode="auto">
            <a:xfrm>
              <a:off x="4414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3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4" name="Oval 8"/>
            <p:cNvSpPr>
              <a:spLocks noChangeAspect="1" noChangeArrowheads="1"/>
            </p:cNvSpPr>
            <p:nvPr/>
          </p:nvSpPr>
          <p:spPr bwMode="auto">
            <a:xfrm>
              <a:off x="4614" y="2699"/>
              <a:ext cx="190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4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5" name="Oval 9"/>
            <p:cNvSpPr>
              <a:spLocks noChangeAspect="1" noChangeArrowheads="1"/>
            </p:cNvSpPr>
            <p:nvPr/>
          </p:nvSpPr>
          <p:spPr bwMode="auto">
            <a:xfrm>
              <a:off x="4815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5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6" name="Oval 10"/>
            <p:cNvSpPr>
              <a:spLocks noChangeAspect="1" noChangeArrowheads="1"/>
            </p:cNvSpPr>
            <p:nvPr/>
          </p:nvSpPr>
          <p:spPr bwMode="auto">
            <a:xfrm>
              <a:off x="5018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6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7" name="Oval 11"/>
            <p:cNvSpPr>
              <a:spLocks noChangeAspect="1" noChangeArrowheads="1"/>
            </p:cNvSpPr>
            <p:nvPr/>
          </p:nvSpPr>
          <p:spPr bwMode="auto">
            <a:xfrm>
              <a:off x="5224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7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8" name="Oval 12"/>
            <p:cNvSpPr>
              <a:spLocks noChangeAspect="1" noChangeArrowheads="1"/>
            </p:cNvSpPr>
            <p:nvPr/>
          </p:nvSpPr>
          <p:spPr bwMode="auto">
            <a:xfrm>
              <a:off x="5427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8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9" name="Oval 13"/>
            <p:cNvSpPr>
              <a:spLocks noChangeAspect="1" noChangeArrowheads="1"/>
            </p:cNvSpPr>
            <p:nvPr/>
          </p:nvSpPr>
          <p:spPr bwMode="auto">
            <a:xfrm>
              <a:off x="3623" y="2885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0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0" name="Oval 14"/>
            <p:cNvSpPr>
              <a:spLocks noChangeAspect="1" noChangeArrowheads="1"/>
            </p:cNvSpPr>
            <p:nvPr/>
          </p:nvSpPr>
          <p:spPr bwMode="auto">
            <a:xfrm>
              <a:off x="3623" y="3081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1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1" name="Oval 15"/>
            <p:cNvSpPr>
              <a:spLocks noChangeAspect="1" noChangeArrowheads="1"/>
            </p:cNvSpPr>
            <p:nvPr/>
          </p:nvSpPr>
          <p:spPr bwMode="auto">
            <a:xfrm>
              <a:off x="3623" y="3277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2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2" name="Oval 16"/>
            <p:cNvSpPr>
              <a:spLocks noChangeAspect="1" noChangeArrowheads="1"/>
            </p:cNvSpPr>
            <p:nvPr/>
          </p:nvSpPr>
          <p:spPr bwMode="auto">
            <a:xfrm>
              <a:off x="3623" y="3473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3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3" name="Oval 17"/>
            <p:cNvSpPr>
              <a:spLocks noChangeAspect="1" noChangeArrowheads="1"/>
            </p:cNvSpPr>
            <p:nvPr/>
          </p:nvSpPr>
          <p:spPr bwMode="auto">
            <a:xfrm>
              <a:off x="3623" y="366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4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4" name="Oval 18"/>
            <p:cNvSpPr>
              <a:spLocks noChangeAspect="1" noChangeArrowheads="1"/>
            </p:cNvSpPr>
            <p:nvPr/>
          </p:nvSpPr>
          <p:spPr bwMode="auto">
            <a:xfrm>
              <a:off x="3623" y="3864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5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5" name="Oval 19"/>
            <p:cNvSpPr>
              <a:spLocks noChangeAspect="1" noChangeArrowheads="1"/>
            </p:cNvSpPr>
            <p:nvPr/>
          </p:nvSpPr>
          <p:spPr bwMode="auto">
            <a:xfrm>
              <a:off x="3623" y="4060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6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6" name="Oval 20"/>
            <p:cNvSpPr>
              <a:spLocks noChangeAspect="1" noChangeArrowheads="1"/>
            </p:cNvSpPr>
            <p:nvPr/>
          </p:nvSpPr>
          <p:spPr bwMode="auto">
            <a:xfrm>
              <a:off x="3623" y="4256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7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7" name="Oval 21"/>
            <p:cNvSpPr>
              <a:spLocks noChangeAspect="1" noChangeArrowheads="1"/>
            </p:cNvSpPr>
            <p:nvPr/>
          </p:nvSpPr>
          <p:spPr bwMode="auto">
            <a:xfrm>
              <a:off x="3623" y="4452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8</a:t>
              </a:r>
              <a:endParaRPr lang="pt-BR">
                <a:latin typeface="Arial Narrow" pitchFamily="34" charset="0"/>
              </a:endParaRPr>
            </a:p>
          </p:txBody>
        </p:sp>
        <p:grpSp>
          <p:nvGrpSpPr>
            <p:cNvPr id="8218" name="Group 22"/>
            <p:cNvGrpSpPr>
              <a:grpSpLocks/>
            </p:cNvGrpSpPr>
            <p:nvPr/>
          </p:nvGrpSpPr>
          <p:grpSpPr bwMode="auto">
            <a:xfrm>
              <a:off x="3812" y="2885"/>
              <a:ext cx="1804" cy="1753"/>
              <a:chOff x="3812" y="2885"/>
              <a:chExt cx="1804" cy="1753"/>
            </a:xfrm>
          </p:grpSpPr>
          <p:sp>
            <p:nvSpPr>
              <p:cNvPr id="8219" name="Oval 23"/>
              <p:cNvSpPr>
                <a:spLocks noChangeAspect="1" noChangeArrowheads="1"/>
              </p:cNvSpPr>
              <p:nvPr/>
            </p:nvSpPr>
            <p:spPr bwMode="auto">
              <a:xfrm>
                <a:off x="3812" y="2885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0" name="Oval 24"/>
              <p:cNvSpPr>
                <a:spLocks noChangeAspect="1" noChangeArrowheads="1"/>
              </p:cNvSpPr>
              <p:nvPr/>
            </p:nvSpPr>
            <p:spPr bwMode="auto">
              <a:xfrm>
                <a:off x="4014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1" name="Oval 25"/>
              <p:cNvSpPr>
                <a:spLocks noChangeAspect="1" noChangeArrowheads="1"/>
              </p:cNvSpPr>
              <p:nvPr/>
            </p:nvSpPr>
            <p:spPr bwMode="auto">
              <a:xfrm>
                <a:off x="4216" y="2885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2" name="Oval 26"/>
              <p:cNvSpPr>
                <a:spLocks noChangeAspect="1" noChangeArrowheads="1"/>
              </p:cNvSpPr>
              <p:nvPr/>
            </p:nvSpPr>
            <p:spPr bwMode="auto">
              <a:xfrm>
                <a:off x="4418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3" name="Oval 27"/>
              <p:cNvSpPr>
                <a:spLocks noChangeAspect="1" noChangeArrowheads="1"/>
              </p:cNvSpPr>
              <p:nvPr/>
            </p:nvSpPr>
            <p:spPr bwMode="auto">
              <a:xfrm>
                <a:off x="4620" y="2885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4" name="Oval 28"/>
              <p:cNvSpPr>
                <a:spLocks noChangeAspect="1" noChangeArrowheads="1"/>
              </p:cNvSpPr>
              <p:nvPr/>
            </p:nvSpPr>
            <p:spPr bwMode="auto">
              <a:xfrm>
                <a:off x="4822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5" name="Oval 29"/>
              <p:cNvSpPr>
                <a:spLocks noChangeAspect="1" noChangeArrowheads="1"/>
              </p:cNvSpPr>
              <p:nvPr/>
            </p:nvSpPr>
            <p:spPr bwMode="auto">
              <a:xfrm>
                <a:off x="5024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6" name="Oval 30"/>
              <p:cNvSpPr>
                <a:spLocks noChangeAspect="1" noChangeArrowheads="1"/>
              </p:cNvSpPr>
              <p:nvPr/>
            </p:nvSpPr>
            <p:spPr bwMode="auto">
              <a:xfrm>
                <a:off x="5225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7" name="Oval 31"/>
              <p:cNvSpPr>
                <a:spLocks noChangeAspect="1" noChangeArrowheads="1"/>
              </p:cNvSpPr>
              <p:nvPr/>
            </p:nvSpPr>
            <p:spPr bwMode="auto">
              <a:xfrm>
                <a:off x="5427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8" name="Oval 32"/>
              <p:cNvSpPr>
                <a:spLocks noChangeAspect="1" noChangeArrowheads="1"/>
              </p:cNvSpPr>
              <p:nvPr/>
            </p:nvSpPr>
            <p:spPr bwMode="auto">
              <a:xfrm>
                <a:off x="3812" y="308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9" name="Oval 33"/>
              <p:cNvSpPr>
                <a:spLocks noChangeAspect="1" noChangeArrowheads="1"/>
              </p:cNvSpPr>
              <p:nvPr/>
            </p:nvSpPr>
            <p:spPr bwMode="auto">
              <a:xfrm>
                <a:off x="4014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0" name="Oval 34"/>
              <p:cNvSpPr>
                <a:spLocks noChangeAspect="1" noChangeArrowheads="1"/>
              </p:cNvSpPr>
              <p:nvPr/>
            </p:nvSpPr>
            <p:spPr bwMode="auto">
              <a:xfrm>
                <a:off x="4216" y="3081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1" name="Oval 35"/>
              <p:cNvSpPr>
                <a:spLocks noChangeAspect="1" noChangeArrowheads="1"/>
              </p:cNvSpPr>
              <p:nvPr/>
            </p:nvSpPr>
            <p:spPr bwMode="auto">
              <a:xfrm>
                <a:off x="4418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2" name="Oval 36"/>
              <p:cNvSpPr>
                <a:spLocks noChangeAspect="1" noChangeArrowheads="1"/>
              </p:cNvSpPr>
              <p:nvPr/>
            </p:nvSpPr>
            <p:spPr bwMode="auto">
              <a:xfrm>
                <a:off x="4620" y="3081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3" name="Oval 37"/>
              <p:cNvSpPr>
                <a:spLocks noChangeAspect="1" noChangeArrowheads="1"/>
              </p:cNvSpPr>
              <p:nvPr/>
            </p:nvSpPr>
            <p:spPr bwMode="auto">
              <a:xfrm>
                <a:off x="4822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4" name="Oval 38"/>
              <p:cNvSpPr>
                <a:spLocks noChangeAspect="1" noChangeArrowheads="1"/>
              </p:cNvSpPr>
              <p:nvPr/>
            </p:nvSpPr>
            <p:spPr bwMode="auto">
              <a:xfrm>
                <a:off x="5024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5" name="Oval 39"/>
              <p:cNvSpPr>
                <a:spLocks noChangeAspect="1" noChangeArrowheads="1"/>
              </p:cNvSpPr>
              <p:nvPr/>
            </p:nvSpPr>
            <p:spPr bwMode="auto">
              <a:xfrm>
                <a:off x="5225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6" name="Oval 40"/>
              <p:cNvSpPr>
                <a:spLocks noChangeAspect="1" noChangeArrowheads="1"/>
              </p:cNvSpPr>
              <p:nvPr/>
            </p:nvSpPr>
            <p:spPr bwMode="auto">
              <a:xfrm>
                <a:off x="5427" y="308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7" name="Oval 41"/>
              <p:cNvSpPr>
                <a:spLocks noChangeAspect="1" noChangeArrowheads="1"/>
              </p:cNvSpPr>
              <p:nvPr/>
            </p:nvSpPr>
            <p:spPr bwMode="auto">
              <a:xfrm>
                <a:off x="3812" y="327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8" name="Oval 42"/>
              <p:cNvSpPr>
                <a:spLocks noChangeAspect="1" noChangeArrowheads="1"/>
              </p:cNvSpPr>
              <p:nvPr/>
            </p:nvSpPr>
            <p:spPr bwMode="auto">
              <a:xfrm>
                <a:off x="4014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9" name="Oval 43"/>
              <p:cNvSpPr>
                <a:spLocks noChangeAspect="1" noChangeArrowheads="1"/>
              </p:cNvSpPr>
              <p:nvPr/>
            </p:nvSpPr>
            <p:spPr bwMode="auto">
              <a:xfrm>
                <a:off x="4216" y="3277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0" name="Oval 44"/>
              <p:cNvSpPr>
                <a:spLocks noChangeAspect="1" noChangeArrowheads="1"/>
              </p:cNvSpPr>
              <p:nvPr/>
            </p:nvSpPr>
            <p:spPr bwMode="auto">
              <a:xfrm>
                <a:off x="4418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1" name="Oval 45"/>
              <p:cNvSpPr>
                <a:spLocks noChangeAspect="1" noChangeArrowheads="1"/>
              </p:cNvSpPr>
              <p:nvPr/>
            </p:nvSpPr>
            <p:spPr bwMode="auto">
              <a:xfrm>
                <a:off x="4620" y="3277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2" name="Oval 46"/>
              <p:cNvSpPr>
                <a:spLocks noChangeAspect="1" noChangeArrowheads="1"/>
              </p:cNvSpPr>
              <p:nvPr/>
            </p:nvSpPr>
            <p:spPr bwMode="auto">
              <a:xfrm>
                <a:off x="4822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3" name="Oval 47"/>
              <p:cNvSpPr>
                <a:spLocks noChangeAspect="1" noChangeArrowheads="1"/>
              </p:cNvSpPr>
              <p:nvPr/>
            </p:nvSpPr>
            <p:spPr bwMode="auto">
              <a:xfrm>
                <a:off x="5024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4" name="Oval 48"/>
              <p:cNvSpPr>
                <a:spLocks noChangeAspect="1" noChangeArrowheads="1"/>
              </p:cNvSpPr>
              <p:nvPr/>
            </p:nvSpPr>
            <p:spPr bwMode="auto">
              <a:xfrm>
                <a:off x="5225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5" name="Oval 49"/>
              <p:cNvSpPr>
                <a:spLocks noChangeAspect="1" noChangeArrowheads="1"/>
              </p:cNvSpPr>
              <p:nvPr/>
            </p:nvSpPr>
            <p:spPr bwMode="auto">
              <a:xfrm>
                <a:off x="5427" y="327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6" name="Oval 50"/>
              <p:cNvSpPr>
                <a:spLocks noChangeAspect="1" noChangeArrowheads="1"/>
              </p:cNvSpPr>
              <p:nvPr/>
            </p:nvSpPr>
            <p:spPr bwMode="auto">
              <a:xfrm>
                <a:off x="3812" y="347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7" name="Oval 51"/>
              <p:cNvSpPr>
                <a:spLocks noChangeAspect="1" noChangeArrowheads="1"/>
              </p:cNvSpPr>
              <p:nvPr/>
            </p:nvSpPr>
            <p:spPr bwMode="auto">
              <a:xfrm>
                <a:off x="4014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8" name="Oval 52"/>
              <p:cNvSpPr>
                <a:spLocks noChangeAspect="1" noChangeArrowheads="1"/>
              </p:cNvSpPr>
              <p:nvPr/>
            </p:nvSpPr>
            <p:spPr bwMode="auto">
              <a:xfrm>
                <a:off x="4216" y="3473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9" name="Oval 53"/>
              <p:cNvSpPr>
                <a:spLocks noChangeAspect="1" noChangeArrowheads="1"/>
              </p:cNvSpPr>
              <p:nvPr/>
            </p:nvSpPr>
            <p:spPr bwMode="auto">
              <a:xfrm>
                <a:off x="4418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0" name="Oval 54"/>
              <p:cNvSpPr>
                <a:spLocks noChangeAspect="1" noChangeArrowheads="1"/>
              </p:cNvSpPr>
              <p:nvPr/>
            </p:nvSpPr>
            <p:spPr bwMode="auto">
              <a:xfrm>
                <a:off x="4620" y="3473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1" name="Oval 55"/>
              <p:cNvSpPr>
                <a:spLocks noChangeAspect="1" noChangeArrowheads="1"/>
              </p:cNvSpPr>
              <p:nvPr/>
            </p:nvSpPr>
            <p:spPr bwMode="auto">
              <a:xfrm>
                <a:off x="4822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2" name="Oval 56"/>
              <p:cNvSpPr>
                <a:spLocks noChangeAspect="1" noChangeArrowheads="1"/>
              </p:cNvSpPr>
              <p:nvPr/>
            </p:nvSpPr>
            <p:spPr bwMode="auto">
              <a:xfrm>
                <a:off x="5024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3" name="Oval 57"/>
              <p:cNvSpPr>
                <a:spLocks noChangeAspect="1" noChangeArrowheads="1"/>
              </p:cNvSpPr>
              <p:nvPr/>
            </p:nvSpPr>
            <p:spPr bwMode="auto">
              <a:xfrm>
                <a:off x="5225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4" name="Oval 58"/>
              <p:cNvSpPr>
                <a:spLocks noChangeAspect="1" noChangeArrowheads="1"/>
              </p:cNvSpPr>
              <p:nvPr/>
            </p:nvSpPr>
            <p:spPr bwMode="auto">
              <a:xfrm>
                <a:off x="5427" y="347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5" name="Oval 59"/>
              <p:cNvSpPr>
                <a:spLocks noChangeAspect="1" noChangeArrowheads="1"/>
              </p:cNvSpPr>
              <p:nvPr/>
            </p:nvSpPr>
            <p:spPr bwMode="auto">
              <a:xfrm>
                <a:off x="3812" y="3668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6" name="Oval 60"/>
              <p:cNvSpPr>
                <a:spLocks noChangeAspect="1" noChangeArrowheads="1"/>
              </p:cNvSpPr>
              <p:nvPr/>
            </p:nvSpPr>
            <p:spPr bwMode="auto">
              <a:xfrm>
                <a:off x="4014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7" name="Oval 61"/>
              <p:cNvSpPr>
                <a:spLocks noChangeAspect="1" noChangeArrowheads="1"/>
              </p:cNvSpPr>
              <p:nvPr/>
            </p:nvSpPr>
            <p:spPr bwMode="auto">
              <a:xfrm>
                <a:off x="4216" y="3669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8" name="Oval 62"/>
              <p:cNvSpPr>
                <a:spLocks noChangeAspect="1" noChangeArrowheads="1"/>
              </p:cNvSpPr>
              <p:nvPr/>
            </p:nvSpPr>
            <p:spPr bwMode="auto">
              <a:xfrm>
                <a:off x="4418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9" name="Oval 63"/>
              <p:cNvSpPr>
                <a:spLocks noChangeAspect="1" noChangeArrowheads="1"/>
              </p:cNvSpPr>
              <p:nvPr/>
            </p:nvSpPr>
            <p:spPr bwMode="auto">
              <a:xfrm>
                <a:off x="4620" y="3669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0" name="Oval 64"/>
              <p:cNvSpPr>
                <a:spLocks noChangeAspect="1" noChangeArrowheads="1"/>
              </p:cNvSpPr>
              <p:nvPr/>
            </p:nvSpPr>
            <p:spPr bwMode="auto">
              <a:xfrm>
                <a:off x="4822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1" name="Oval 65"/>
              <p:cNvSpPr>
                <a:spLocks noChangeAspect="1" noChangeArrowheads="1"/>
              </p:cNvSpPr>
              <p:nvPr/>
            </p:nvSpPr>
            <p:spPr bwMode="auto">
              <a:xfrm>
                <a:off x="5024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2" name="Oval 66"/>
              <p:cNvSpPr>
                <a:spLocks noChangeAspect="1" noChangeArrowheads="1"/>
              </p:cNvSpPr>
              <p:nvPr/>
            </p:nvSpPr>
            <p:spPr bwMode="auto">
              <a:xfrm>
                <a:off x="5225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3" name="Oval 67"/>
              <p:cNvSpPr>
                <a:spLocks noChangeAspect="1" noChangeArrowheads="1"/>
              </p:cNvSpPr>
              <p:nvPr/>
            </p:nvSpPr>
            <p:spPr bwMode="auto">
              <a:xfrm>
                <a:off x="5427" y="3668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4" name="Oval 68"/>
              <p:cNvSpPr>
                <a:spLocks noChangeAspect="1" noChangeArrowheads="1"/>
              </p:cNvSpPr>
              <p:nvPr/>
            </p:nvSpPr>
            <p:spPr bwMode="auto">
              <a:xfrm>
                <a:off x="3812" y="3864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5" name="Oval 69"/>
              <p:cNvSpPr>
                <a:spLocks noChangeAspect="1" noChangeArrowheads="1"/>
              </p:cNvSpPr>
              <p:nvPr/>
            </p:nvSpPr>
            <p:spPr bwMode="auto">
              <a:xfrm>
                <a:off x="4014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6" name="Oval 70"/>
              <p:cNvSpPr>
                <a:spLocks noChangeAspect="1" noChangeArrowheads="1"/>
              </p:cNvSpPr>
              <p:nvPr/>
            </p:nvSpPr>
            <p:spPr bwMode="auto">
              <a:xfrm>
                <a:off x="4216" y="3864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7" name="Oval 71"/>
              <p:cNvSpPr>
                <a:spLocks noChangeAspect="1" noChangeArrowheads="1"/>
              </p:cNvSpPr>
              <p:nvPr/>
            </p:nvSpPr>
            <p:spPr bwMode="auto">
              <a:xfrm>
                <a:off x="4418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8" name="Oval 72"/>
              <p:cNvSpPr>
                <a:spLocks noChangeAspect="1" noChangeArrowheads="1"/>
              </p:cNvSpPr>
              <p:nvPr/>
            </p:nvSpPr>
            <p:spPr bwMode="auto">
              <a:xfrm>
                <a:off x="4620" y="3864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9" name="Oval 73"/>
              <p:cNvSpPr>
                <a:spLocks noChangeAspect="1" noChangeArrowheads="1"/>
              </p:cNvSpPr>
              <p:nvPr/>
            </p:nvSpPr>
            <p:spPr bwMode="auto">
              <a:xfrm>
                <a:off x="4822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0" name="Oval 74"/>
              <p:cNvSpPr>
                <a:spLocks noChangeAspect="1" noChangeArrowheads="1"/>
              </p:cNvSpPr>
              <p:nvPr/>
            </p:nvSpPr>
            <p:spPr bwMode="auto">
              <a:xfrm>
                <a:off x="5024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1" name="Oval 75"/>
              <p:cNvSpPr>
                <a:spLocks noChangeAspect="1" noChangeArrowheads="1"/>
              </p:cNvSpPr>
              <p:nvPr/>
            </p:nvSpPr>
            <p:spPr bwMode="auto">
              <a:xfrm>
                <a:off x="5225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2" name="Oval 76"/>
              <p:cNvSpPr>
                <a:spLocks noChangeAspect="1" noChangeArrowheads="1"/>
              </p:cNvSpPr>
              <p:nvPr/>
            </p:nvSpPr>
            <p:spPr bwMode="auto">
              <a:xfrm>
                <a:off x="5427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3" name="Oval 77"/>
              <p:cNvSpPr>
                <a:spLocks noChangeAspect="1" noChangeArrowheads="1"/>
              </p:cNvSpPr>
              <p:nvPr/>
            </p:nvSpPr>
            <p:spPr bwMode="auto">
              <a:xfrm>
                <a:off x="3812" y="406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4" name="Oval 78"/>
              <p:cNvSpPr>
                <a:spLocks noChangeAspect="1" noChangeArrowheads="1"/>
              </p:cNvSpPr>
              <p:nvPr/>
            </p:nvSpPr>
            <p:spPr bwMode="auto">
              <a:xfrm>
                <a:off x="4014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5" name="Oval 79"/>
              <p:cNvSpPr>
                <a:spLocks noChangeAspect="1" noChangeArrowheads="1"/>
              </p:cNvSpPr>
              <p:nvPr/>
            </p:nvSpPr>
            <p:spPr bwMode="auto">
              <a:xfrm>
                <a:off x="4216" y="406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6" name="Oval 80"/>
              <p:cNvSpPr>
                <a:spLocks noChangeAspect="1" noChangeArrowheads="1"/>
              </p:cNvSpPr>
              <p:nvPr/>
            </p:nvSpPr>
            <p:spPr bwMode="auto">
              <a:xfrm>
                <a:off x="4418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7" name="Oval 81"/>
              <p:cNvSpPr>
                <a:spLocks noChangeAspect="1" noChangeArrowheads="1"/>
              </p:cNvSpPr>
              <p:nvPr/>
            </p:nvSpPr>
            <p:spPr bwMode="auto">
              <a:xfrm>
                <a:off x="4620" y="406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8" name="Oval 82"/>
              <p:cNvSpPr>
                <a:spLocks noChangeAspect="1" noChangeArrowheads="1"/>
              </p:cNvSpPr>
              <p:nvPr/>
            </p:nvSpPr>
            <p:spPr bwMode="auto">
              <a:xfrm>
                <a:off x="4822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9" name="Oval 83"/>
              <p:cNvSpPr>
                <a:spLocks noChangeAspect="1" noChangeArrowheads="1"/>
              </p:cNvSpPr>
              <p:nvPr/>
            </p:nvSpPr>
            <p:spPr bwMode="auto">
              <a:xfrm>
                <a:off x="5024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0" name="Oval 84"/>
              <p:cNvSpPr>
                <a:spLocks noChangeAspect="1" noChangeArrowheads="1"/>
              </p:cNvSpPr>
              <p:nvPr/>
            </p:nvSpPr>
            <p:spPr bwMode="auto">
              <a:xfrm>
                <a:off x="5225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1" name="Oval 85"/>
              <p:cNvSpPr>
                <a:spLocks noChangeAspect="1" noChangeArrowheads="1"/>
              </p:cNvSpPr>
              <p:nvPr/>
            </p:nvSpPr>
            <p:spPr bwMode="auto">
              <a:xfrm>
                <a:off x="5427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2" name="Oval 86"/>
              <p:cNvSpPr>
                <a:spLocks noChangeAspect="1" noChangeArrowheads="1"/>
              </p:cNvSpPr>
              <p:nvPr/>
            </p:nvSpPr>
            <p:spPr bwMode="auto">
              <a:xfrm>
                <a:off x="3812" y="425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3" name="Oval 87"/>
              <p:cNvSpPr>
                <a:spLocks noChangeAspect="1" noChangeArrowheads="1"/>
              </p:cNvSpPr>
              <p:nvPr/>
            </p:nvSpPr>
            <p:spPr bwMode="auto">
              <a:xfrm>
                <a:off x="4014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4" name="Oval 88"/>
              <p:cNvSpPr>
                <a:spLocks noChangeAspect="1" noChangeArrowheads="1"/>
              </p:cNvSpPr>
              <p:nvPr/>
            </p:nvSpPr>
            <p:spPr bwMode="auto">
              <a:xfrm>
                <a:off x="4216" y="425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5" name="Oval 89"/>
              <p:cNvSpPr>
                <a:spLocks noChangeAspect="1" noChangeArrowheads="1"/>
              </p:cNvSpPr>
              <p:nvPr/>
            </p:nvSpPr>
            <p:spPr bwMode="auto">
              <a:xfrm>
                <a:off x="4418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6" name="Oval 90"/>
              <p:cNvSpPr>
                <a:spLocks noChangeAspect="1" noChangeArrowheads="1"/>
              </p:cNvSpPr>
              <p:nvPr/>
            </p:nvSpPr>
            <p:spPr bwMode="auto">
              <a:xfrm>
                <a:off x="4620" y="425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7" name="Oval 91"/>
              <p:cNvSpPr>
                <a:spLocks noChangeAspect="1" noChangeArrowheads="1"/>
              </p:cNvSpPr>
              <p:nvPr/>
            </p:nvSpPr>
            <p:spPr bwMode="auto">
              <a:xfrm>
                <a:off x="4822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8" name="Oval 92"/>
              <p:cNvSpPr>
                <a:spLocks noChangeAspect="1" noChangeArrowheads="1"/>
              </p:cNvSpPr>
              <p:nvPr/>
            </p:nvSpPr>
            <p:spPr bwMode="auto">
              <a:xfrm>
                <a:off x="5024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9" name="Oval 93"/>
              <p:cNvSpPr>
                <a:spLocks noChangeAspect="1" noChangeArrowheads="1"/>
              </p:cNvSpPr>
              <p:nvPr/>
            </p:nvSpPr>
            <p:spPr bwMode="auto">
              <a:xfrm>
                <a:off x="5225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0" name="Oval 94"/>
              <p:cNvSpPr>
                <a:spLocks noChangeAspect="1" noChangeArrowheads="1"/>
              </p:cNvSpPr>
              <p:nvPr/>
            </p:nvSpPr>
            <p:spPr bwMode="auto">
              <a:xfrm>
                <a:off x="5427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1" name="Oval 95"/>
              <p:cNvSpPr>
                <a:spLocks noChangeAspect="1" noChangeArrowheads="1"/>
              </p:cNvSpPr>
              <p:nvPr/>
            </p:nvSpPr>
            <p:spPr bwMode="auto">
              <a:xfrm>
                <a:off x="3812" y="445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2" name="Oval 96"/>
              <p:cNvSpPr>
                <a:spLocks noChangeAspect="1" noChangeArrowheads="1"/>
              </p:cNvSpPr>
              <p:nvPr/>
            </p:nvSpPr>
            <p:spPr bwMode="auto">
              <a:xfrm>
                <a:off x="4014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3" name="Oval 97"/>
              <p:cNvSpPr>
                <a:spLocks noChangeAspect="1" noChangeArrowheads="1"/>
              </p:cNvSpPr>
              <p:nvPr/>
            </p:nvSpPr>
            <p:spPr bwMode="auto">
              <a:xfrm>
                <a:off x="4216" y="445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4" name="Oval 98"/>
              <p:cNvSpPr>
                <a:spLocks noChangeAspect="1" noChangeArrowheads="1"/>
              </p:cNvSpPr>
              <p:nvPr/>
            </p:nvSpPr>
            <p:spPr bwMode="auto">
              <a:xfrm>
                <a:off x="4418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5" name="Oval 99"/>
              <p:cNvSpPr>
                <a:spLocks noChangeAspect="1" noChangeArrowheads="1"/>
              </p:cNvSpPr>
              <p:nvPr/>
            </p:nvSpPr>
            <p:spPr bwMode="auto">
              <a:xfrm>
                <a:off x="4620" y="445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6" name="Oval 100"/>
              <p:cNvSpPr>
                <a:spLocks noChangeAspect="1" noChangeArrowheads="1"/>
              </p:cNvSpPr>
              <p:nvPr/>
            </p:nvSpPr>
            <p:spPr bwMode="auto">
              <a:xfrm>
                <a:off x="4822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7" name="Oval 101"/>
              <p:cNvSpPr>
                <a:spLocks noChangeAspect="1" noChangeArrowheads="1"/>
              </p:cNvSpPr>
              <p:nvPr/>
            </p:nvSpPr>
            <p:spPr bwMode="auto">
              <a:xfrm>
                <a:off x="5024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8" name="Oval 102"/>
              <p:cNvSpPr>
                <a:spLocks noChangeAspect="1" noChangeArrowheads="1"/>
              </p:cNvSpPr>
              <p:nvPr/>
            </p:nvSpPr>
            <p:spPr bwMode="auto">
              <a:xfrm>
                <a:off x="5225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9" name="Oval 103"/>
              <p:cNvSpPr>
                <a:spLocks noChangeAspect="1" noChangeArrowheads="1"/>
              </p:cNvSpPr>
              <p:nvPr/>
            </p:nvSpPr>
            <p:spPr bwMode="auto">
              <a:xfrm>
                <a:off x="5427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</p:grpSp>
      </p:grpSp>
      <p:sp>
        <p:nvSpPr>
          <p:cNvPr id="114" name="CaixaDeTexto 113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simplificar, usaremos uma matriz quadrada de inteiros para representar a imagem!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143"/>
          <p:cNvGrpSpPr>
            <a:grpSpLocks/>
          </p:cNvGrpSpPr>
          <p:nvPr/>
        </p:nvGrpSpPr>
        <p:grpSpPr bwMode="auto">
          <a:xfrm>
            <a:off x="425450" y="1019175"/>
            <a:ext cx="8243888" cy="5233988"/>
            <a:chOff x="425450" y="1019175"/>
            <a:chExt cx="8243888" cy="5233837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3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Exibição da imagem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39"/>
              <a:ext cx="8243888" cy="483697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]) {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=-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dim;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textcolor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=-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dim;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  <a:endPara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&amp;&amp;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) 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  "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"%2d"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"\n%2d"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pt-BR" sz="20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textcolor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pt-BR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"%c%c"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219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219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textcolor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921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9E9FC7-5C73-4B71-A4BB-FD2458F767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222" name="Imagem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8138" y="1454150"/>
            <a:ext cx="19383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747D77-30A1-408D-8052-B7E3F88053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45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0246" name="Grupo 109"/>
          <p:cNvGrpSpPr>
            <a:grpSpLocks/>
          </p:cNvGrpSpPr>
          <p:nvPr/>
        </p:nvGrpSpPr>
        <p:grpSpPr bwMode="auto">
          <a:xfrm>
            <a:off x="477639" y="1566862"/>
            <a:ext cx="8243888" cy="5224463"/>
            <a:chOff x="425450" y="3664170"/>
            <a:chExt cx="8244000" cy="5222960"/>
          </a:xfrm>
        </p:grpSpPr>
        <p:sp>
          <p:nvSpPr>
            <p:cNvPr id="21" name="CaixaDeTexto 20"/>
            <p:cNvSpPr txBox="1"/>
            <p:nvPr/>
          </p:nvSpPr>
          <p:spPr bwMode="auto">
            <a:xfrm>
              <a:off x="425450" y="3664170"/>
              <a:ext cx="8244000" cy="3999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para representação e exibição da imagem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 bwMode="auto">
            <a:xfrm>
              <a:off x="425450" y="4056170"/>
              <a:ext cx="8244000" cy="483096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 Narrow" pitchFamily="34" charset="0"/>
                  <a:cs typeface="Courier New" pitchFamily="49" charset="0"/>
                </a:rPr>
                <a:t>Complete e </a:t>
              </a:r>
              <a:r>
                <a:rPr lang="en-US" dirty="0" err="1">
                  <a:latin typeface="Arial Narrow" pitchFamily="34" charset="0"/>
                  <a:cs typeface="Courier New" pitchFamily="49" charset="0"/>
                </a:rPr>
                <a:t>teste</a:t>
              </a:r>
              <a:r>
                <a:rPr lang="en-US" dirty="0">
                  <a:latin typeface="Arial Narrow" pitchFamily="34" charset="0"/>
                  <a:cs typeface="Courier New" pitchFamily="49" charset="0"/>
                </a:rPr>
                <a:t> o </a:t>
              </a:r>
              <a:r>
                <a:rPr lang="en-US" dirty="0" err="1">
                  <a:latin typeface="Arial Narrow" pitchFamily="34" charset="0"/>
                  <a:cs typeface="Courier New" pitchFamily="49" charset="0"/>
                </a:rPr>
                <a:t>programa</a:t>
              </a:r>
              <a:r>
                <a:rPr lang="en-US" dirty="0">
                  <a:latin typeface="Arial Narrow" pitchFamily="34" charset="0"/>
                  <a:cs typeface="Courier New" pitchFamily="49" charset="0"/>
                </a:rPr>
                <a:t> a </a:t>
              </a:r>
              <a:r>
                <a:rPr lang="en-US" dirty="0" err="1">
                  <a:latin typeface="Arial Narrow" pitchFamily="34" charset="0"/>
                  <a:cs typeface="Courier New" pitchFamily="49" charset="0"/>
                </a:rPr>
                <a:t>seguir</a:t>
              </a:r>
              <a:r>
                <a:rPr lang="en-US" dirty="0">
                  <a:latin typeface="Arial Narrow" pitchFamily="34" charset="0"/>
                  <a:cs typeface="Courier New" pitchFamily="49" charset="0"/>
                </a:rPr>
                <a:t>.</a:t>
              </a:r>
            </a:p>
            <a:p>
              <a:pPr>
                <a:defRPr/>
              </a:pPr>
              <a:endParaRPr lang="en-US" dirty="0">
                <a:latin typeface="Arial Narrow" pitchFamily="34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conio.h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pt-BR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9</a:t>
              </a:r>
              <a:endPara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]) {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…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puts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"\n"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1AF0EA-5BD8-4974-BF8E-236D0A0FDB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1269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27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16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Coloração limitada por área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05"/>
              <a:ext cx="8229600" cy="399960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colore apenas pontos vizinhos que têm a mesma cor do ponto inicial da coloração.</a:t>
              </a:r>
            </a:p>
          </p:txBody>
        </p:sp>
      </p:grpSp>
      <p:sp>
        <p:nvSpPr>
          <p:cNvPr id="11270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1271" name="Group 2"/>
          <p:cNvGrpSpPr>
            <a:grpSpLocks noChangeAspect="1"/>
          </p:cNvGrpSpPr>
          <p:nvPr/>
        </p:nvGrpSpPr>
        <p:grpSpPr bwMode="auto">
          <a:xfrm>
            <a:off x="5897563" y="3473450"/>
            <a:ext cx="2771775" cy="1319213"/>
            <a:chOff x="2691" y="2089"/>
            <a:chExt cx="2155" cy="1025"/>
          </a:xfrm>
        </p:grpSpPr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2836" y="2178"/>
              <a:ext cx="24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(i, j)</a:t>
              </a: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2702" y="2493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(i, j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pt-BR">
                  <a:latin typeface="Arial Narrow" pitchFamily="34" charset="0"/>
                </a:rPr>
                <a:t>1)</a:t>
              </a:r>
            </a:p>
          </p:txBody>
        </p:sp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2691" y="2896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</a:t>
              </a:r>
              <a:r>
                <a:rPr lang="pt-BR">
                  <a:latin typeface="Arial Narrow" pitchFamily="34" charset="0"/>
                </a:rPr>
                <a:t>1, j)</a:t>
              </a:r>
            </a:p>
          </p:txBody>
        </p:sp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4379" y="2089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pt-BR">
                  <a:latin typeface="Arial Narrow" pitchFamily="34" charset="0"/>
                </a:rPr>
                <a:t>1, j)</a:t>
              </a: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4416" y="2493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(i, j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</a:t>
              </a:r>
              <a:r>
                <a:rPr lang="pt-BR">
                  <a:latin typeface="Arial Narrow" pitchFamily="34" charset="0"/>
                </a:rPr>
                <a:t>1)</a:t>
              </a:r>
            </a:p>
          </p:txBody>
        </p:sp>
        <p:sp>
          <p:nvSpPr>
            <p:cNvPr id="11278" name="Line 8"/>
            <p:cNvSpPr>
              <a:spLocks noChangeShapeType="1"/>
            </p:cNvSpPr>
            <p:nvPr/>
          </p:nvSpPr>
          <p:spPr bwMode="auto">
            <a:xfrm>
              <a:off x="3125" y="2588"/>
              <a:ext cx="266" cy="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79" name="Line 9"/>
            <p:cNvSpPr>
              <a:spLocks noChangeShapeType="1"/>
            </p:cNvSpPr>
            <p:nvPr/>
          </p:nvSpPr>
          <p:spPr bwMode="auto">
            <a:xfrm flipH="1">
              <a:off x="4122" y="2577"/>
              <a:ext cx="266" cy="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0" name="Line 10"/>
            <p:cNvSpPr>
              <a:spLocks noChangeShapeType="1"/>
            </p:cNvSpPr>
            <p:nvPr/>
          </p:nvSpPr>
          <p:spPr bwMode="auto">
            <a:xfrm>
              <a:off x="4129" y="2145"/>
              <a:ext cx="226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1" name="Line 11"/>
            <p:cNvSpPr>
              <a:spLocks noChangeShapeType="1"/>
            </p:cNvSpPr>
            <p:nvPr/>
          </p:nvSpPr>
          <p:spPr bwMode="auto">
            <a:xfrm flipV="1">
              <a:off x="3344" y="2880"/>
              <a:ext cx="338" cy="14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2" name="Line 12"/>
            <p:cNvSpPr>
              <a:spLocks noChangeShapeType="1"/>
            </p:cNvSpPr>
            <p:nvPr/>
          </p:nvSpPr>
          <p:spPr bwMode="auto">
            <a:xfrm flipH="1" flipV="1">
              <a:off x="3118" y="3024"/>
              <a:ext cx="226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283" name="Group 13"/>
            <p:cNvGrpSpPr>
              <a:grpSpLocks/>
            </p:cNvGrpSpPr>
            <p:nvPr/>
          </p:nvGrpSpPr>
          <p:grpSpPr bwMode="auto">
            <a:xfrm>
              <a:off x="3429" y="2145"/>
              <a:ext cx="680" cy="737"/>
              <a:chOff x="3429" y="2145"/>
              <a:chExt cx="766" cy="870"/>
            </a:xfrm>
          </p:grpSpPr>
          <p:sp>
            <p:nvSpPr>
              <p:cNvPr id="11285" name="Line 14"/>
              <p:cNvSpPr>
                <a:spLocks noChangeShapeType="1"/>
              </p:cNvSpPr>
              <p:nvPr/>
            </p:nvSpPr>
            <p:spPr bwMode="auto">
              <a:xfrm flipH="1">
                <a:off x="3857" y="2145"/>
                <a:ext cx="338" cy="144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6" name="Oval 15"/>
              <p:cNvSpPr>
                <a:spLocks noChangeArrowheads="1"/>
              </p:cNvSpPr>
              <p:nvPr/>
            </p:nvSpPr>
            <p:spPr bwMode="auto">
              <a:xfrm>
                <a:off x="3431" y="2300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87" name="Oval 16"/>
              <p:cNvSpPr>
                <a:spLocks noChangeArrowheads="1"/>
              </p:cNvSpPr>
              <p:nvPr/>
            </p:nvSpPr>
            <p:spPr bwMode="auto">
              <a:xfrm>
                <a:off x="3683" y="2300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88" name="Oval 17"/>
              <p:cNvSpPr>
                <a:spLocks noChangeArrowheads="1"/>
              </p:cNvSpPr>
              <p:nvPr/>
            </p:nvSpPr>
            <p:spPr bwMode="auto">
              <a:xfrm>
                <a:off x="3935" y="2300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89" name="Oval 18"/>
              <p:cNvSpPr>
                <a:spLocks noChangeArrowheads="1"/>
              </p:cNvSpPr>
              <p:nvPr/>
            </p:nvSpPr>
            <p:spPr bwMode="auto">
              <a:xfrm>
                <a:off x="3431" y="2788"/>
                <a:ext cx="230" cy="2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0" name="Oval 19"/>
              <p:cNvSpPr>
                <a:spLocks noChangeArrowheads="1"/>
              </p:cNvSpPr>
              <p:nvPr/>
            </p:nvSpPr>
            <p:spPr bwMode="auto">
              <a:xfrm>
                <a:off x="3939" y="2788"/>
                <a:ext cx="230" cy="2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1" name="Oval 20"/>
              <p:cNvSpPr>
                <a:spLocks noChangeArrowheads="1"/>
              </p:cNvSpPr>
              <p:nvPr/>
            </p:nvSpPr>
            <p:spPr bwMode="auto">
              <a:xfrm>
                <a:off x="3681" y="2543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0D0D0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2" name="Oval 21"/>
              <p:cNvSpPr>
                <a:spLocks noChangeArrowheads="1"/>
              </p:cNvSpPr>
              <p:nvPr/>
            </p:nvSpPr>
            <p:spPr bwMode="auto">
              <a:xfrm>
                <a:off x="3935" y="2543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3" name="Oval 22"/>
              <p:cNvSpPr>
                <a:spLocks noChangeArrowheads="1"/>
              </p:cNvSpPr>
              <p:nvPr/>
            </p:nvSpPr>
            <p:spPr bwMode="auto">
              <a:xfrm>
                <a:off x="3688" y="2792"/>
                <a:ext cx="231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4" name="Oval 23"/>
              <p:cNvSpPr>
                <a:spLocks noChangeArrowheads="1"/>
              </p:cNvSpPr>
              <p:nvPr/>
            </p:nvSpPr>
            <p:spPr bwMode="auto">
              <a:xfrm>
                <a:off x="3429" y="2543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</p:grpSp>
        <p:sp>
          <p:nvSpPr>
            <p:cNvPr id="11284" name="Line 24"/>
            <p:cNvSpPr>
              <a:spLocks noChangeShapeType="1"/>
            </p:cNvSpPr>
            <p:nvPr/>
          </p:nvSpPr>
          <p:spPr bwMode="auto">
            <a:xfrm>
              <a:off x="3136" y="2273"/>
              <a:ext cx="510" cy="20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9" name="CaixaDeTexto 238"/>
          <p:cNvSpPr txBox="1">
            <a:spLocks noChangeArrowheads="1"/>
          </p:cNvSpPr>
          <p:nvPr/>
        </p:nvSpPr>
        <p:spPr bwMode="auto">
          <a:xfrm>
            <a:off x="425450" y="2025650"/>
            <a:ext cx="5218113" cy="421640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1900" b="1" dirty="0">
                <a:latin typeface="Arial Narrow" pitchFamily="34" charset="0"/>
              </a:rPr>
              <a:t>Algoritmo de coloração:</a:t>
            </a:r>
          </a:p>
          <a:p>
            <a:pPr algn="just">
              <a:spcBef>
                <a:spcPts val="1200"/>
              </a:spcBef>
              <a:defRPr/>
            </a:pPr>
            <a:r>
              <a:rPr lang="pt-BR" sz="1900" dirty="0">
                <a:latin typeface="Arial Narrow" pitchFamily="34" charset="0"/>
              </a:rPr>
              <a:t>Dados um pixel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e uma nova cor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900" dirty="0">
                <a:latin typeface="Arial Narrow" pitchFamily="34" charset="0"/>
              </a:rPr>
              <a:t>, a coloração da região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é feita do seguinte modo:</a:t>
            </a:r>
          </a:p>
          <a:p>
            <a:pPr marL="268288" indent="-268288" algn="just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Crie uma fila vazia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Obtenha a cor atual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900" dirty="0">
                <a:latin typeface="Arial Narrow" pitchFamily="34" charset="0"/>
              </a:rPr>
              <a:t>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Mude a cor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para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Insira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na fila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Enquanto a fila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 não estiver vazia, faça :</a:t>
            </a:r>
          </a:p>
          <a:p>
            <a:pPr marL="538163" indent="-269875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Remova um ponto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Para cada vizinho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900" dirty="0">
                <a:latin typeface="Arial Narrow" pitchFamily="34" charset="0"/>
              </a:rPr>
              <a:t>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, que tenha a cor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900" dirty="0">
                <a:latin typeface="Arial Narrow" pitchFamily="34" charset="0"/>
              </a:rPr>
              <a:t>, faça:</a:t>
            </a:r>
          </a:p>
          <a:p>
            <a:pPr marL="806450" lvl="1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Mude a cor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900" dirty="0">
                <a:latin typeface="Arial Narrow" pitchFamily="34" charset="0"/>
              </a:rPr>
              <a:t> para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806450" lvl="1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Insira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900" dirty="0">
                <a:latin typeface="Arial Narrow" pitchFamily="34" charset="0"/>
              </a:rPr>
              <a:t> na fila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o 45"/>
          <p:cNvGrpSpPr>
            <a:grpSpLocks/>
          </p:cNvGrpSpPr>
          <p:nvPr/>
        </p:nvGrpSpPr>
        <p:grpSpPr bwMode="auto">
          <a:xfrm>
            <a:off x="425450" y="1019175"/>
            <a:ext cx="8243888" cy="4645025"/>
            <a:chOff x="425450" y="3536295"/>
            <a:chExt cx="8243888" cy="4645028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5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Funcionamento do algoritmo de coloração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170"/>
              <a:ext cx="8243888" cy="424815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291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0B4F53-0A88-4F24-AA92-B16733E990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2294" name="Grupo 218"/>
          <p:cNvGrpSpPr>
            <a:grpSpLocks/>
          </p:cNvGrpSpPr>
          <p:nvPr/>
        </p:nvGrpSpPr>
        <p:grpSpPr bwMode="auto">
          <a:xfrm>
            <a:off x="2836863" y="1643063"/>
            <a:ext cx="3449637" cy="3714750"/>
            <a:chOff x="2837180" y="1714488"/>
            <a:chExt cx="3449332" cy="3715544"/>
          </a:xfrm>
        </p:grpSpPr>
        <p:sp>
          <p:nvSpPr>
            <p:cNvPr id="13662" name="CaixaDeTexto 217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663" name="Grupo 114"/>
            <p:cNvGrpSpPr>
              <a:grpSpLocks/>
            </p:cNvGrpSpPr>
            <p:nvPr/>
          </p:nvGrpSpPr>
          <p:grpSpPr bwMode="auto">
            <a:xfrm>
              <a:off x="2837180" y="1714488"/>
              <a:ext cx="3420428" cy="3681465"/>
              <a:chOff x="425450" y="1963134"/>
              <a:chExt cx="3420428" cy="3681465"/>
            </a:xfrm>
          </p:grpSpPr>
          <p:grpSp>
            <p:nvGrpSpPr>
              <p:cNvPr id="13664" name="Group 3"/>
              <p:cNvGrpSpPr>
                <a:grpSpLocks/>
              </p:cNvGrpSpPr>
              <p:nvPr/>
            </p:nvGrpSpPr>
            <p:grpSpPr bwMode="auto">
              <a:xfrm>
                <a:off x="427167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66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6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6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6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6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9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0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684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685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6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7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8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9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0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1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8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9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0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1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3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4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5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6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8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9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0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1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3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4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5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6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7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8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9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0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1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2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3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5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6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7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9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1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2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3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4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5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6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7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8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9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0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1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2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3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4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5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66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25450" y="5368689"/>
                <a:ext cx="3420428" cy="275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(a)</a:t>
                </a:r>
                <a:r>
                  <a:rPr lang="pt-BR">
                    <a:latin typeface="Arial Narrow" pitchFamily="34" charset="0"/>
                  </a:rPr>
                  <a:t> região original</a:t>
                </a:r>
              </a:p>
            </p:txBody>
          </p:sp>
        </p:grpSp>
      </p:grpSp>
      <p:grpSp>
        <p:nvGrpSpPr>
          <p:cNvPr id="9" name="Grupo 21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558" name="CaixaDeTexto 22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559" name="Grupo 114"/>
            <p:cNvGrpSpPr>
              <a:grpSpLocks/>
            </p:cNvGrpSpPr>
            <p:nvPr/>
          </p:nvGrpSpPr>
          <p:grpSpPr bwMode="auto">
            <a:xfrm>
              <a:off x="2838895" y="1714488"/>
              <a:ext cx="3441495" cy="3664007"/>
              <a:chOff x="427165" y="1963134"/>
              <a:chExt cx="3441495" cy="3664007"/>
            </a:xfrm>
          </p:grpSpPr>
          <p:grpSp>
            <p:nvGrpSpPr>
              <p:cNvPr id="13560" name="Group 3"/>
              <p:cNvGrpSpPr>
                <a:grpSpLocks/>
              </p:cNvGrpSpPr>
              <p:nvPr/>
            </p:nvGrpSpPr>
            <p:grpSpPr bwMode="auto">
              <a:xfrm>
                <a:off x="427165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56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4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580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581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2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4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5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6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7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8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9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0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1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2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4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6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7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8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9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0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1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5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6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7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8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9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0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1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4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5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6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7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8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9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0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1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2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3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4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5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6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7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8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9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0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1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2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3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6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7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9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0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1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2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3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4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5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6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7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6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6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561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13" name="Grupo 53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454" name="CaixaDeTexto 53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455" name="Grupo 114"/>
            <p:cNvGrpSpPr>
              <a:grpSpLocks/>
            </p:cNvGrpSpPr>
            <p:nvPr/>
          </p:nvGrpSpPr>
          <p:grpSpPr bwMode="auto">
            <a:xfrm>
              <a:off x="2838893" y="1714488"/>
              <a:ext cx="3441497" cy="3664007"/>
              <a:chOff x="427163" y="1963134"/>
              <a:chExt cx="3441497" cy="3664007"/>
            </a:xfrm>
          </p:grpSpPr>
          <p:grpSp>
            <p:nvGrpSpPr>
              <p:cNvPr id="13456" name="Group 3"/>
              <p:cNvGrpSpPr>
                <a:grpSpLocks/>
              </p:cNvGrpSpPr>
              <p:nvPr/>
            </p:nvGrpSpPr>
            <p:grpSpPr bwMode="auto">
              <a:xfrm>
                <a:off x="42716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45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59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1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2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8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9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0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1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476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477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78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79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0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1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2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3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4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5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6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7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8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9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0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1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2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3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4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6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7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8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9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0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1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2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3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4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5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6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7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8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9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0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1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2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3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4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5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6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7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8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9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0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1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2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3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4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5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6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7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457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F=[]</a:t>
                </a:r>
              </a:p>
            </p:txBody>
          </p:sp>
        </p:grpSp>
      </p:grpSp>
      <p:grpSp>
        <p:nvGrpSpPr>
          <p:cNvPr id="17" name="Grupo 32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350" name="CaixaDeTexto 32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351" name="Grupo 114"/>
            <p:cNvGrpSpPr>
              <a:grpSpLocks/>
            </p:cNvGrpSpPr>
            <p:nvPr/>
          </p:nvGrpSpPr>
          <p:grpSpPr bwMode="auto">
            <a:xfrm>
              <a:off x="2838893" y="1714488"/>
              <a:ext cx="3441497" cy="3664007"/>
              <a:chOff x="427163" y="1963134"/>
              <a:chExt cx="3441497" cy="3664007"/>
            </a:xfrm>
          </p:grpSpPr>
          <p:grpSp>
            <p:nvGrpSpPr>
              <p:cNvPr id="13352" name="Group 3"/>
              <p:cNvGrpSpPr>
                <a:grpSpLocks/>
              </p:cNvGrpSpPr>
              <p:nvPr/>
            </p:nvGrpSpPr>
            <p:grpSpPr bwMode="auto">
              <a:xfrm>
                <a:off x="42716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354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5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6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70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71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372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37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8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1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3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4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5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6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7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8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9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0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1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2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3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4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7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8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9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0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2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3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4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5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6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7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8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9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0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1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2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3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4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5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6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7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8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9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0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1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2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3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4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5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6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7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8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9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0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1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2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3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4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5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6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7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8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9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0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1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2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3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35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21" name="Grupo 42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246" name="CaixaDeTexto 43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247" name="Grupo 114"/>
            <p:cNvGrpSpPr>
              <a:grpSpLocks/>
            </p:cNvGrpSpPr>
            <p:nvPr/>
          </p:nvGrpSpPr>
          <p:grpSpPr bwMode="auto">
            <a:xfrm>
              <a:off x="2838891" y="1714488"/>
              <a:ext cx="3441499" cy="3664007"/>
              <a:chOff x="427161" y="1963134"/>
              <a:chExt cx="3441499" cy="3664007"/>
            </a:xfrm>
          </p:grpSpPr>
          <p:grpSp>
            <p:nvGrpSpPr>
              <p:cNvPr id="13248" name="Group 3"/>
              <p:cNvGrpSpPr>
                <a:grpSpLocks/>
              </p:cNvGrpSpPr>
              <p:nvPr/>
            </p:nvGrpSpPr>
            <p:grpSpPr bwMode="auto">
              <a:xfrm>
                <a:off x="427161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250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1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2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3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5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6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7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8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9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0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1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2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3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5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6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268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269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0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1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2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3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4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5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6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7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1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2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3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4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5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6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7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8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9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0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1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2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3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4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5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6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7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8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9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0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1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2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3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4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5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6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7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8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9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0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1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2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3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4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5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6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7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8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9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0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1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2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3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4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5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6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7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8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9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0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1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2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3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4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5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7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8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9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0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1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2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3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4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5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6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7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8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9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249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25" name="Grupo 63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142" name="CaixaDeTexto 64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143" name="Grupo 114"/>
            <p:cNvGrpSpPr>
              <a:grpSpLocks/>
            </p:cNvGrpSpPr>
            <p:nvPr/>
          </p:nvGrpSpPr>
          <p:grpSpPr bwMode="auto">
            <a:xfrm>
              <a:off x="2838889" y="1714488"/>
              <a:ext cx="3441501" cy="3664007"/>
              <a:chOff x="427159" y="1963134"/>
              <a:chExt cx="3441501" cy="3664007"/>
            </a:xfrm>
          </p:grpSpPr>
          <p:grpSp>
            <p:nvGrpSpPr>
              <p:cNvPr id="2" name="Group 3"/>
              <p:cNvGrpSpPr>
                <a:grpSpLocks/>
              </p:cNvGrpSpPr>
              <p:nvPr/>
            </p:nvGrpSpPr>
            <p:grpSpPr bwMode="auto">
              <a:xfrm>
                <a:off x="427159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14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4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4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4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6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9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0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164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165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6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7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8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9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0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1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8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9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0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1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3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4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5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6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8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9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0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1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3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4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5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6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7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8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9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0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1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2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3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5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6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7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9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1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2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3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4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5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6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7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8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9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0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1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2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3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4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5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14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29" name="Grupo 74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038" name="CaixaDeTexto 74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039" name="Grupo 114"/>
            <p:cNvGrpSpPr>
              <a:grpSpLocks/>
            </p:cNvGrpSpPr>
            <p:nvPr/>
          </p:nvGrpSpPr>
          <p:grpSpPr bwMode="auto">
            <a:xfrm>
              <a:off x="2838887" y="1714488"/>
              <a:ext cx="3441503" cy="3664007"/>
              <a:chOff x="427157" y="1963134"/>
              <a:chExt cx="3441503" cy="3664007"/>
            </a:xfrm>
          </p:grpSpPr>
          <p:grpSp>
            <p:nvGrpSpPr>
              <p:cNvPr id="13040" name="Group 3"/>
              <p:cNvGrpSpPr>
                <a:grpSpLocks/>
              </p:cNvGrpSpPr>
              <p:nvPr/>
            </p:nvGrpSpPr>
            <p:grpSpPr bwMode="auto">
              <a:xfrm>
                <a:off x="427157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04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4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060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061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2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4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5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6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7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8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9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0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1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2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4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6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7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8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9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0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1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5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6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7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8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9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0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1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4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5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6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7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8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9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0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1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2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3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4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5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6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7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8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9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0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1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2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3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6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7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9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0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1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2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3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4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5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6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7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4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4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041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13144" name="Grupo 84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934" name="CaixaDeTexto 85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935" name="Grupo 114"/>
            <p:cNvGrpSpPr>
              <a:grpSpLocks/>
            </p:cNvGrpSpPr>
            <p:nvPr/>
          </p:nvGrpSpPr>
          <p:grpSpPr bwMode="auto">
            <a:xfrm>
              <a:off x="2838885" y="1714488"/>
              <a:ext cx="3441505" cy="3664007"/>
              <a:chOff x="427155" y="1963134"/>
              <a:chExt cx="3441505" cy="3664007"/>
            </a:xfrm>
          </p:grpSpPr>
          <p:grpSp>
            <p:nvGrpSpPr>
              <p:cNvPr id="12936" name="Group 3"/>
              <p:cNvGrpSpPr>
                <a:grpSpLocks/>
              </p:cNvGrpSpPr>
              <p:nvPr/>
            </p:nvGrpSpPr>
            <p:grpSpPr bwMode="auto">
              <a:xfrm>
                <a:off x="427155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93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39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1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2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8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9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0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1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956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957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58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59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0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1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2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3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4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5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6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7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8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9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0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1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2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3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4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6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7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8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9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0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1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2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3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4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5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6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7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8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9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0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1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2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3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4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5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6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7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8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9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0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1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2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3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4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5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6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7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937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34" name="Grupo 95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830" name="CaixaDeTexto 95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831" name="Grupo 114"/>
            <p:cNvGrpSpPr>
              <a:grpSpLocks/>
            </p:cNvGrpSpPr>
            <p:nvPr/>
          </p:nvGrpSpPr>
          <p:grpSpPr bwMode="auto">
            <a:xfrm>
              <a:off x="2838883" y="1714488"/>
              <a:ext cx="3441507" cy="3664007"/>
              <a:chOff x="427153" y="1963134"/>
              <a:chExt cx="3441507" cy="3664007"/>
            </a:xfrm>
          </p:grpSpPr>
          <p:grpSp>
            <p:nvGrpSpPr>
              <p:cNvPr id="12832" name="Group 3"/>
              <p:cNvGrpSpPr>
                <a:grpSpLocks/>
              </p:cNvGrpSpPr>
              <p:nvPr/>
            </p:nvGrpSpPr>
            <p:grpSpPr bwMode="auto">
              <a:xfrm>
                <a:off x="42715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834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5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6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50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51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852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85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8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1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3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4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5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6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7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8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9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0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1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2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3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4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7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8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9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0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2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3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4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5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6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7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8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9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0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1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2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3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4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5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6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7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8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9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0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1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2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3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4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5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6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7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8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9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0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1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2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3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4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5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6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7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8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9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0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1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2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3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83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38" name="Grupo 105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726" name="CaixaDeTexto 106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727" name="Grupo 114"/>
            <p:cNvGrpSpPr>
              <a:grpSpLocks/>
            </p:cNvGrpSpPr>
            <p:nvPr/>
          </p:nvGrpSpPr>
          <p:grpSpPr bwMode="auto">
            <a:xfrm>
              <a:off x="2838881" y="1714488"/>
              <a:ext cx="3441509" cy="3664007"/>
              <a:chOff x="427151" y="1963134"/>
              <a:chExt cx="3441509" cy="3664007"/>
            </a:xfrm>
          </p:grpSpPr>
          <p:grpSp>
            <p:nvGrpSpPr>
              <p:cNvPr id="12728" name="Group 3"/>
              <p:cNvGrpSpPr>
                <a:grpSpLocks/>
              </p:cNvGrpSpPr>
              <p:nvPr/>
            </p:nvGrpSpPr>
            <p:grpSpPr bwMode="auto">
              <a:xfrm>
                <a:off x="427151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730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1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2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3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5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6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7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8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9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0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1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2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3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5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6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748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749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0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1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2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3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4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5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6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7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1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2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3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4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5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6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7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8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9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0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1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2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3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4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5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6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7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8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9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0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1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2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3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4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5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6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7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8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9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0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1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2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3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4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5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6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7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8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9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0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1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2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3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4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5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6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7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8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9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0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1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2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3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4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5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7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8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9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0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1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2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3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4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5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6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7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8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9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729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44" name="Grupo 116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622" name="CaixaDeTexto 116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623" name="Grupo 114"/>
            <p:cNvGrpSpPr>
              <a:grpSpLocks/>
            </p:cNvGrpSpPr>
            <p:nvPr/>
          </p:nvGrpSpPr>
          <p:grpSpPr bwMode="auto">
            <a:xfrm>
              <a:off x="2838879" y="1714488"/>
              <a:ext cx="3441511" cy="3664007"/>
              <a:chOff x="427149" y="1963134"/>
              <a:chExt cx="3441511" cy="3664007"/>
            </a:xfrm>
          </p:grpSpPr>
          <p:grpSp>
            <p:nvGrpSpPr>
              <p:cNvPr id="12624" name="Group 3"/>
              <p:cNvGrpSpPr>
                <a:grpSpLocks/>
              </p:cNvGrpSpPr>
              <p:nvPr/>
            </p:nvGrpSpPr>
            <p:grpSpPr bwMode="auto">
              <a:xfrm>
                <a:off x="427149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62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2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2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2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6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9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0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644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645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6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7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8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9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0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1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8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9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0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1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3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4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5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6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8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9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0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1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3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4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5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6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7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8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9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0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1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2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3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5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6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7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9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1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2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3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4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5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6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7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8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9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0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1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2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3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4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5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62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48" name="Grupo 126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518" name="CaixaDeTexto 127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519" name="Grupo 114"/>
            <p:cNvGrpSpPr>
              <a:grpSpLocks/>
            </p:cNvGrpSpPr>
            <p:nvPr/>
          </p:nvGrpSpPr>
          <p:grpSpPr bwMode="auto">
            <a:xfrm>
              <a:off x="2838877" y="1714488"/>
              <a:ext cx="3441513" cy="3664007"/>
              <a:chOff x="427147" y="1963134"/>
              <a:chExt cx="3441513" cy="3664007"/>
            </a:xfrm>
          </p:grpSpPr>
          <p:grpSp>
            <p:nvGrpSpPr>
              <p:cNvPr id="12520" name="Group 3"/>
              <p:cNvGrpSpPr>
                <a:grpSpLocks/>
              </p:cNvGrpSpPr>
              <p:nvPr/>
            </p:nvGrpSpPr>
            <p:grpSpPr bwMode="auto">
              <a:xfrm>
                <a:off x="427147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52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4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540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541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2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4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5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6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7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8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9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0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1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2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4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6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7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8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9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0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1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5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6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7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8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9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0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1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4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5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6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7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8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9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0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1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2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3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4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5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6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7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8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9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0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1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2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3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6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7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9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0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1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2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3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4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5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6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7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2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2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521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52" name="Grupo 137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414" name="CaixaDeTexto 137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415" name="Grupo 114"/>
            <p:cNvGrpSpPr>
              <a:grpSpLocks/>
            </p:cNvGrpSpPr>
            <p:nvPr/>
          </p:nvGrpSpPr>
          <p:grpSpPr bwMode="auto">
            <a:xfrm>
              <a:off x="2838875" y="1714488"/>
              <a:ext cx="3441515" cy="3664007"/>
              <a:chOff x="427145" y="1963134"/>
              <a:chExt cx="3441515" cy="3664007"/>
            </a:xfrm>
          </p:grpSpPr>
          <p:grpSp>
            <p:nvGrpSpPr>
              <p:cNvPr id="12416" name="Group 3"/>
              <p:cNvGrpSpPr>
                <a:grpSpLocks/>
              </p:cNvGrpSpPr>
              <p:nvPr/>
            </p:nvGrpSpPr>
            <p:grpSpPr bwMode="auto">
              <a:xfrm>
                <a:off x="427145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41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19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1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2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8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9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0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1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436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437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38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39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0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1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2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3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4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5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6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7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8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9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0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1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2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3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4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6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7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8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9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0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1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2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3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4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5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6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7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8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9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0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1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2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3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4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5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6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7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8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9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0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1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2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3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4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5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6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7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417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F=[]</a:t>
                </a:r>
              </a:p>
            </p:txBody>
          </p:sp>
        </p:grpSp>
      </p:grpSp>
      <p:grpSp>
        <p:nvGrpSpPr>
          <p:cNvPr id="56" name="Grupo 147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310" name="CaixaDeTexto 148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311" name="Grupo 114"/>
            <p:cNvGrpSpPr>
              <a:grpSpLocks/>
            </p:cNvGrpSpPr>
            <p:nvPr/>
          </p:nvGrpSpPr>
          <p:grpSpPr bwMode="auto">
            <a:xfrm>
              <a:off x="2838873" y="1714488"/>
              <a:ext cx="3441517" cy="3664007"/>
              <a:chOff x="427143" y="1963134"/>
              <a:chExt cx="3441517" cy="3664007"/>
            </a:xfrm>
          </p:grpSpPr>
          <p:grpSp>
            <p:nvGrpSpPr>
              <p:cNvPr id="12312" name="Group 3"/>
              <p:cNvGrpSpPr>
                <a:grpSpLocks/>
              </p:cNvGrpSpPr>
              <p:nvPr/>
            </p:nvGrpSpPr>
            <p:grpSpPr bwMode="auto">
              <a:xfrm>
                <a:off x="42714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314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5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6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30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31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332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33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8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1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3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4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5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6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7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8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9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0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1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2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3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4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7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8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9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0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2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3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4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5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6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7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8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9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0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1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2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3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4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5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6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7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8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9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0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1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2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3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4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5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6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7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8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9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0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1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2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3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4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5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6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7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8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9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0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1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2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3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31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F=[]</a:t>
                </a:r>
              </a:p>
            </p:txBody>
          </p:sp>
        </p:grpSp>
      </p:grpSp>
      <p:sp>
        <p:nvSpPr>
          <p:cNvPr id="12308" name="Rectangle 104"/>
          <p:cNvSpPr>
            <a:spLocks noChangeAspect="1" noChangeArrowheads="1"/>
          </p:cNvSpPr>
          <p:nvPr/>
        </p:nvSpPr>
        <p:spPr bwMode="auto">
          <a:xfrm>
            <a:off x="428625" y="1571625"/>
            <a:ext cx="1714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pt-BR" b="1">
                <a:latin typeface="Courier New" pitchFamily="49" charset="0"/>
                <a:cs typeface="Courier New" pitchFamily="49" charset="0"/>
              </a:rPr>
              <a:t>p = (5,4)</a:t>
            </a:r>
          </a:p>
          <a:p>
            <a:r>
              <a:rPr lang="pt-BR" b="1">
                <a:latin typeface="Courier New" pitchFamily="49" charset="0"/>
                <a:cs typeface="Courier New" pitchFamily="49" charset="0"/>
              </a:rPr>
              <a:t>n = 4</a:t>
            </a:r>
            <a:r>
              <a:rPr lang="pt-BR" b="1">
                <a:latin typeface="Arial Narrow" pitchFamily="34" charset="0"/>
                <a:cs typeface="Courier New" pitchFamily="49" charset="0"/>
              </a:rPr>
              <a:t> </a:t>
            </a:r>
            <a:r>
              <a:rPr lang="pt-BR">
                <a:latin typeface="Arial Narrow" pitchFamily="34" charset="0"/>
                <a:cs typeface="Courier New" pitchFamily="49" charset="0"/>
              </a:rPr>
              <a:t>(vermelho)</a:t>
            </a:r>
          </a:p>
          <a:p>
            <a:r>
              <a:rPr lang="pt-BR" b="1">
                <a:latin typeface="Courier New" pitchFamily="49" charset="0"/>
                <a:cs typeface="Courier New" pitchFamily="49" charset="0"/>
              </a:rPr>
              <a:t>a = 0</a:t>
            </a:r>
            <a:r>
              <a:rPr lang="pt-BR" b="1">
                <a:latin typeface="Arial Narrow" pitchFamily="34" charset="0"/>
                <a:cs typeface="Courier New" pitchFamily="49" charset="0"/>
              </a:rPr>
              <a:t> </a:t>
            </a:r>
            <a:r>
              <a:rPr lang="pt-BR">
                <a:latin typeface="Arial Narrow" pitchFamily="34" charset="0"/>
                <a:cs typeface="Courier New" pitchFamily="49" charset="0"/>
              </a:rPr>
              <a:t>(preto)</a:t>
            </a:r>
          </a:p>
        </p:txBody>
      </p:sp>
      <p:sp>
        <p:nvSpPr>
          <p:cNvPr id="1586" name="CaixaDeTexto 158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fila mantém pixels que já foram coloridos, mas cujos vizinhos ainda não foram inspecionados!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animBg="1" autoUpdateAnimBg="0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0E124F3E4FE5438C012D597338EB81" ma:contentTypeVersion="4" ma:contentTypeDescription="Crie um novo documento." ma:contentTypeScope="" ma:versionID="9156a63d9ba35820f5719c536294b9d3">
  <xsd:schema xmlns:xsd="http://www.w3.org/2001/XMLSchema" xmlns:xs="http://www.w3.org/2001/XMLSchema" xmlns:p="http://schemas.microsoft.com/office/2006/metadata/properties" xmlns:ns2="30e5946c-1d24-4651-8ba3-a2dc5826bc78" targetNamespace="http://schemas.microsoft.com/office/2006/metadata/properties" ma:root="true" ma:fieldsID="51a81e32b6a6dc0bcccac7d8a42a81b5" ns2:_="">
    <xsd:import namespace="30e5946c-1d24-4651-8ba3-a2dc5826bc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5946c-1d24-4651-8ba3-a2dc5826b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77CF8B-DD83-4795-A4F8-681D18E7FB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5EC7E8-0BDD-42AC-ACF2-8CF838ED3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8CE458-E7FC-4FDA-9178-CE30569B4A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e5946c-1d24-4651-8ba3-a2dc5826bc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19332</TotalTime>
  <Words>2413</Words>
  <Application>Microsoft Office PowerPoint</Application>
  <PresentationFormat>Apresentação na tela (4:3)</PresentationFormat>
  <Paragraphs>881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Century Gothic</vt:lpstr>
      <vt:lpstr>Courier New</vt:lpstr>
      <vt:lpstr>Times New Roman</vt:lpstr>
      <vt:lpstr>Personalizar design</vt:lpstr>
      <vt:lpstr>Coloração (IED-001)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Lucas</cp:lastModifiedBy>
  <cp:revision>2097</cp:revision>
  <dcterms:created xsi:type="dcterms:W3CDTF">2009-08-20T18:37:48Z</dcterms:created>
  <dcterms:modified xsi:type="dcterms:W3CDTF">2023-09-17T20:14:04Z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0x0101006F0E124F3E4FE5438C012D597338EB81</vt:lpwstr>
  </property>
</Properties>
</file>