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786" r:id="rId2"/>
    <p:sldId id="722" r:id="rId3"/>
    <p:sldId id="794" r:id="rId4"/>
    <p:sldId id="770" r:id="rId5"/>
    <p:sldId id="771" r:id="rId6"/>
    <p:sldId id="788" r:id="rId7"/>
    <p:sldId id="792" r:id="rId8"/>
    <p:sldId id="773" r:id="rId9"/>
    <p:sldId id="795" r:id="rId10"/>
    <p:sldId id="782" r:id="rId11"/>
    <p:sldId id="775" r:id="rId12"/>
    <p:sldId id="785" r:id="rId13"/>
    <p:sldId id="764" r:id="rId14"/>
    <p:sldId id="787" r:id="rId15"/>
    <p:sldId id="496" r:id="rId16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CC"/>
    <a:srgbClr val="0000FF"/>
    <a:srgbClr val="A50021"/>
    <a:srgbClr val="800000"/>
    <a:srgbClr val="008080"/>
    <a:srgbClr val="9966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FC5E3AF-0EF7-4FFF-A801-2E226D8B09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987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5800" y="3219450"/>
            <a:ext cx="7848600" cy="228600"/>
          </a:xfrm>
          <a:prstGeom prst="rect">
            <a:avLst/>
          </a:prstGeom>
          <a:gradFill rotWithShape="0">
            <a:gsLst>
              <a:gs pos="0">
                <a:srgbClr val="FFE781">
                  <a:gamma/>
                  <a:shade val="41176"/>
                  <a:invGamma/>
                </a:srgbClr>
              </a:gs>
              <a:gs pos="50000">
                <a:srgbClr val="FFE781"/>
              </a:gs>
              <a:gs pos="100000">
                <a:srgbClr val="FFE781">
                  <a:gamma/>
                  <a:shade val="41176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90" cy="1470025"/>
          </a:xfrm>
        </p:spPr>
        <p:txBody>
          <a:bodyPr lIns="0" tIns="45720" rIns="0" bIns="45720"/>
          <a:lstStyle>
            <a:lvl1pPr algn="r">
              <a:defRPr sz="5200">
                <a:solidFill>
                  <a:srgbClr val="BA97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77" cy="1752600"/>
          </a:xfrm>
        </p:spPr>
        <p:txBody>
          <a:bodyPr lIns="0" rIns="0"/>
          <a:lstStyle>
            <a:lvl1pPr marL="0" indent="0" algn="r">
              <a:buFontTx/>
              <a:buNone/>
              <a:defRPr sz="3200"/>
            </a:lvl1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1225" y="496870"/>
            <a:ext cx="7740000" cy="431800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169" y="1018962"/>
            <a:ext cx="8244000" cy="5220000"/>
          </a:xfrm>
          <a:ln w="3175">
            <a:solidFill>
              <a:srgbClr val="F3F9FA"/>
            </a:solidFill>
          </a:ln>
        </p:spPr>
        <p:txBody>
          <a:bodyPr/>
          <a:lstStyle>
            <a:lvl1pPr marL="179388" indent="-179388">
              <a:buSzPct val="70000"/>
              <a:buFontTx/>
              <a:buBlip>
                <a:blip r:embed="rId2"/>
              </a:buBlip>
              <a:defRPr sz="1800">
                <a:latin typeface="+mj-lt"/>
              </a:defRPr>
            </a:lvl1pPr>
            <a:lvl2pPr marL="358775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536575" indent="-177800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715963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895350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419100" y="6324600"/>
            <a:ext cx="2987675" cy="381000"/>
          </a:xfrm>
        </p:spPr>
        <p:txBody>
          <a:bodyPr lIns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2625" y="6324600"/>
            <a:ext cx="360363" cy="381000"/>
          </a:xfrm>
        </p:spPr>
        <p:txBody>
          <a:bodyPr rIns="0"/>
          <a:lstStyle>
            <a:lvl1pPr>
              <a:defRPr/>
            </a:lvl1pPr>
          </a:lstStyle>
          <a:p>
            <a:pPr>
              <a:defRPr/>
            </a:pPr>
            <a:fld id="{20616995-0FD5-4B77-8E97-D35C12D61A9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 userDrawn="1"/>
        </p:nvGrpSpPr>
        <p:grpSpPr bwMode="auto">
          <a:xfrm>
            <a:off x="274638" y="404813"/>
            <a:ext cx="8391525" cy="571500"/>
            <a:chOff x="204" y="255"/>
            <a:chExt cx="5255" cy="360"/>
          </a:xfrm>
        </p:grpSpPr>
        <p:sp>
          <p:nvSpPr>
            <p:cNvPr id="6152" name="Rectangle 8"/>
            <p:cNvSpPr>
              <a:spLocks noChangeArrowheads="1"/>
            </p:cNvSpPr>
            <p:nvPr userDrawn="1"/>
          </p:nvSpPr>
          <p:spPr bwMode="auto">
            <a:xfrm>
              <a:off x="600" y="300"/>
              <a:ext cx="4859" cy="286"/>
            </a:xfrm>
            <a:prstGeom prst="rect">
              <a:avLst/>
            </a:prstGeom>
            <a:gradFill rotWithShape="0">
              <a:gsLst>
                <a:gs pos="0">
                  <a:srgbClr val="FFE781">
                    <a:gamma/>
                    <a:shade val="69804"/>
                    <a:invGamma/>
                  </a:srgbClr>
                </a:gs>
                <a:gs pos="50000">
                  <a:srgbClr val="FFE781"/>
                </a:gs>
                <a:gs pos="100000">
                  <a:srgbClr val="FFE781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tIns="0" bIns="118800" anchor="ctr"/>
            <a:lstStyle/>
            <a:p>
              <a:pPr eaLnBrk="0" hangingPunct="0">
                <a:defRPr/>
              </a:pPr>
              <a:endParaRPr lang="pt-BR" sz="4000" b="1">
                <a:solidFill>
                  <a:srgbClr val="000000"/>
                </a:solidFill>
              </a:endParaRPr>
            </a:p>
          </p:txBody>
        </p:sp>
        <p:pic>
          <p:nvPicPr>
            <p:cNvPr id="1032" name="Picture 9" descr="ia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" y="25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476250"/>
            <a:ext cx="7775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6650"/>
            <a:ext cx="82296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425" y="6324600"/>
            <a:ext cx="5443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24600"/>
            <a:ext cx="2087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fld id="{4D095435-02F8-4EBC-B1A4-0740BEC399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  <p:sldLayoutId id="2147484496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5"/>
        </a:buBlip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442913" indent="-179388" algn="l" rtl="0" eaLnBrk="0" fontAlgn="base" hangingPunct="0">
        <a:spcBef>
          <a:spcPct val="20000"/>
        </a:spcBef>
        <a:spcAft>
          <a:spcPct val="0"/>
        </a:spcAft>
        <a:buSzPct val="61000"/>
        <a:buBlip>
          <a:blip r:embed="rId5"/>
        </a:buBlip>
        <a:defRPr sz="2400">
          <a:solidFill>
            <a:schemeClr val="tx1"/>
          </a:solidFill>
          <a:latin typeface="+mj-lt"/>
        </a:defRPr>
      </a:lvl2pPr>
      <a:lvl3pPr marL="631825" indent="-188913" algn="l" rtl="0" eaLnBrk="0" fontAlgn="base" hangingPunct="0">
        <a:spcBef>
          <a:spcPct val="20000"/>
        </a:spcBef>
        <a:spcAft>
          <a:spcPct val="0"/>
        </a:spcAft>
        <a:buSzPct val="59000"/>
        <a:buBlip>
          <a:blip r:embed="rId5"/>
        </a:buBlip>
        <a:defRPr sz="2000">
          <a:solidFill>
            <a:schemeClr val="tx1"/>
          </a:solidFill>
          <a:latin typeface="+mj-lt"/>
        </a:defRPr>
      </a:lvl3pPr>
      <a:lvl4pPr marL="811213" indent="-179388" algn="l" rtl="0" eaLnBrk="0" fontAlgn="base" hangingPunct="0">
        <a:spcBef>
          <a:spcPct val="20000"/>
        </a:spcBef>
        <a:spcAft>
          <a:spcPct val="0"/>
        </a:spcAft>
        <a:buSzPct val="56000"/>
        <a:buBlip>
          <a:blip r:embed="rId5"/>
        </a:buBlip>
        <a:defRPr sz="2000">
          <a:solidFill>
            <a:schemeClr val="tx1"/>
          </a:solidFill>
          <a:latin typeface="+mj-lt"/>
        </a:defRPr>
      </a:lvl4pPr>
      <a:lvl5pPr marL="990600" indent="-179388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5"/>
        </a:buBlip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 smtClean="0"/>
              <a:t>Filas</a:t>
            </a:r>
            <a:br>
              <a:rPr lang="pt-BR" smtClean="0"/>
            </a:br>
            <a:r>
              <a:rPr lang="pt-BR" sz="3200" smtClean="0"/>
              <a:t>(IED-001)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5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Prof. Dr. Silvio do Lago Pereira</a:t>
            </a:r>
          </a:p>
          <a:p>
            <a:pPr eaLnBrk="1" hangingPunct="1">
              <a:lnSpc>
                <a:spcPct val="80000"/>
              </a:lnSpc>
            </a:pPr>
            <a:endParaRPr lang="pt-BR" sz="1200" smtClean="0"/>
          </a:p>
          <a:p>
            <a:pPr eaLnBrk="1" hangingPunct="1">
              <a:lnSpc>
                <a:spcPct val="80000"/>
              </a:lnSpc>
            </a:pPr>
            <a:r>
              <a:rPr lang="pt-BR" sz="2000" smtClean="0"/>
              <a:t>Departamento de Tecnologia da Informação</a:t>
            </a:r>
          </a:p>
          <a:p>
            <a:pPr eaLnBrk="1" hangingPunct="1">
              <a:lnSpc>
                <a:spcPct val="80000"/>
              </a:lnSpc>
            </a:pPr>
            <a:endParaRPr lang="pt-BR" sz="1200" smtClean="0"/>
          </a:p>
          <a:p>
            <a:pPr eaLnBrk="1" hangingPunct="1">
              <a:lnSpc>
                <a:spcPct val="80000"/>
              </a:lnSpc>
            </a:pPr>
            <a:r>
              <a:rPr lang="pt-BR" sz="2000" smtClean="0"/>
              <a:t>Faculdade de Tecnologia de São Paulo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8.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Inserção de item em fila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2586038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Itemf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Fila 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cheiaf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) {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"fila cheia!"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abort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avanca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331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A5A797-B3FE-4A75-85D2-41EE7234F6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5" name="CaixaDeTexto 114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tentativa de </a:t>
            </a:r>
            <a:r>
              <a:rPr lang="pt-BR" b="1" dirty="0">
                <a:latin typeface="Arial Narrow" pitchFamily="34" charset="0"/>
              </a:rPr>
              <a:t>inserção</a:t>
            </a:r>
            <a:r>
              <a:rPr lang="pt-BR" dirty="0">
                <a:latin typeface="Arial Narrow" pitchFamily="34" charset="0"/>
              </a:rPr>
              <a:t> em fila cheia causa um erro!</a:t>
            </a:r>
          </a:p>
        </p:txBody>
      </p:sp>
      <p:sp>
        <p:nvSpPr>
          <p:cNvPr id="119" name="CaixaDeTexto 9"/>
          <p:cNvSpPr txBox="1">
            <a:spLocks noChangeArrowheads="1"/>
          </p:cNvSpPr>
          <p:nvPr/>
        </p:nvSpPr>
        <p:spPr bwMode="auto">
          <a:xfrm>
            <a:off x="6367463" y="3589338"/>
            <a:ext cx="2268537" cy="369887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</a:rPr>
              <a:t>enfileira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</a:rPr>
              <a:t>'d'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</a:rPr>
              <a:t>G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grpSp>
        <p:nvGrpSpPr>
          <p:cNvPr id="13321" name="Grupo 69"/>
          <p:cNvGrpSpPr>
            <a:grpSpLocks/>
          </p:cNvGrpSpPr>
          <p:nvPr/>
        </p:nvGrpSpPr>
        <p:grpSpPr bwMode="auto">
          <a:xfrm>
            <a:off x="1287463" y="4919663"/>
            <a:ext cx="620712" cy="392112"/>
            <a:chOff x="1304925" y="5091296"/>
            <a:chExt cx="621445" cy="392073"/>
          </a:xfrm>
        </p:grpSpPr>
        <p:sp>
          <p:nvSpPr>
            <p:cNvPr id="13381" name="Rectangle 41"/>
            <p:cNvSpPr>
              <a:spLocks noChangeArrowheads="1"/>
            </p:cNvSpPr>
            <p:nvPr/>
          </p:nvSpPr>
          <p:spPr bwMode="auto">
            <a:xfrm>
              <a:off x="1304925" y="5133459"/>
              <a:ext cx="153879" cy="307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G</a:t>
              </a:r>
              <a:endParaRPr lang="pt-BR" sz="2000" b="1"/>
            </a:p>
          </p:txBody>
        </p:sp>
        <p:sp>
          <p:nvSpPr>
            <p:cNvPr id="13382" name="Rectangle 42"/>
            <p:cNvSpPr>
              <a:spLocks noChangeArrowheads="1"/>
            </p:cNvSpPr>
            <p:nvPr/>
          </p:nvSpPr>
          <p:spPr bwMode="auto">
            <a:xfrm>
              <a:off x="1494395" y="5091296"/>
              <a:ext cx="431975" cy="39207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20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322" name="Grupo 72"/>
          <p:cNvGrpSpPr>
            <a:grpSpLocks/>
          </p:cNvGrpSpPr>
          <p:nvPr/>
        </p:nvGrpSpPr>
        <p:grpSpPr bwMode="auto">
          <a:xfrm>
            <a:off x="1527175" y="5029200"/>
            <a:ext cx="1157288" cy="171450"/>
            <a:chOff x="1544575" y="5202337"/>
            <a:chExt cx="1157587" cy="169990"/>
          </a:xfrm>
        </p:grpSpPr>
        <p:sp>
          <p:nvSpPr>
            <p:cNvPr id="13379" name="Rectangle 6"/>
            <p:cNvSpPr>
              <a:spLocks noChangeArrowheads="1"/>
            </p:cNvSpPr>
            <p:nvPr/>
          </p:nvSpPr>
          <p:spPr bwMode="auto">
            <a:xfrm>
              <a:off x="1544575" y="5202337"/>
              <a:ext cx="331614" cy="169990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3380" name="AutoShape 7"/>
            <p:cNvCxnSpPr>
              <a:cxnSpLocks noChangeShapeType="1"/>
              <a:stCxn id="13379" idx="3"/>
              <a:endCxn id="13336" idx="1"/>
            </p:cNvCxnSpPr>
            <p:nvPr/>
          </p:nvCxnSpPr>
          <p:spPr bwMode="auto">
            <a:xfrm flipV="1">
              <a:off x="1876189" y="5287145"/>
              <a:ext cx="825973" cy="187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6" name="Grupo 96"/>
          <p:cNvGrpSpPr>
            <a:grpSpLocks/>
          </p:cNvGrpSpPr>
          <p:nvPr/>
        </p:nvGrpSpPr>
        <p:grpSpPr bwMode="auto">
          <a:xfrm>
            <a:off x="1287463" y="4246563"/>
            <a:ext cx="1397000" cy="806450"/>
            <a:chOff x="1270007" y="3838577"/>
            <a:chExt cx="1397573" cy="806630"/>
          </a:xfrm>
        </p:grpSpPr>
        <p:grpSp>
          <p:nvGrpSpPr>
            <p:cNvPr id="13373" name="Group 3"/>
            <p:cNvGrpSpPr>
              <a:grpSpLocks/>
            </p:cNvGrpSpPr>
            <p:nvPr/>
          </p:nvGrpSpPr>
          <p:grpSpPr bwMode="auto">
            <a:xfrm>
              <a:off x="1270007" y="3838577"/>
              <a:ext cx="621706" cy="392112"/>
              <a:chOff x="190" y="6940"/>
              <a:chExt cx="453" cy="286"/>
            </a:xfrm>
          </p:grpSpPr>
          <p:sp>
            <p:nvSpPr>
              <p:cNvPr id="13377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13378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3374" name="Grupo 316"/>
            <p:cNvGrpSpPr>
              <a:grpSpLocks/>
            </p:cNvGrpSpPr>
            <p:nvPr/>
          </p:nvGrpSpPr>
          <p:grpSpPr bwMode="auto">
            <a:xfrm>
              <a:off x="1535465" y="3948324"/>
              <a:ext cx="1132115" cy="696883"/>
              <a:chOff x="1946724" y="3822050"/>
              <a:chExt cx="1132439" cy="697813"/>
            </a:xfrm>
          </p:grpSpPr>
          <p:sp>
            <p:nvSpPr>
              <p:cNvPr id="13375" name="Rectangle 6"/>
              <p:cNvSpPr>
                <a:spLocks noChangeArrowheads="1"/>
              </p:cNvSpPr>
              <p:nvPr/>
            </p:nvSpPr>
            <p:spPr bwMode="auto">
              <a:xfrm>
                <a:off x="1946724" y="3822050"/>
                <a:ext cx="331927" cy="16979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376" name="AutoShape 7"/>
              <p:cNvCxnSpPr>
                <a:cxnSpLocks noChangeShapeType="1"/>
                <a:stCxn id="13375" idx="3"/>
                <a:endCxn id="13336" idx="1"/>
              </p:cNvCxnSpPr>
              <p:nvPr/>
            </p:nvCxnSpPr>
            <p:spPr bwMode="auto">
              <a:xfrm>
                <a:off x="2278651" y="3906953"/>
                <a:ext cx="800512" cy="612910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3324" name="Grupo 137"/>
          <p:cNvGrpSpPr>
            <a:grpSpLocks/>
          </p:cNvGrpSpPr>
          <p:nvPr/>
        </p:nvGrpSpPr>
        <p:grpSpPr bwMode="auto">
          <a:xfrm>
            <a:off x="5475288" y="4749800"/>
            <a:ext cx="2332037" cy="757238"/>
            <a:chOff x="5475422" y="4749621"/>
            <a:chExt cx="2331904" cy="758075"/>
          </a:xfrm>
        </p:grpSpPr>
        <p:sp>
          <p:nvSpPr>
            <p:cNvPr id="13362" name="Rectangle 22"/>
            <p:cNvSpPr>
              <a:spLocks noChangeArrowheads="1"/>
            </p:cNvSpPr>
            <p:nvPr/>
          </p:nvSpPr>
          <p:spPr bwMode="auto">
            <a:xfrm>
              <a:off x="5475422" y="474962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0</a:t>
              </a:r>
              <a:endParaRPr lang="pt-BR" sz="1100" b="1"/>
            </a:p>
          </p:txBody>
        </p:sp>
        <p:sp>
          <p:nvSpPr>
            <p:cNvPr id="13363" name="Rectangle 24"/>
            <p:cNvSpPr>
              <a:spLocks noChangeArrowheads="1"/>
            </p:cNvSpPr>
            <p:nvPr/>
          </p:nvSpPr>
          <p:spPr bwMode="auto">
            <a:xfrm>
              <a:off x="5941803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1</a:t>
              </a:r>
              <a:endParaRPr lang="pt-BR" sz="1100" b="1"/>
            </a:p>
          </p:txBody>
        </p:sp>
        <p:sp>
          <p:nvSpPr>
            <p:cNvPr id="13364" name="Rectangle 26"/>
            <p:cNvSpPr>
              <a:spLocks noChangeArrowheads="1"/>
            </p:cNvSpPr>
            <p:nvPr/>
          </p:nvSpPr>
          <p:spPr bwMode="auto">
            <a:xfrm>
              <a:off x="6408184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2</a:t>
              </a:r>
              <a:endParaRPr lang="pt-BR" sz="1100" b="1"/>
            </a:p>
          </p:txBody>
        </p:sp>
        <p:sp>
          <p:nvSpPr>
            <p:cNvPr id="13365" name="Rectangle 28"/>
            <p:cNvSpPr>
              <a:spLocks noChangeArrowheads="1"/>
            </p:cNvSpPr>
            <p:nvPr/>
          </p:nvSpPr>
          <p:spPr bwMode="auto">
            <a:xfrm>
              <a:off x="6874564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3</a:t>
              </a:r>
              <a:endParaRPr lang="pt-BR" sz="1100" b="1"/>
            </a:p>
          </p:txBody>
        </p:sp>
        <p:sp>
          <p:nvSpPr>
            <p:cNvPr id="13366" name="Rectangle 30"/>
            <p:cNvSpPr>
              <a:spLocks noChangeArrowheads="1"/>
            </p:cNvSpPr>
            <p:nvPr/>
          </p:nvSpPr>
          <p:spPr bwMode="auto">
            <a:xfrm>
              <a:off x="7340945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4</a:t>
              </a:r>
              <a:endParaRPr lang="pt-BR" sz="1100" b="1"/>
            </a:p>
          </p:txBody>
        </p:sp>
        <p:sp>
          <p:nvSpPr>
            <p:cNvPr id="13367" name="Rectangle 20"/>
            <p:cNvSpPr>
              <a:spLocks noChangeArrowheads="1"/>
            </p:cNvSpPr>
            <p:nvPr/>
          </p:nvSpPr>
          <p:spPr bwMode="auto">
            <a:xfrm>
              <a:off x="5475422" y="5313166"/>
              <a:ext cx="466381" cy="194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1900</a:t>
              </a:r>
              <a:endParaRPr lang="pt-BR" sz="1100" b="1"/>
            </a:p>
          </p:txBody>
        </p:sp>
        <p:sp>
          <p:nvSpPr>
            <p:cNvPr id="13368" name="Rectangle 21"/>
            <p:cNvSpPr>
              <a:spLocks noChangeArrowheads="1"/>
            </p:cNvSpPr>
            <p:nvPr/>
          </p:nvSpPr>
          <p:spPr bwMode="auto">
            <a:xfrm>
              <a:off x="5475422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3369" name="Rectangle 23"/>
            <p:cNvSpPr>
              <a:spLocks noChangeArrowheads="1"/>
            </p:cNvSpPr>
            <p:nvPr/>
          </p:nvSpPr>
          <p:spPr bwMode="auto">
            <a:xfrm>
              <a:off x="5941803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13370" name="Rectangle 25"/>
            <p:cNvSpPr>
              <a:spLocks noChangeArrowheads="1"/>
            </p:cNvSpPr>
            <p:nvPr/>
          </p:nvSpPr>
          <p:spPr bwMode="auto">
            <a:xfrm>
              <a:off x="6408184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13371" name="Rectangle 27"/>
            <p:cNvSpPr>
              <a:spLocks noChangeArrowheads="1"/>
            </p:cNvSpPr>
            <p:nvPr/>
          </p:nvSpPr>
          <p:spPr bwMode="auto">
            <a:xfrm>
              <a:off x="6874564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2000" b="1">
                <a:latin typeface="Courier New" pitchFamily="49" charset="0"/>
              </a:endParaRPr>
            </a:p>
          </p:txBody>
        </p:sp>
        <p:sp>
          <p:nvSpPr>
            <p:cNvPr id="13372" name="Rectangle 29"/>
            <p:cNvSpPr>
              <a:spLocks noChangeArrowheads="1"/>
            </p:cNvSpPr>
            <p:nvPr/>
          </p:nvSpPr>
          <p:spPr bwMode="auto">
            <a:xfrm>
              <a:off x="7340945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2000" b="1">
                <a:latin typeface="Courier New" pitchFamily="49" charset="0"/>
              </a:endParaRPr>
            </a:p>
          </p:txBody>
        </p:sp>
      </p:grp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7016750" y="4979988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  <p:grpSp>
        <p:nvGrpSpPr>
          <p:cNvPr id="10" name="Grupo 415"/>
          <p:cNvGrpSpPr>
            <a:grpSpLocks/>
          </p:cNvGrpSpPr>
          <p:nvPr/>
        </p:nvGrpSpPr>
        <p:grpSpPr bwMode="auto">
          <a:xfrm>
            <a:off x="425450" y="4246563"/>
            <a:ext cx="620713" cy="392112"/>
            <a:chOff x="7702695" y="4643446"/>
            <a:chExt cx="620928" cy="392513"/>
          </a:xfrm>
        </p:grpSpPr>
        <p:sp>
          <p:nvSpPr>
            <p:cNvPr id="13360" name="Rectangle 41"/>
            <p:cNvSpPr>
              <a:spLocks noChangeArrowheads="1"/>
            </p:cNvSpPr>
            <p:nvPr/>
          </p:nvSpPr>
          <p:spPr bwMode="auto">
            <a:xfrm>
              <a:off x="7702695" y="4677757"/>
              <a:ext cx="153751" cy="30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x</a:t>
              </a:r>
              <a:endParaRPr lang="pt-BR" sz="2000" b="1"/>
            </a:p>
          </p:txBody>
        </p:sp>
        <p:sp>
          <p:nvSpPr>
            <p:cNvPr id="13361" name="Rectangle 42"/>
            <p:cNvSpPr>
              <a:spLocks noChangeArrowheads="1"/>
            </p:cNvSpPr>
            <p:nvPr/>
          </p:nvSpPr>
          <p:spPr bwMode="auto">
            <a:xfrm>
              <a:off x="7892007" y="4643446"/>
              <a:ext cx="431616" cy="39251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r>
                <a:rPr lang="pt-BR" b="1">
                  <a:latin typeface="Courier New" pitchFamily="49" charset="0"/>
                  <a:cs typeface="Courier New" pitchFamily="49" charset="0"/>
                </a:rPr>
                <a:t>'d'</a:t>
              </a:r>
            </a:p>
          </p:txBody>
        </p:sp>
      </p:grpSp>
      <p:sp>
        <p:nvSpPr>
          <p:cNvPr id="13327" name="Rectangle 11"/>
          <p:cNvSpPr>
            <a:spLocks noChangeArrowheads="1"/>
          </p:cNvSpPr>
          <p:nvPr/>
        </p:nvSpPr>
        <p:spPr bwMode="auto">
          <a:xfrm>
            <a:off x="3635375" y="4759325"/>
            <a:ext cx="4333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inicio</a:t>
            </a:r>
            <a:endParaRPr lang="pt-BR" sz="900" b="1"/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4103688" y="4757738"/>
            <a:ext cx="4333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final</a:t>
            </a:r>
            <a:endParaRPr lang="pt-BR" sz="900" b="1"/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4557713" y="4757738"/>
            <a:ext cx="4318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item</a:t>
            </a:r>
            <a:endParaRPr lang="pt-BR" sz="900" b="1"/>
          </a:p>
        </p:txBody>
      </p:sp>
      <p:sp>
        <p:nvSpPr>
          <p:cNvPr id="13330" name="Rectangle 11"/>
          <p:cNvSpPr>
            <a:spLocks noChangeArrowheads="1"/>
          </p:cNvSpPr>
          <p:nvPr/>
        </p:nvSpPr>
        <p:spPr bwMode="auto">
          <a:xfrm>
            <a:off x="2701925" y="4759325"/>
            <a:ext cx="4333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max</a:t>
            </a:r>
            <a:endParaRPr lang="pt-BR" sz="900" b="1"/>
          </a:p>
        </p:txBody>
      </p:sp>
      <p:sp>
        <p:nvSpPr>
          <p:cNvPr id="13331" name="Rectangle 11"/>
          <p:cNvSpPr>
            <a:spLocks noChangeArrowheads="1"/>
          </p:cNvSpPr>
          <p:nvPr/>
        </p:nvSpPr>
        <p:spPr bwMode="auto">
          <a:xfrm>
            <a:off x="3176588" y="4759325"/>
            <a:ext cx="4318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total</a:t>
            </a:r>
            <a:endParaRPr lang="pt-BR" sz="900" b="1"/>
          </a:p>
        </p:txBody>
      </p:sp>
      <p:sp>
        <p:nvSpPr>
          <p:cNvPr id="13332" name="Rectangle 10"/>
          <p:cNvSpPr>
            <a:spLocks noChangeArrowheads="1"/>
          </p:cNvSpPr>
          <p:nvPr/>
        </p:nvSpPr>
        <p:spPr bwMode="auto">
          <a:xfrm>
            <a:off x="3617913" y="4919663"/>
            <a:ext cx="468312" cy="390525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3333" name="Rectangle 13"/>
          <p:cNvSpPr>
            <a:spLocks noChangeArrowheads="1"/>
          </p:cNvSpPr>
          <p:nvPr/>
        </p:nvSpPr>
        <p:spPr bwMode="auto">
          <a:xfrm>
            <a:off x="4086225" y="4919663"/>
            <a:ext cx="468313" cy="390525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3334" name="Rectangle 15"/>
          <p:cNvSpPr>
            <a:spLocks noChangeArrowheads="1"/>
          </p:cNvSpPr>
          <p:nvPr/>
        </p:nvSpPr>
        <p:spPr bwMode="auto">
          <a:xfrm>
            <a:off x="4557713" y="4919663"/>
            <a:ext cx="431800" cy="390525"/>
          </a:xfrm>
          <a:prstGeom prst="rect">
            <a:avLst/>
          </a:prstGeom>
          <a:solidFill>
            <a:srgbClr val="E6FEE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10800" anchor="ctr"/>
          <a:lstStyle/>
          <a:p>
            <a:pPr algn="ctr"/>
            <a:endParaRPr lang="pt-BR" sz="1500"/>
          </a:p>
        </p:txBody>
      </p:sp>
      <p:sp>
        <p:nvSpPr>
          <p:cNvPr id="13335" name="Rectangle 9"/>
          <p:cNvSpPr>
            <a:spLocks noChangeArrowheads="1"/>
          </p:cNvSpPr>
          <p:nvPr/>
        </p:nvSpPr>
        <p:spPr bwMode="auto">
          <a:xfrm>
            <a:off x="2684463" y="5310188"/>
            <a:ext cx="431800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Aft>
                <a:spcPts val="1000"/>
              </a:spcAft>
            </a:pPr>
            <a:r>
              <a:rPr lang="pt-BR" sz="1100" b="1">
                <a:latin typeface="Century Gothic" pitchFamily="34" charset="0"/>
              </a:rPr>
              <a:t>3700</a:t>
            </a:r>
            <a:endParaRPr lang="pt-BR" sz="1100" b="1"/>
          </a:p>
        </p:txBody>
      </p:sp>
      <p:sp>
        <p:nvSpPr>
          <p:cNvPr id="13336" name="Rectangle 10"/>
          <p:cNvSpPr>
            <a:spLocks noChangeArrowheads="1"/>
          </p:cNvSpPr>
          <p:nvPr/>
        </p:nvSpPr>
        <p:spPr bwMode="auto">
          <a:xfrm>
            <a:off x="2684463" y="4919663"/>
            <a:ext cx="468312" cy="390525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3337" name="Rectangle 10"/>
          <p:cNvSpPr>
            <a:spLocks noChangeArrowheads="1"/>
          </p:cNvSpPr>
          <p:nvPr/>
        </p:nvSpPr>
        <p:spPr bwMode="auto">
          <a:xfrm>
            <a:off x="3157538" y="4919663"/>
            <a:ext cx="468312" cy="390525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grpSp>
        <p:nvGrpSpPr>
          <p:cNvPr id="13338" name="Grupo 71"/>
          <p:cNvGrpSpPr>
            <a:grpSpLocks/>
          </p:cNvGrpSpPr>
          <p:nvPr/>
        </p:nvGrpSpPr>
        <p:grpSpPr bwMode="auto">
          <a:xfrm>
            <a:off x="4589463" y="5033963"/>
            <a:ext cx="885825" cy="168275"/>
            <a:chOff x="5369693" y="4846675"/>
            <a:chExt cx="885357" cy="167953"/>
          </a:xfrm>
        </p:grpSpPr>
        <p:sp>
          <p:nvSpPr>
            <p:cNvPr id="13358" name="Rectangle 16"/>
            <p:cNvSpPr>
              <a:spLocks noChangeArrowheads="1"/>
            </p:cNvSpPr>
            <p:nvPr/>
          </p:nvSpPr>
          <p:spPr bwMode="auto">
            <a:xfrm>
              <a:off x="5369693" y="4846675"/>
              <a:ext cx="343324" cy="167953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 anchor="ctr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1900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3359" name="AutoShape 31"/>
            <p:cNvCxnSpPr>
              <a:cxnSpLocks noChangeShapeType="1"/>
              <a:stCxn id="13358" idx="3"/>
              <a:endCxn id="13368" idx="1"/>
            </p:cNvCxnSpPr>
            <p:nvPr/>
          </p:nvCxnSpPr>
          <p:spPr bwMode="auto">
            <a:xfrm flipV="1">
              <a:off x="5713017" y="4922748"/>
              <a:ext cx="542033" cy="790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13339" name="Rectangle 36"/>
          <p:cNvSpPr>
            <a:spLocks noChangeArrowheads="1"/>
          </p:cNvSpPr>
          <p:nvPr/>
        </p:nvSpPr>
        <p:spPr bwMode="auto">
          <a:xfrm>
            <a:off x="2840038" y="4970463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14" name="Rectangle 36"/>
          <p:cNvSpPr>
            <a:spLocks noChangeArrowheads="1"/>
          </p:cNvSpPr>
          <p:nvPr/>
        </p:nvSpPr>
        <p:spPr bwMode="auto">
          <a:xfrm>
            <a:off x="3322638" y="4970463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grpSp>
        <p:nvGrpSpPr>
          <p:cNvPr id="13341" name="Grupo 179"/>
          <p:cNvGrpSpPr>
            <a:grpSpLocks/>
          </p:cNvGrpSpPr>
          <p:nvPr/>
        </p:nvGrpSpPr>
        <p:grpSpPr bwMode="auto">
          <a:xfrm>
            <a:off x="3652838" y="4970463"/>
            <a:ext cx="2055812" cy="528637"/>
            <a:chOff x="4144104" y="5143138"/>
            <a:chExt cx="2055927" cy="528331"/>
          </a:xfrm>
        </p:grpSpPr>
        <p:sp>
          <p:nvSpPr>
            <p:cNvPr id="13356" name="Rectangle 14"/>
            <p:cNvSpPr>
              <a:spLocks noChangeArrowheads="1"/>
            </p:cNvSpPr>
            <p:nvPr/>
          </p:nvSpPr>
          <p:spPr bwMode="auto">
            <a:xfrm>
              <a:off x="4144104" y="5143138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3357" name="AutoShape 36"/>
            <p:cNvCxnSpPr>
              <a:cxnSpLocks noChangeShapeType="1"/>
              <a:stCxn id="13356" idx="2"/>
              <a:endCxn id="13367" idx="2"/>
            </p:cNvCxnSpPr>
            <p:nvPr/>
          </p:nvCxnSpPr>
          <p:spPr bwMode="auto">
            <a:xfrm rot="16200000" flipH="1">
              <a:off x="5159903" y="4631340"/>
              <a:ext cx="240330" cy="1839927"/>
            </a:xfrm>
            <a:prstGeom prst="bentConnector3">
              <a:avLst>
                <a:gd name="adj1" fmla="val 195250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grpSp>
        <p:nvGrpSpPr>
          <p:cNvPr id="13" name="Grupo 180"/>
          <p:cNvGrpSpPr>
            <a:grpSpLocks/>
          </p:cNvGrpSpPr>
          <p:nvPr/>
        </p:nvGrpSpPr>
        <p:grpSpPr bwMode="auto">
          <a:xfrm>
            <a:off x="4197350" y="4970463"/>
            <a:ext cx="2909888" cy="344487"/>
            <a:chOff x="4144104" y="5498080"/>
            <a:chExt cx="2910744" cy="343504"/>
          </a:xfrm>
        </p:grpSpPr>
        <p:sp>
          <p:nvSpPr>
            <p:cNvPr id="13354" name="Rectangle 14"/>
            <p:cNvSpPr>
              <a:spLocks noChangeArrowheads="1"/>
            </p:cNvSpPr>
            <p:nvPr/>
          </p:nvSpPr>
          <p:spPr bwMode="auto">
            <a:xfrm>
              <a:off x="4144104" y="5498080"/>
              <a:ext cx="25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3355" name="AutoShape 36"/>
            <p:cNvCxnSpPr>
              <a:cxnSpLocks noChangeShapeType="1"/>
              <a:stCxn id="13354" idx="2"/>
              <a:endCxn id="13371" idx="2"/>
            </p:cNvCxnSpPr>
            <p:nvPr/>
          </p:nvCxnSpPr>
          <p:spPr bwMode="auto">
            <a:xfrm rot="16200000" flipH="1">
              <a:off x="5634725" y="4421460"/>
              <a:ext cx="55504" cy="2784743"/>
            </a:xfrm>
            <a:prstGeom prst="bentConnector3">
              <a:avLst>
                <a:gd name="adj1" fmla="val 511986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sp>
        <p:nvSpPr>
          <p:cNvPr id="126" name="Seta para a direita 125"/>
          <p:cNvSpPr/>
          <p:nvPr/>
        </p:nvSpPr>
        <p:spPr>
          <a:xfrm>
            <a:off x="6126163" y="366712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7" name="Seta para a direita 126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9" name="Seta para a direita 128"/>
          <p:cNvSpPr/>
          <p:nvPr/>
        </p:nvSpPr>
        <p:spPr>
          <a:xfrm>
            <a:off x="500063" y="177482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3" name="Seta para a direita 132"/>
          <p:cNvSpPr/>
          <p:nvPr/>
        </p:nvSpPr>
        <p:spPr>
          <a:xfrm>
            <a:off x="500063" y="287337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4" name="Seta para a direita 133"/>
          <p:cNvSpPr/>
          <p:nvPr/>
        </p:nvSpPr>
        <p:spPr>
          <a:xfrm>
            <a:off x="500063" y="3148013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5" name="Seta para a direita 134"/>
          <p:cNvSpPr/>
          <p:nvPr/>
        </p:nvSpPr>
        <p:spPr>
          <a:xfrm>
            <a:off x="500063" y="34226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6" name="Seta para a direita 135"/>
          <p:cNvSpPr/>
          <p:nvPr/>
        </p:nvSpPr>
        <p:spPr>
          <a:xfrm>
            <a:off x="500063" y="36972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14" name="Grupo 180"/>
          <p:cNvGrpSpPr>
            <a:grpSpLocks/>
          </p:cNvGrpSpPr>
          <p:nvPr/>
        </p:nvGrpSpPr>
        <p:grpSpPr bwMode="auto">
          <a:xfrm>
            <a:off x="4197350" y="4983163"/>
            <a:ext cx="3376613" cy="331787"/>
            <a:chOff x="4144104" y="5498080"/>
            <a:chExt cx="3377646" cy="331932"/>
          </a:xfrm>
        </p:grpSpPr>
        <p:sp>
          <p:nvSpPr>
            <p:cNvPr id="13352" name="Rectangle 14"/>
            <p:cNvSpPr>
              <a:spLocks noChangeArrowheads="1"/>
            </p:cNvSpPr>
            <p:nvPr/>
          </p:nvSpPr>
          <p:spPr bwMode="auto">
            <a:xfrm>
              <a:off x="4144104" y="5498080"/>
              <a:ext cx="25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4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3353" name="AutoShape 36"/>
            <p:cNvCxnSpPr>
              <a:cxnSpLocks noChangeShapeType="1"/>
              <a:stCxn id="13352" idx="2"/>
              <a:endCxn id="13372" idx="2"/>
            </p:cNvCxnSpPr>
            <p:nvPr/>
          </p:nvCxnSpPr>
          <p:spPr bwMode="auto">
            <a:xfrm rot="16200000" flipH="1">
              <a:off x="5873961" y="4182223"/>
              <a:ext cx="43933" cy="3251645"/>
            </a:xfrm>
            <a:prstGeom prst="bentConnector3">
              <a:avLst>
                <a:gd name="adj1" fmla="val 620505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sp>
        <p:nvSpPr>
          <p:cNvPr id="144" name="Rectangle 36"/>
          <p:cNvSpPr>
            <a:spLocks noChangeArrowheads="1"/>
          </p:cNvSpPr>
          <p:nvPr/>
        </p:nvSpPr>
        <p:spPr bwMode="auto">
          <a:xfrm>
            <a:off x="3322638" y="4970463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95" grpId="0"/>
      <p:bldP spid="114" grpId="0"/>
      <p:bldP spid="126" grpId="0" animBg="1"/>
      <p:bldP spid="127" grpId="0" animBg="1"/>
      <p:bldP spid="129" grpId="0" animBg="1"/>
      <p:bldP spid="133" grpId="0" animBg="1"/>
      <p:bldP spid="134" grpId="0" animBg="1"/>
      <p:bldP spid="135" grpId="0" animBg="1"/>
      <p:bldP spid="136" grpId="0" animBg="1"/>
      <p:bldP spid="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tentativa de </a:t>
            </a:r>
            <a:r>
              <a:rPr lang="pt-BR" b="1" dirty="0">
                <a:latin typeface="Arial Narrow" pitchFamily="34" charset="0"/>
              </a:rPr>
              <a:t>remoção</a:t>
            </a:r>
            <a:r>
              <a:rPr lang="pt-BR" dirty="0">
                <a:latin typeface="Arial Narrow" pitchFamily="34" charset="0"/>
              </a:rPr>
              <a:t> em fila vazia causa um erro!</a:t>
            </a:r>
          </a:p>
        </p:txBody>
      </p:sp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9.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Remoção de item em fila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2862263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Itemf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desenfileira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Fila 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) { </a:t>
            </a: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"fila vazia!"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abort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inicio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avanca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inicio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x; 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F97CB-B830-4F0E-AAE9-18FA1C632C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3" name="CaixaDeTexto 9"/>
          <p:cNvSpPr txBox="1">
            <a:spLocks noChangeArrowheads="1"/>
          </p:cNvSpPr>
          <p:nvPr/>
        </p:nvSpPr>
        <p:spPr bwMode="auto">
          <a:xfrm>
            <a:off x="6511925" y="3865563"/>
            <a:ext cx="2124075" cy="369887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</a:rPr>
              <a:t>desenfileira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</a:rPr>
              <a:t>G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120" name="Seta para a direita 119"/>
          <p:cNvSpPr/>
          <p:nvPr/>
        </p:nvSpPr>
        <p:spPr>
          <a:xfrm>
            <a:off x="6269038" y="39433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1" name="Seta para a direita 120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2" name="Seta para a direita 121"/>
          <p:cNvSpPr/>
          <p:nvPr/>
        </p:nvSpPr>
        <p:spPr>
          <a:xfrm>
            <a:off x="500063" y="177323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6" name="Seta para a direita 125"/>
          <p:cNvSpPr/>
          <p:nvPr/>
        </p:nvSpPr>
        <p:spPr>
          <a:xfrm>
            <a:off x="500063" y="2868613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7" name="Seta para a direita 126"/>
          <p:cNvSpPr/>
          <p:nvPr/>
        </p:nvSpPr>
        <p:spPr>
          <a:xfrm>
            <a:off x="500063" y="31432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8" name="Seta para a direita 127"/>
          <p:cNvSpPr/>
          <p:nvPr/>
        </p:nvSpPr>
        <p:spPr>
          <a:xfrm>
            <a:off x="500063" y="341630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9" name="Seta para a direita 128"/>
          <p:cNvSpPr/>
          <p:nvPr/>
        </p:nvSpPr>
        <p:spPr>
          <a:xfrm>
            <a:off x="500063" y="369093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14352" name="Grupo 130"/>
          <p:cNvGrpSpPr>
            <a:grpSpLocks/>
          </p:cNvGrpSpPr>
          <p:nvPr/>
        </p:nvGrpSpPr>
        <p:grpSpPr bwMode="auto">
          <a:xfrm>
            <a:off x="1287463" y="4954588"/>
            <a:ext cx="620712" cy="392112"/>
            <a:chOff x="1304925" y="5091296"/>
            <a:chExt cx="621445" cy="392073"/>
          </a:xfrm>
        </p:grpSpPr>
        <p:sp>
          <p:nvSpPr>
            <p:cNvPr id="14404" name="Rectangle 41"/>
            <p:cNvSpPr>
              <a:spLocks noChangeArrowheads="1"/>
            </p:cNvSpPr>
            <p:nvPr/>
          </p:nvSpPr>
          <p:spPr bwMode="auto">
            <a:xfrm>
              <a:off x="1304925" y="5133459"/>
              <a:ext cx="153879" cy="307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G</a:t>
              </a:r>
              <a:endParaRPr lang="pt-BR" sz="2000" b="1"/>
            </a:p>
          </p:txBody>
        </p:sp>
        <p:sp>
          <p:nvSpPr>
            <p:cNvPr id="14405" name="Rectangle 42"/>
            <p:cNvSpPr>
              <a:spLocks noChangeArrowheads="1"/>
            </p:cNvSpPr>
            <p:nvPr/>
          </p:nvSpPr>
          <p:spPr bwMode="auto">
            <a:xfrm>
              <a:off x="1494395" y="5091296"/>
              <a:ext cx="431975" cy="39207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20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353" name="Grupo 133"/>
          <p:cNvGrpSpPr>
            <a:grpSpLocks/>
          </p:cNvGrpSpPr>
          <p:nvPr/>
        </p:nvGrpSpPr>
        <p:grpSpPr bwMode="auto">
          <a:xfrm>
            <a:off x="1527175" y="5065713"/>
            <a:ext cx="1157288" cy="169862"/>
            <a:chOff x="1544575" y="5202337"/>
            <a:chExt cx="1157587" cy="169990"/>
          </a:xfrm>
        </p:grpSpPr>
        <p:sp>
          <p:nvSpPr>
            <p:cNvPr id="14402" name="Rectangle 6"/>
            <p:cNvSpPr>
              <a:spLocks noChangeArrowheads="1"/>
            </p:cNvSpPr>
            <p:nvPr/>
          </p:nvSpPr>
          <p:spPr bwMode="auto">
            <a:xfrm>
              <a:off x="1544575" y="5202337"/>
              <a:ext cx="331614" cy="169990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4403" name="AutoShape 7"/>
            <p:cNvCxnSpPr>
              <a:cxnSpLocks noChangeShapeType="1"/>
              <a:stCxn id="14402" idx="3"/>
              <a:endCxn id="14366" idx="1"/>
            </p:cNvCxnSpPr>
            <p:nvPr/>
          </p:nvCxnSpPr>
          <p:spPr bwMode="auto">
            <a:xfrm flipV="1">
              <a:off x="1876189" y="5287145"/>
              <a:ext cx="825973" cy="187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6" name="Grupo 96"/>
          <p:cNvGrpSpPr>
            <a:grpSpLocks/>
          </p:cNvGrpSpPr>
          <p:nvPr/>
        </p:nvGrpSpPr>
        <p:grpSpPr bwMode="auto">
          <a:xfrm>
            <a:off x="1287463" y="4406900"/>
            <a:ext cx="1397000" cy="663575"/>
            <a:chOff x="1270007" y="3838577"/>
            <a:chExt cx="1397573" cy="662613"/>
          </a:xfrm>
        </p:grpSpPr>
        <p:grpSp>
          <p:nvGrpSpPr>
            <p:cNvPr id="14396" name="Group 3"/>
            <p:cNvGrpSpPr>
              <a:grpSpLocks/>
            </p:cNvGrpSpPr>
            <p:nvPr/>
          </p:nvGrpSpPr>
          <p:grpSpPr bwMode="auto">
            <a:xfrm>
              <a:off x="1270007" y="3838577"/>
              <a:ext cx="621706" cy="392112"/>
              <a:chOff x="190" y="6940"/>
              <a:chExt cx="453" cy="286"/>
            </a:xfrm>
          </p:grpSpPr>
          <p:sp>
            <p:nvSpPr>
              <p:cNvPr id="14400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14401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4397" name="Grupo 316"/>
            <p:cNvGrpSpPr>
              <a:grpSpLocks/>
            </p:cNvGrpSpPr>
            <p:nvPr/>
          </p:nvGrpSpPr>
          <p:grpSpPr bwMode="auto">
            <a:xfrm>
              <a:off x="1535465" y="3948330"/>
              <a:ext cx="1132115" cy="552860"/>
              <a:chOff x="1946724" y="3822050"/>
              <a:chExt cx="1132439" cy="553597"/>
            </a:xfrm>
          </p:grpSpPr>
          <p:sp>
            <p:nvSpPr>
              <p:cNvPr id="14398" name="Rectangle 6"/>
              <p:cNvSpPr>
                <a:spLocks noChangeArrowheads="1"/>
              </p:cNvSpPr>
              <p:nvPr/>
            </p:nvSpPr>
            <p:spPr bwMode="auto">
              <a:xfrm>
                <a:off x="1946724" y="3822050"/>
                <a:ext cx="331927" cy="16979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399" name="AutoShape 7"/>
              <p:cNvCxnSpPr>
                <a:cxnSpLocks noChangeShapeType="1"/>
                <a:stCxn id="14398" idx="3"/>
                <a:endCxn id="14366" idx="1"/>
              </p:cNvCxnSpPr>
              <p:nvPr/>
            </p:nvCxnSpPr>
            <p:spPr bwMode="auto">
              <a:xfrm>
                <a:off x="2278651" y="3906951"/>
                <a:ext cx="800512" cy="468696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4355" name="Grupo 143"/>
          <p:cNvGrpSpPr>
            <a:grpSpLocks/>
          </p:cNvGrpSpPr>
          <p:nvPr/>
        </p:nvGrpSpPr>
        <p:grpSpPr bwMode="auto">
          <a:xfrm>
            <a:off x="5475288" y="4784725"/>
            <a:ext cx="2332037" cy="758825"/>
            <a:chOff x="5475422" y="4749621"/>
            <a:chExt cx="2331904" cy="758075"/>
          </a:xfrm>
        </p:grpSpPr>
        <p:sp>
          <p:nvSpPr>
            <p:cNvPr id="14385" name="Rectangle 22"/>
            <p:cNvSpPr>
              <a:spLocks noChangeArrowheads="1"/>
            </p:cNvSpPr>
            <p:nvPr/>
          </p:nvSpPr>
          <p:spPr bwMode="auto">
            <a:xfrm>
              <a:off x="5475422" y="474962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0</a:t>
              </a:r>
              <a:endParaRPr lang="pt-BR" sz="1100" b="1"/>
            </a:p>
          </p:txBody>
        </p:sp>
        <p:sp>
          <p:nvSpPr>
            <p:cNvPr id="14386" name="Rectangle 24"/>
            <p:cNvSpPr>
              <a:spLocks noChangeArrowheads="1"/>
            </p:cNvSpPr>
            <p:nvPr/>
          </p:nvSpPr>
          <p:spPr bwMode="auto">
            <a:xfrm>
              <a:off x="5941803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1</a:t>
              </a:r>
              <a:endParaRPr lang="pt-BR" sz="1100" b="1"/>
            </a:p>
          </p:txBody>
        </p:sp>
        <p:sp>
          <p:nvSpPr>
            <p:cNvPr id="14387" name="Rectangle 26"/>
            <p:cNvSpPr>
              <a:spLocks noChangeArrowheads="1"/>
            </p:cNvSpPr>
            <p:nvPr/>
          </p:nvSpPr>
          <p:spPr bwMode="auto">
            <a:xfrm>
              <a:off x="6408184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2</a:t>
              </a:r>
              <a:endParaRPr lang="pt-BR" sz="1100" b="1"/>
            </a:p>
          </p:txBody>
        </p:sp>
        <p:sp>
          <p:nvSpPr>
            <p:cNvPr id="14388" name="Rectangle 28"/>
            <p:cNvSpPr>
              <a:spLocks noChangeArrowheads="1"/>
            </p:cNvSpPr>
            <p:nvPr/>
          </p:nvSpPr>
          <p:spPr bwMode="auto">
            <a:xfrm>
              <a:off x="6874564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3</a:t>
              </a:r>
              <a:endParaRPr lang="pt-BR" sz="1100" b="1"/>
            </a:p>
          </p:txBody>
        </p:sp>
        <p:sp>
          <p:nvSpPr>
            <p:cNvPr id="14389" name="Rectangle 30"/>
            <p:cNvSpPr>
              <a:spLocks noChangeArrowheads="1"/>
            </p:cNvSpPr>
            <p:nvPr/>
          </p:nvSpPr>
          <p:spPr bwMode="auto">
            <a:xfrm>
              <a:off x="7340945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4</a:t>
              </a:r>
              <a:endParaRPr lang="pt-BR" sz="1100" b="1"/>
            </a:p>
          </p:txBody>
        </p:sp>
        <p:sp>
          <p:nvSpPr>
            <p:cNvPr id="14390" name="Rectangle 20"/>
            <p:cNvSpPr>
              <a:spLocks noChangeArrowheads="1"/>
            </p:cNvSpPr>
            <p:nvPr/>
          </p:nvSpPr>
          <p:spPr bwMode="auto">
            <a:xfrm>
              <a:off x="5475422" y="5313166"/>
              <a:ext cx="466381" cy="194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1900</a:t>
              </a:r>
              <a:endParaRPr lang="pt-BR" sz="1100" b="1"/>
            </a:p>
          </p:txBody>
        </p:sp>
        <p:sp>
          <p:nvSpPr>
            <p:cNvPr id="14391" name="Rectangle 21"/>
            <p:cNvSpPr>
              <a:spLocks noChangeArrowheads="1"/>
            </p:cNvSpPr>
            <p:nvPr/>
          </p:nvSpPr>
          <p:spPr bwMode="auto">
            <a:xfrm>
              <a:off x="5475422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4392" name="Rectangle 23"/>
            <p:cNvSpPr>
              <a:spLocks noChangeArrowheads="1"/>
            </p:cNvSpPr>
            <p:nvPr/>
          </p:nvSpPr>
          <p:spPr bwMode="auto">
            <a:xfrm>
              <a:off x="5941803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14393" name="Rectangle 25"/>
            <p:cNvSpPr>
              <a:spLocks noChangeArrowheads="1"/>
            </p:cNvSpPr>
            <p:nvPr/>
          </p:nvSpPr>
          <p:spPr bwMode="auto">
            <a:xfrm>
              <a:off x="6408184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14394" name="Rectangle 27"/>
            <p:cNvSpPr>
              <a:spLocks noChangeArrowheads="1"/>
            </p:cNvSpPr>
            <p:nvPr/>
          </p:nvSpPr>
          <p:spPr bwMode="auto">
            <a:xfrm>
              <a:off x="6874564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2000" b="1">
                <a:latin typeface="Courier New" pitchFamily="49" charset="0"/>
              </a:endParaRPr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7340945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2000" b="1">
                <a:latin typeface="Courier New" pitchFamily="49" charset="0"/>
              </a:endParaRPr>
            </a:p>
          </p:txBody>
        </p:sp>
      </p:grpSp>
      <p:grpSp>
        <p:nvGrpSpPr>
          <p:cNvPr id="10" name="Grupo 415"/>
          <p:cNvGrpSpPr>
            <a:grpSpLocks/>
          </p:cNvGrpSpPr>
          <p:nvPr/>
        </p:nvGrpSpPr>
        <p:grpSpPr bwMode="auto">
          <a:xfrm>
            <a:off x="425450" y="4406900"/>
            <a:ext cx="620713" cy="392113"/>
            <a:chOff x="7702695" y="4643446"/>
            <a:chExt cx="620928" cy="392513"/>
          </a:xfrm>
        </p:grpSpPr>
        <p:sp>
          <p:nvSpPr>
            <p:cNvPr id="14383" name="Rectangle 41"/>
            <p:cNvSpPr>
              <a:spLocks noChangeArrowheads="1"/>
            </p:cNvSpPr>
            <p:nvPr/>
          </p:nvSpPr>
          <p:spPr bwMode="auto">
            <a:xfrm>
              <a:off x="7702695" y="4677757"/>
              <a:ext cx="153751" cy="30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x</a:t>
              </a:r>
              <a:endParaRPr lang="pt-BR" sz="2000" b="1"/>
            </a:p>
          </p:txBody>
        </p:sp>
        <p:sp>
          <p:nvSpPr>
            <p:cNvPr id="14384" name="Rectangle 42"/>
            <p:cNvSpPr>
              <a:spLocks noChangeArrowheads="1"/>
            </p:cNvSpPr>
            <p:nvPr/>
          </p:nvSpPr>
          <p:spPr bwMode="auto">
            <a:xfrm>
              <a:off x="7892007" y="4643446"/>
              <a:ext cx="431616" cy="39251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r>
                <a:rPr lang="pt-BR" b="1">
                  <a:latin typeface="Courier New" pitchFamily="49" charset="0"/>
                  <a:cs typeface="Courier New" pitchFamily="49" charset="0"/>
                </a:rPr>
                <a:t>'a'</a:t>
              </a:r>
            </a:p>
          </p:txBody>
        </p:sp>
      </p:grpSp>
      <p:sp>
        <p:nvSpPr>
          <p:cNvPr id="14357" name="Rectangle 11"/>
          <p:cNvSpPr>
            <a:spLocks noChangeArrowheads="1"/>
          </p:cNvSpPr>
          <p:nvPr/>
        </p:nvSpPr>
        <p:spPr bwMode="auto">
          <a:xfrm>
            <a:off x="3635375" y="4794250"/>
            <a:ext cx="433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inicio</a:t>
            </a:r>
            <a:endParaRPr lang="pt-BR" sz="900" b="1"/>
          </a:p>
        </p:txBody>
      </p:sp>
      <p:sp>
        <p:nvSpPr>
          <p:cNvPr id="14358" name="Rectangle 17"/>
          <p:cNvSpPr>
            <a:spLocks noChangeArrowheads="1"/>
          </p:cNvSpPr>
          <p:nvPr/>
        </p:nvSpPr>
        <p:spPr bwMode="auto">
          <a:xfrm>
            <a:off x="4103688" y="4792663"/>
            <a:ext cx="43338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final</a:t>
            </a:r>
            <a:endParaRPr lang="pt-BR" sz="900" b="1"/>
          </a:p>
        </p:txBody>
      </p:sp>
      <p:sp>
        <p:nvSpPr>
          <p:cNvPr id="14359" name="Rectangle 18"/>
          <p:cNvSpPr>
            <a:spLocks noChangeArrowheads="1"/>
          </p:cNvSpPr>
          <p:nvPr/>
        </p:nvSpPr>
        <p:spPr bwMode="auto">
          <a:xfrm>
            <a:off x="4557713" y="4792663"/>
            <a:ext cx="4318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item</a:t>
            </a:r>
            <a:endParaRPr lang="pt-BR" sz="900" b="1"/>
          </a:p>
        </p:txBody>
      </p:sp>
      <p:sp>
        <p:nvSpPr>
          <p:cNvPr id="14360" name="Rectangle 11"/>
          <p:cNvSpPr>
            <a:spLocks noChangeArrowheads="1"/>
          </p:cNvSpPr>
          <p:nvPr/>
        </p:nvSpPr>
        <p:spPr bwMode="auto">
          <a:xfrm>
            <a:off x="2701925" y="4794250"/>
            <a:ext cx="433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max</a:t>
            </a:r>
            <a:endParaRPr lang="pt-BR" sz="900" b="1"/>
          </a:p>
        </p:txBody>
      </p:sp>
      <p:sp>
        <p:nvSpPr>
          <p:cNvPr id="14361" name="Rectangle 11"/>
          <p:cNvSpPr>
            <a:spLocks noChangeArrowheads="1"/>
          </p:cNvSpPr>
          <p:nvPr/>
        </p:nvSpPr>
        <p:spPr bwMode="auto">
          <a:xfrm>
            <a:off x="3176588" y="4794250"/>
            <a:ext cx="4318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total</a:t>
            </a:r>
            <a:endParaRPr lang="pt-BR" sz="900" b="1"/>
          </a:p>
        </p:txBody>
      </p:sp>
      <p:sp>
        <p:nvSpPr>
          <p:cNvPr id="14362" name="Rectangle 10"/>
          <p:cNvSpPr>
            <a:spLocks noChangeArrowheads="1"/>
          </p:cNvSpPr>
          <p:nvPr/>
        </p:nvSpPr>
        <p:spPr bwMode="auto">
          <a:xfrm>
            <a:off x="3617913" y="4954588"/>
            <a:ext cx="468312" cy="392112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4363" name="Rectangle 13"/>
          <p:cNvSpPr>
            <a:spLocks noChangeArrowheads="1"/>
          </p:cNvSpPr>
          <p:nvPr/>
        </p:nvSpPr>
        <p:spPr bwMode="auto">
          <a:xfrm>
            <a:off x="4086225" y="4954588"/>
            <a:ext cx="468313" cy="392112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4364" name="Rectangle 15"/>
          <p:cNvSpPr>
            <a:spLocks noChangeArrowheads="1"/>
          </p:cNvSpPr>
          <p:nvPr/>
        </p:nvSpPr>
        <p:spPr bwMode="auto">
          <a:xfrm>
            <a:off x="4557713" y="4954588"/>
            <a:ext cx="431800" cy="392112"/>
          </a:xfrm>
          <a:prstGeom prst="rect">
            <a:avLst/>
          </a:prstGeom>
          <a:solidFill>
            <a:srgbClr val="E6FEE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10800" anchor="ctr"/>
          <a:lstStyle/>
          <a:p>
            <a:pPr algn="ctr"/>
            <a:endParaRPr lang="pt-BR" sz="1500"/>
          </a:p>
        </p:txBody>
      </p:sp>
      <p:sp>
        <p:nvSpPr>
          <p:cNvPr id="14365" name="Rectangle 9"/>
          <p:cNvSpPr>
            <a:spLocks noChangeArrowheads="1"/>
          </p:cNvSpPr>
          <p:nvPr/>
        </p:nvSpPr>
        <p:spPr bwMode="auto">
          <a:xfrm>
            <a:off x="2684463" y="5346700"/>
            <a:ext cx="4318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Aft>
                <a:spcPts val="1000"/>
              </a:spcAft>
            </a:pPr>
            <a:r>
              <a:rPr lang="pt-BR" sz="1100" b="1">
                <a:latin typeface="Century Gothic" pitchFamily="34" charset="0"/>
              </a:rPr>
              <a:t>3700</a:t>
            </a:r>
            <a:endParaRPr lang="pt-BR" sz="1100" b="1"/>
          </a:p>
        </p:txBody>
      </p:sp>
      <p:sp>
        <p:nvSpPr>
          <p:cNvPr id="14366" name="Rectangle 10"/>
          <p:cNvSpPr>
            <a:spLocks noChangeArrowheads="1"/>
          </p:cNvSpPr>
          <p:nvPr/>
        </p:nvSpPr>
        <p:spPr bwMode="auto">
          <a:xfrm>
            <a:off x="2684463" y="4954588"/>
            <a:ext cx="468312" cy="392112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4367" name="Rectangle 10"/>
          <p:cNvSpPr>
            <a:spLocks noChangeArrowheads="1"/>
          </p:cNvSpPr>
          <p:nvPr/>
        </p:nvSpPr>
        <p:spPr bwMode="auto">
          <a:xfrm>
            <a:off x="3157538" y="4954588"/>
            <a:ext cx="468312" cy="392112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grpSp>
        <p:nvGrpSpPr>
          <p:cNvPr id="14368" name="Grupo 71"/>
          <p:cNvGrpSpPr>
            <a:grpSpLocks/>
          </p:cNvGrpSpPr>
          <p:nvPr/>
        </p:nvGrpSpPr>
        <p:grpSpPr bwMode="auto">
          <a:xfrm>
            <a:off x="4589463" y="5068888"/>
            <a:ext cx="885825" cy="168275"/>
            <a:chOff x="5369693" y="4846675"/>
            <a:chExt cx="885357" cy="167953"/>
          </a:xfrm>
        </p:grpSpPr>
        <p:sp>
          <p:nvSpPr>
            <p:cNvPr id="14381" name="Rectangle 16"/>
            <p:cNvSpPr>
              <a:spLocks noChangeArrowheads="1"/>
            </p:cNvSpPr>
            <p:nvPr/>
          </p:nvSpPr>
          <p:spPr bwMode="auto">
            <a:xfrm>
              <a:off x="5369693" y="4846675"/>
              <a:ext cx="343324" cy="167953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 anchor="ctr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1900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4382" name="AutoShape 31"/>
            <p:cNvCxnSpPr>
              <a:cxnSpLocks noChangeShapeType="1"/>
              <a:stCxn id="14381" idx="3"/>
              <a:endCxn id="14391" idx="1"/>
            </p:cNvCxnSpPr>
            <p:nvPr/>
          </p:nvCxnSpPr>
          <p:spPr bwMode="auto">
            <a:xfrm flipV="1">
              <a:off x="5713017" y="4922748"/>
              <a:ext cx="542033" cy="790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2840038" y="5006975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75" name="Rectangle 36"/>
          <p:cNvSpPr>
            <a:spLocks noChangeArrowheads="1"/>
          </p:cNvSpPr>
          <p:nvPr/>
        </p:nvSpPr>
        <p:spPr bwMode="auto">
          <a:xfrm>
            <a:off x="3322638" y="5006975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grpSp>
        <p:nvGrpSpPr>
          <p:cNvPr id="12" name="Grupo 179"/>
          <p:cNvGrpSpPr>
            <a:grpSpLocks/>
          </p:cNvGrpSpPr>
          <p:nvPr/>
        </p:nvGrpSpPr>
        <p:grpSpPr bwMode="auto">
          <a:xfrm>
            <a:off x="3652838" y="5006975"/>
            <a:ext cx="2055812" cy="527050"/>
            <a:chOff x="4144104" y="5143138"/>
            <a:chExt cx="2055927" cy="528331"/>
          </a:xfrm>
        </p:grpSpPr>
        <p:sp>
          <p:nvSpPr>
            <p:cNvPr id="14379" name="Rectangle 14"/>
            <p:cNvSpPr>
              <a:spLocks noChangeArrowheads="1"/>
            </p:cNvSpPr>
            <p:nvPr/>
          </p:nvSpPr>
          <p:spPr bwMode="auto">
            <a:xfrm>
              <a:off x="4144104" y="5143138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4380" name="AutoShape 36"/>
            <p:cNvCxnSpPr>
              <a:cxnSpLocks noChangeShapeType="1"/>
              <a:stCxn id="14379" idx="2"/>
              <a:endCxn id="14390" idx="2"/>
            </p:cNvCxnSpPr>
            <p:nvPr/>
          </p:nvCxnSpPr>
          <p:spPr bwMode="auto">
            <a:xfrm rot="16200000" flipH="1">
              <a:off x="5159903" y="4631340"/>
              <a:ext cx="240330" cy="1839927"/>
            </a:xfrm>
            <a:prstGeom prst="bentConnector3">
              <a:avLst>
                <a:gd name="adj1" fmla="val 195250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grpSp>
        <p:nvGrpSpPr>
          <p:cNvPr id="14372" name="Grupo 180"/>
          <p:cNvGrpSpPr>
            <a:grpSpLocks/>
          </p:cNvGrpSpPr>
          <p:nvPr/>
        </p:nvGrpSpPr>
        <p:grpSpPr bwMode="auto">
          <a:xfrm>
            <a:off x="4197350" y="5006975"/>
            <a:ext cx="2909888" cy="334963"/>
            <a:chOff x="4144104" y="5498080"/>
            <a:chExt cx="2910744" cy="334536"/>
          </a:xfrm>
        </p:grpSpPr>
        <p:sp>
          <p:nvSpPr>
            <p:cNvPr id="14377" name="Rectangle 14"/>
            <p:cNvSpPr>
              <a:spLocks noChangeArrowheads="1"/>
            </p:cNvSpPr>
            <p:nvPr/>
          </p:nvSpPr>
          <p:spPr bwMode="auto">
            <a:xfrm>
              <a:off x="4144104" y="5498080"/>
              <a:ext cx="25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4378" name="AutoShape 36"/>
            <p:cNvCxnSpPr>
              <a:cxnSpLocks noChangeShapeType="1"/>
              <a:stCxn id="14377" idx="2"/>
              <a:endCxn id="14394" idx="2"/>
            </p:cNvCxnSpPr>
            <p:nvPr/>
          </p:nvCxnSpPr>
          <p:spPr bwMode="auto">
            <a:xfrm rot="16200000" flipH="1">
              <a:off x="5639208" y="4416976"/>
              <a:ext cx="46537" cy="2784743"/>
            </a:xfrm>
            <a:prstGeom prst="bentConnector3">
              <a:avLst>
                <a:gd name="adj1" fmla="val 591370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grpSp>
        <p:nvGrpSpPr>
          <p:cNvPr id="14" name="Grupo 180"/>
          <p:cNvGrpSpPr>
            <a:grpSpLocks/>
          </p:cNvGrpSpPr>
          <p:nvPr/>
        </p:nvGrpSpPr>
        <p:grpSpPr bwMode="auto">
          <a:xfrm>
            <a:off x="3748088" y="5018088"/>
            <a:ext cx="2427287" cy="331787"/>
            <a:chOff x="4144104" y="5498080"/>
            <a:chExt cx="2427257" cy="331928"/>
          </a:xfrm>
        </p:grpSpPr>
        <p:sp>
          <p:nvSpPr>
            <p:cNvPr id="14375" name="Rectangle 14"/>
            <p:cNvSpPr>
              <a:spLocks noChangeArrowheads="1"/>
            </p:cNvSpPr>
            <p:nvPr/>
          </p:nvSpPr>
          <p:spPr bwMode="auto">
            <a:xfrm>
              <a:off x="4144104" y="5498080"/>
              <a:ext cx="25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4376" name="AutoShape 36"/>
            <p:cNvCxnSpPr>
              <a:cxnSpLocks noChangeShapeType="1"/>
              <a:stCxn id="14375" idx="2"/>
              <a:endCxn id="14392" idx="2"/>
            </p:cNvCxnSpPr>
            <p:nvPr/>
          </p:nvCxnSpPr>
          <p:spPr bwMode="auto">
            <a:xfrm rot="16200000" flipH="1">
              <a:off x="5398768" y="4657415"/>
              <a:ext cx="43929" cy="2301257"/>
            </a:xfrm>
            <a:prstGeom prst="bentConnector3">
              <a:avLst>
                <a:gd name="adj1" fmla="val 1049218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sp>
        <p:nvSpPr>
          <p:cNvPr id="191" name="Rectangle 36"/>
          <p:cNvSpPr>
            <a:spLocks noChangeArrowheads="1"/>
          </p:cNvSpPr>
          <p:nvPr/>
        </p:nvSpPr>
        <p:spPr bwMode="auto">
          <a:xfrm>
            <a:off x="3322638" y="5006975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20" grpId="0" animBg="1"/>
      <p:bldP spid="121" grpId="0" animBg="1"/>
      <p:bldP spid="122" grpId="0" animBg="1"/>
      <p:bldP spid="126" grpId="0" animBg="1"/>
      <p:bldP spid="127" grpId="0" animBg="1"/>
      <p:bldP spid="128" grpId="0" animBg="1"/>
      <p:bldP spid="129" grpId="0" animBg="1"/>
      <p:bldP spid="175" grpId="0"/>
      <p:bldP spid="1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86"/>
          <p:cNvGrpSpPr>
            <a:grpSpLocks/>
          </p:cNvGrpSpPr>
          <p:nvPr/>
        </p:nvGrpSpPr>
        <p:grpSpPr bwMode="auto">
          <a:xfrm>
            <a:off x="2684463" y="3984625"/>
            <a:ext cx="4889500" cy="747713"/>
            <a:chOff x="2684700" y="3984254"/>
            <a:chExt cx="4889436" cy="747909"/>
          </a:xfrm>
        </p:grpSpPr>
        <p:grpSp>
          <p:nvGrpSpPr>
            <p:cNvPr id="15412" name="Grupo 66"/>
            <p:cNvGrpSpPr>
              <a:grpSpLocks/>
            </p:cNvGrpSpPr>
            <p:nvPr/>
          </p:nvGrpSpPr>
          <p:grpSpPr bwMode="auto">
            <a:xfrm>
              <a:off x="2684700" y="3984254"/>
              <a:ext cx="2304292" cy="747909"/>
              <a:chOff x="2684700" y="4810974"/>
              <a:chExt cx="2304292" cy="747909"/>
            </a:xfrm>
          </p:grpSpPr>
          <p:sp>
            <p:nvSpPr>
              <p:cNvPr id="15415" name="Rectangle 11"/>
              <p:cNvSpPr>
                <a:spLocks noChangeArrowheads="1"/>
              </p:cNvSpPr>
              <p:nvPr/>
            </p:nvSpPr>
            <p:spPr bwMode="auto">
              <a:xfrm>
                <a:off x="3636138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inicio</a:t>
                </a:r>
                <a:endParaRPr lang="pt-BR" sz="900" b="1"/>
              </a:p>
            </p:txBody>
          </p:sp>
          <p:sp>
            <p:nvSpPr>
              <p:cNvPr id="15416" name="Rectangle 17"/>
              <p:cNvSpPr>
                <a:spLocks noChangeArrowheads="1"/>
              </p:cNvSpPr>
              <p:nvPr/>
            </p:nvSpPr>
            <p:spPr bwMode="auto">
              <a:xfrm>
                <a:off x="4104322" y="481097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final</a:t>
                </a:r>
                <a:endParaRPr lang="pt-BR" sz="900" b="1"/>
              </a:p>
            </p:txBody>
          </p:sp>
          <p:sp>
            <p:nvSpPr>
              <p:cNvPr id="15417" name="Rectangle 18"/>
              <p:cNvSpPr>
                <a:spLocks noChangeArrowheads="1"/>
              </p:cNvSpPr>
              <p:nvPr/>
            </p:nvSpPr>
            <p:spPr bwMode="auto">
              <a:xfrm>
                <a:off x="4557017" y="481097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item</a:t>
                </a:r>
                <a:endParaRPr lang="pt-BR" sz="900" b="1"/>
              </a:p>
            </p:txBody>
          </p:sp>
          <p:sp>
            <p:nvSpPr>
              <p:cNvPr id="15418" name="Rectangle 11"/>
              <p:cNvSpPr>
                <a:spLocks noChangeArrowheads="1"/>
              </p:cNvSpPr>
              <p:nvPr/>
            </p:nvSpPr>
            <p:spPr bwMode="auto">
              <a:xfrm>
                <a:off x="2702699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max</a:t>
                </a:r>
                <a:endParaRPr lang="pt-BR" sz="900" b="1"/>
              </a:p>
            </p:txBody>
          </p:sp>
          <p:sp>
            <p:nvSpPr>
              <p:cNvPr id="15419" name="Rectangle 11"/>
              <p:cNvSpPr>
                <a:spLocks noChangeArrowheads="1"/>
              </p:cNvSpPr>
              <p:nvPr/>
            </p:nvSpPr>
            <p:spPr bwMode="auto">
              <a:xfrm>
                <a:off x="3175870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total</a:t>
                </a:r>
                <a:endParaRPr lang="pt-BR" sz="900" b="1"/>
              </a:p>
            </p:txBody>
          </p:sp>
          <p:sp>
            <p:nvSpPr>
              <p:cNvPr id="15420" name="Rectangle 10"/>
              <p:cNvSpPr>
                <a:spLocks noChangeArrowheads="1"/>
              </p:cNvSpPr>
              <p:nvPr/>
            </p:nvSpPr>
            <p:spPr bwMode="auto">
              <a:xfrm>
                <a:off x="3618139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5421" name="Rectangle 13"/>
              <p:cNvSpPr>
                <a:spLocks noChangeArrowheads="1"/>
              </p:cNvSpPr>
              <p:nvPr/>
            </p:nvSpPr>
            <p:spPr bwMode="auto">
              <a:xfrm>
                <a:off x="4086323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5422" name="Rectangle 15"/>
              <p:cNvSpPr>
                <a:spLocks noChangeArrowheads="1"/>
              </p:cNvSpPr>
              <p:nvPr/>
            </p:nvSpPr>
            <p:spPr bwMode="auto">
              <a:xfrm>
                <a:off x="4557017" y="4972707"/>
                <a:ext cx="431975" cy="391697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5423" name="Rectangle 9"/>
              <p:cNvSpPr>
                <a:spLocks noChangeArrowheads="1"/>
              </p:cNvSpPr>
              <p:nvPr/>
            </p:nvSpPr>
            <p:spPr bwMode="auto">
              <a:xfrm>
                <a:off x="2684700" y="5364404"/>
                <a:ext cx="431975" cy="194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3700</a:t>
                </a:r>
                <a:endParaRPr lang="pt-BR" sz="1100" b="1"/>
              </a:p>
            </p:txBody>
          </p:sp>
          <p:sp>
            <p:nvSpPr>
              <p:cNvPr id="15424" name="Rectangle 10"/>
              <p:cNvSpPr>
                <a:spLocks noChangeArrowheads="1"/>
              </p:cNvSpPr>
              <p:nvPr/>
            </p:nvSpPr>
            <p:spPr bwMode="auto">
              <a:xfrm>
                <a:off x="2684700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5425" name="Rectangle 10"/>
              <p:cNvSpPr>
                <a:spLocks noChangeArrowheads="1"/>
              </p:cNvSpPr>
              <p:nvPr/>
            </p:nvSpPr>
            <p:spPr bwMode="auto">
              <a:xfrm>
                <a:off x="3157871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</p:grpSp>
        <p:cxnSp>
          <p:nvCxnSpPr>
            <p:cNvPr id="15413" name="AutoShape 36"/>
            <p:cNvCxnSpPr>
              <a:cxnSpLocks noChangeShapeType="1"/>
              <a:stCxn id="84" idx="2"/>
              <a:endCxn id="15396" idx="2"/>
            </p:cNvCxnSpPr>
            <p:nvPr/>
          </p:nvCxnSpPr>
          <p:spPr bwMode="auto">
            <a:xfrm rot="16200000" flipH="1">
              <a:off x="4993964" y="3360575"/>
              <a:ext cx="55799" cy="2306261"/>
            </a:xfrm>
            <a:prstGeom prst="bentConnector3">
              <a:avLst>
                <a:gd name="adj1" fmla="val 509685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  <p:cxnSp>
          <p:nvCxnSpPr>
            <p:cNvPr id="15414" name="AutoShape 36"/>
            <p:cNvCxnSpPr>
              <a:cxnSpLocks noChangeShapeType="1"/>
              <a:stCxn id="85" idx="2"/>
              <a:endCxn id="15399" idx="2"/>
            </p:cNvCxnSpPr>
            <p:nvPr/>
          </p:nvCxnSpPr>
          <p:spPr bwMode="auto">
            <a:xfrm rot="16200000" flipH="1">
              <a:off x="5920991" y="2888460"/>
              <a:ext cx="55487" cy="3250803"/>
            </a:xfrm>
            <a:prstGeom prst="bentConnector3">
              <a:avLst>
                <a:gd name="adj1" fmla="val 867431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grpSp>
        <p:nvGrpSpPr>
          <p:cNvPr id="15363" name="Grupo 185"/>
          <p:cNvGrpSpPr>
            <a:grpSpLocks/>
          </p:cNvGrpSpPr>
          <p:nvPr/>
        </p:nvGrpSpPr>
        <p:grpSpPr bwMode="auto">
          <a:xfrm>
            <a:off x="1287463" y="4146550"/>
            <a:ext cx="625475" cy="585788"/>
            <a:chOff x="1287463" y="4145987"/>
            <a:chExt cx="626184" cy="586176"/>
          </a:xfrm>
        </p:grpSpPr>
        <p:grpSp>
          <p:nvGrpSpPr>
            <p:cNvPr id="15408" name="Grupo 63"/>
            <p:cNvGrpSpPr>
              <a:grpSpLocks/>
            </p:cNvGrpSpPr>
            <p:nvPr/>
          </p:nvGrpSpPr>
          <p:grpSpPr bwMode="auto">
            <a:xfrm>
              <a:off x="1287463" y="4145987"/>
              <a:ext cx="621445" cy="392073"/>
              <a:chOff x="1304925" y="5091296"/>
              <a:chExt cx="621445" cy="392073"/>
            </a:xfrm>
          </p:grpSpPr>
          <p:sp>
            <p:nvSpPr>
              <p:cNvPr id="15410" name="Rectangle 41"/>
              <p:cNvSpPr>
                <a:spLocks noChangeArrowheads="1"/>
              </p:cNvSpPr>
              <p:nvPr/>
            </p:nvSpPr>
            <p:spPr bwMode="auto">
              <a:xfrm>
                <a:off x="1304925" y="5133459"/>
                <a:ext cx="1538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G</a:t>
                </a:r>
                <a:endParaRPr lang="pt-BR" sz="2000" b="1"/>
              </a:p>
            </p:txBody>
          </p:sp>
          <p:sp>
            <p:nvSpPr>
              <p:cNvPr id="15411" name="Rectangle 42"/>
              <p:cNvSpPr>
                <a:spLocks noChangeArrowheads="1"/>
              </p:cNvSpPr>
              <p:nvPr/>
            </p:nvSpPr>
            <p:spPr bwMode="auto">
              <a:xfrm>
                <a:off x="1494395" y="5091296"/>
                <a:ext cx="431975" cy="392073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2000" b="1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5409" name="Rectangle 9"/>
            <p:cNvSpPr>
              <a:spLocks noChangeArrowheads="1"/>
            </p:cNvSpPr>
            <p:nvPr/>
          </p:nvSpPr>
          <p:spPr bwMode="auto">
            <a:xfrm>
              <a:off x="1481672" y="4537684"/>
              <a:ext cx="431975" cy="194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7800</a:t>
              </a:r>
              <a:endParaRPr lang="pt-BR" sz="1100" b="1"/>
            </a:p>
          </p:txBody>
        </p:sp>
      </p:grpSp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Após a destruição da fila, ela não pode mais ser acessada!</a:t>
            </a:r>
          </a:p>
        </p:txBody>
      </p:sp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10.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Destruição de fila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1477963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Fila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((*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free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NULL;</a:t>
            </a: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5367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F6D102-B3CC-4E61-AD12-8E7E213BA2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28" name="CaixaDeTexto 9"/>
          <p:cNvSpPr txBox="1">
            <a:spLocks noChangeArrowheads="1"/>
          </p:cNvSpPr>
          <p:nvPr/>
        </p:nvSpPr>
        <p:spPr bwMode="auto">
          <a:xfrm>
            <a:off x="6896100" y="2479675"/>
            <a:ext cx="1728788" cy="369888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</a:rPr>
              <a:t>destroif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(&amp;</a:t>
            </a:r>
            <a:r>
              <a:rPr lang="pt-BR" b="1" dirty="0">
                <a:latin typeface="Courier New" pitchFamily="49" charset="0"/>
              </a:rPr>
              <a:t>G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64" name="Seta para a direita 63"/>
          <p:cNvSpPr/>
          <p:nvPr/>
        </p:nvSpPr>
        <p:spPr>
          <a:xfrm>
            <a:off x="6643688" y="25717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5" name="Seta para a direita 64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6" name="Seta para a direita 65"/>
          <p:cNvSpPr/>
          <p:nvPr/>
        </p:nvSpPr>
        <p:spPr>
          <a:xfrm>
            <a:off x="500063" y="177323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7" name="Seta para a direita 66"/>
          <p:cNvSpPr/>
          <p:nvPr/>
        </p:nvSpPr>
        <p:spPr>
          <a:xfrm>
            <a:off x="500063" y="204470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8" name="Seta para a direita 67"/>
          <p:cNvSpPr/>
          <p:nvPr/>
        </p:nvSpPr>
        <p:spPr>
          <a:xfrm>
            <a:off x="500063" y="23177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9" name="Seta para a direita 68"/>
          <p:cNvSpPr/>
          <p:nvPr/>
        </p:nvSpPr>
        <p:spPr>
          <a:xfrm>
            <a:off x="500063" y="2589213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8" name="Grupo 190"/>
          <p:cNvGrpSpPr>
            <a:grpSpLocks/>
          </p:cNvGrpSpPr>
          <p:nvPr/>
        </p:nvGrpSpPr>
        <p:grpSpPr bwMode="auto">
          <a:xfrm>
            <a:off x="1287463" y="3387725"/>
            <a:ext cx="622300" cy="758825"/>
            <a:chOff x="1287463" y="3387721"/>
            <a:chExt cx="621556" cy="758265"/>
          </a:xfrm>
        </p:grpSpPr>
        <p:grpSp>
          <p:nvGrpSpPr>
            <p:cNvPr id="15402" name="Group 3"/>
            <p:cNvGrpSpPr>
              <a:grpSpLocks/>
            </p:cNvGrpSpPr>
            <p:nvPr/>
          </p:nvGrpSpPr>
          <p:grpSpPr bwMode="auto">
            <a:xfrm>
              <a:off x="1287463" y="3387721"/>
              <a:ext cx="621556" cy="392051"/>
              <a:chOff x="190" y="6940"/>
              <a:chExt cx="453" cy="286"/>
            </a:xfrm>
          </p:grpSpPr>
          <p:sp>
            <p:nvSpPr>
              <p:cNvPr id="15406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15407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5403" name="Grupo 316"/>
            <p:cNvGrpSpPr>
              <a:grpSpLocks/>
            </p:cNvGrpSpPr>
            <p:nvPr/>
          </p:nvGrpSpPr>
          <p:grpSpPr bwMode="auto">
            <a:xfrm>
              <a:off x="1525960" y="3497461"/>
              <a:ext cx="332364" cy="648525"/>
              <a:chOff x="1919812" y="3822045"/>
              <a:chExt cx="332539" cy="649488"/>
            </a:xfrm>
          </p:grpSpPr>
          <p:sp>
            <p:nvSpPr>
              <p:cNvPr id="15404" name="Rectangle 6"/>
              <p:cNvSpPr>
                <a:spLocks noChangeArrowheads="1"/>
              </p:cNvSpPr>
              <p:nvPr/>
            </p:nvSpPr>
            <p:spPr bwMode="auto">
              <a:xfrm>
                <a:off x="1919812" y="3822045"/>
                <a:ext cx="332539" cy="16952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7800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405" name="AutoShape 7"/>
              <p:cNvCxnSpPr>
                <a:cxnSpLocks noChangeShapeType="1"/>
                <a:stCxn id="15404" idx="2"/>
                <a:endCxn id="15411" idx="0"/>
              </p:cNvCxnSpPr>
              <p:nvPr/>
            </p:nvCxnSpPr>
            <p:spPr bwMode="auto">
              <a:xfrm rot="16200000" flipH="1">
                <a:off x="1846491" y="4231163"/>
                <a:ext cx="479961" cy="779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1" name="Grupo 78"/>
          <p:cNvGrpSpPr>
            <a:grpSpLocks/>
          </p:cNvGrpSpPr>
          <p:nvPr/>
        </p:nvGrpSpPr>
        <p:grpSpPr bwMode="auto">
          <a:xfrm>
            <a:off x="1527175" y="4257675"/>
            <a:ext cx="1157288" cy="169863"/>
            <a:chOff x="1544575" y="5202337"/>
            <a:chExt cx="1157587" cy="169990"/>
          </a:xfrm>
        </p:grpSpPr>
        <p:sp>
          <p:nvSpPr>
            <p:cNvPr id="15400" name="Rectangle 6"/>
            <p:cNvSpPr>
              <a:spLocks noChangeArrowheads="1"/>
            </p:cNvSpPr>
            <p:nvPr/>
          </p:nvSpPr>
          <p:spPr bwMode="auto">
            <a:xfrm>
              <a:off x="1544575" y="5202337"/>
              <a:ext cx="331614" cy="169990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5401" name="AutoShape 7"/>
            <p:cNvCxnSpPr>
              <a:cxnSpLocks noChangeShapeType="1"/>
              <a:stCxn id="15400" idx="3"/>
              <a:endCxn id="15424" idx="1"/>
            </p:cNvCxnSpPr>
            <p:nvPr/>
          </p:nvCxnSpPr>
          <p:spPr bwMode="auto">
            <a:xfrm flipV="1">
              <a:off x="1876189" y="5287145"/>
              <a:ext cx="825973" cy="187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12" name="Grupo 87"/>
          <p:cNvGrpSpPr>
            <a:grpSpLocks/>
          </p:cNvGrpSpPr>
          <p:nvPr/>
        </p:nvGrpSpPr>
        <p:grpSpPr bwMode="auto">
          <a:xfrm>
            <a:off x="4589463" y="3976688"/>
            <a:ext cx="3217862" cy="758825"/>
            <a:chOff x="4590110" y="4803411"/>
            <a:chExt cx="3217216" cy="758075"/>
          </a:xfrm>
        </p:grpSpPr>
        <p:grpSp>
          <p:nvGrpSpPr>
            <p:cNvPr id="15385" name="Grupo 128"/>
            <p:cNvGrpSpPr>
              <a:grpSpLocks/>
            </p:cNvGrpSpPr>
            <p:nvPr/>
          </p:nvGrpSpPr>
          <p:grpSpPr bwMode="auto">
            <a:xfrm>
              <a:off x="5475422" y="4803411"/>
              <a:ext cx="2331904" cy="758075"/>
              <a:chOff x="5492884" y="4922000"/>
              <a:chExt cx="2331904" cy="758075"/>
            </a:xfrm>
          </p:grpSpPr>
          <p:sp>
            <p:nvSpPr>
              <p:cNvPr id="15389" name="Rectangle 22"/>
              <p:cNvSpPr>
                <a:spLocks noChangeArrowheads="1"/>
              </p:cNvSpPr>
              <p:nvPr/>
            </p:nvSpPr>
            <p:spPr bwMode="auto">
              <a:xfrm>
                <a:off x="5492884" y="492200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0</a:t>
                </a:r>
                <a:endParaRPr lang="pt-BR" sz="1100" b="1"/>
              </a:p>
            </p:txBody>
          </p:sp>
          <p:sp>
            <p:nvSpPr>
              <p:cNvPr id="15390" name="Rectangle 24"/>
              <p:cNvSpPr>
                <a:spLocks noChangeArrowheads="1"/>
              </p:cNvSpPr>
              <p:nvPr/>
            </p:nvSpPr>
            <p:spPr bwMode="auto">
              <a:xfrm>
                <a:off x="5959265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1</a:t>
                </a:r>
                <a:endParaRPr lang="pt-BR" sz="1100" b="1"/>
              </a:p>
            </p:txBody>
          </p:sp>
          <p:sp>
            <p:nvSpPr>
              <p:cNvPr id="15391" name="Rectangle 26"/>
              <p:cNvSpPr>
                <a:spLocks noChangeArrowheads="1"/>
              </p:cNvSpPr>
              <p:nvPr/>
            </p:nvSpPr>
            <p:spPr bwMode="auto">
              <a:xfrm>
                <a:off x="642564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2</a:t>
                </a:r>
                <a:endParaRPr lang="pt-BR" sz="1100" b="1"/>
              </a:p>
            </p:txBody>
          </p:sp>
          <p:sp>
            <p:nvSpPr>
              <p:cNvPr id="15392" name="Rectangle 28"/>
              <p:cNvSpPr>
                <a:spLocks noChangeArrowheads="1"/>
              </p:cNvSpPr>
              <p:nvPr/>
            </p:nvSpPr>
            <p:spPr bwMode="auto">
              <a:xfrm>
                <a:off x="689202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3</a:t>
                </a:r>
                <a:endParaRPr lang="pt-BR" sz="1100" b="1"/>
              </a:p>
            </p:txBody>
          </p:sp>
          <p:sp>
            <p:nvSpPr>
              <p:cNvPr id="15393" name="Rectangle 30"/>
              <p:cNvSpPr>
                <a:spLocks noChangeArrowheads="1"/>
              </p:cNvSpPr>
              <p:nvPr/>
            </p:nvSpPr>
            <p:spPr bwMode="auto">
              <a:xfrm>
                <a:off x="7358407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4</a:t>
                </a:r>
                <a:endParaRPr lang="pt-BR" sz="1100" b="1"/>
              </a:p>
            </p:txBody>
          </p:sp>
          <p:sp>
            <p:nvSpPr>
              <p:cNvPr id="15394" name="Rectangle 20"/>
              <p:cNvSpPr>
                <a:spLocks noChangeArrowheads="1"/>
              </p:cNvSpPr>
              <p:nvPr/>
            </p:nvSpPr>
            <p:spPr bwMode="auto">
              <a:xfrm>
                <a:off x="5492884" y="5485545"/>
                <a:ext cx="466381" cy="194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1900</a:t>
                </a:r>
                <a:endParaRPr lang="pt-BR" sz="1100" b="1"/>
              </a:p>
            </p:txBody>
          </p:sp>
          <p:sp>
            <p:nvSpPr>
              <p:cNvPr id="15395" name="Rectangle 21"/>
              <p:cNvSpPr>
                <a:spLocks noChangeArrowheads="1"/>
              </p:cNvSpPr>
              <p:nvPr/>
            </p:nvSpPr>
            <p:spPr bwMode="auto">
              <a:xfrm>
                <a:off x="5492884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15396" name="Rectangle 23"/>
              <p:cNvSpPr>
                <a:spLocks noChangeArrowheads="1"/>
              </p:cNvSpPr>
              <p:nvPr/>
            </p:nvSpPr>
            <p:spPr bwMode="auto">
              <a:xfrm>
                <a:off x="5959265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15397" name="Rectangle 25"/>
              <p:cNvSpPr>
                <a:spLocks noChangeArrowheads="1"/>
              </p:cNvSpPr>
              <p:nvPr/>
            </p:nvSpPr>
            <p:spPr bwMode="auto">
              <a:xfrm>
                <a:off x="642564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c</a:t>
                </a:r>
              </a:p>
            </p:txBody>
          </p:sp>
          <p:sp>
            <p:nvSpPr>
              <p:cNvPr id="15398" name="Rectangle 27"/>
              <p:cNvSpPr>
                <a:spLocks noChangeArrowheads="1"/>
              </p:cNvSpPr>
              <p:nvPr/>
            </p:nvSpPr>
            <p:spPr bwMode="auto">
              <a:xfrm>
                <a:off x="689202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d</a:t>
                </a:r>
              </a:p>
            </p:txBody>
          </p:sp>
          <p:sp>
            <p:nvSpPr>
              <p:cNvPr id="15399" name="Rectangle 29"/>
              <p:cNvSpPr>
                <a:spLocks noChangeArrowheads="1"/>
              </p:cNvSpPr>
              <p:nvPr/>
            </p:nvSpPr>
            <p:spPr bwMode="auto">
              <a:xfrm>
                <a:off x="7358407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</p:grpSp>
        <p:grpSp>
          <p:nvGrpSpPr>
            <p:cNvPr id="15386" name="Grupo 71"/>
            <p:cNvGrpSpPr>
              <a:grpSpLocks/>
            </p:cNvGrpSpPr>
            <p:nvPr/>
          </p:nvGrpSpPr>
          <p:grpSpPr bwMode="auto">
            <a:xfrm>
              <a:off x="4590110" y="5087396"/>
              <a:ext cx="885305" cy="167936"/>
              <a:chOff x="5369693" y="4846675"/>
              <a:chExt cx="885357" cy="167953"/>
            </a:xfrm>
          </p:grpSpPr>
          <p:sp>
            <p:nvSpPr>
              <p:cNvPr id="15387" name="Rectangle 16"/>
              <p:cNvSpPr>
                <a:spLocks noChangeArrowheads="1"/>
              </p:cNvSpPr>
              <p:nvPr/>
            </p:nvSpPr>
            <p:spPr bwMode="auto">
              <a:xfrm>
                <a:off x="5369693" y="4846675"/>
                <a:ext cx="343324" cy="16795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1900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388" name="AutoShape 31"/>
              <p:cNvCxnSpPr>
                <a:cxnSpLocks noChangeShapeType="1"/>
                <a:stCxn id="15387" idx="3"/>
                <a:endCxn id="15395" idx="1"/>
              </p:cNvCxnSpPr>
              <p:nvPr/>
            </p:nvCxnSpPr>
            <p:spPr bwMode="auto">
              <a:xfrm flipV="1">
                <a:off x="5713017" y="4922748"/>
                <a:ext cx="542033" cy="7904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2840038" y="4198938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3322638" y="4198938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652838" y="4198938"/>
            <a:ext cx="4318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/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</a:rPr>
              <a:t>1</a:t>
            </a:r>
            <a:endParaRPr lang="pt-BR" sz="2000">
              <a:solidFill>
                <a:srgbClr val="0000FF"/>
              </a:solidFill>
            </a:endParaRP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4197350" y="4198938"/>
            <a:ext cx="25241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/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</a:rPr>
              <a:t>4</a:t>
            </a:r>
            <a:endParaRPr lang="pt-BR" sz="2000">
              <a:solidFill>
                <a:srgbClr val="0000FF"/>
              </a:solidFill>
            </a:endParaRPr>
          </a:p>
        </p:txBody>
      </p:sp>
      <p:sp>
        <p:nvSpPr>
          <p:cNvPr id="15384" name="Rectangle 5"/>
          <p:cNvSpPr>
            <a:spLocks noChangeArrowheads="1"/>
          </p:cNvSpPr>
          <p:nvPr/>
        </p:nvSpPr>
        <p:spPr bwMode="auto">
          <a:xfrm>
            <a:off x="1527175" y="4268788"/>
            <a:ext cx="336550" cy="168275"/>
          </a:xfrm>
          <a:prstGeom prst="rect">
            <a:avLst/>
          </a:prstGeom>
          <a:solidFill>
            <a:srgbClr val="E6FEE9"/>
          </a:solidFill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100" b="1">
                <a:solidFill>
                  <a:srgbClr val="FF0000"/>
                </a:solidFill>
                <a:latin typeface="Century Gothic" pitchFamily="34" charset="0"/>
              </a:rPr>
              <a:t>NULL</a:t>
            </a:r>
            <a:endParaRPr lang="pt-BR" sz="1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2" grpId="0"/>
      <p:bldP spid="83" grpId="0"/>
      <p:bldP spid="84" grpId="0"/>
      <p:bldP spid="85" grpId="0"/>
      <p:bldP spid="153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09"/>
          <p:cNvGrpSpPr>
            <a:grpSpLocks/>
          </p:cNvGrpSpPr>
          <p:nvPr/>
        </p:nvGrpSpPr>
        <p:grpSpPr bwMode="auto">
          <a:xfrm>
            <a:off x="425450" y="2441575"/>
            <a:ext cx="8243888" cy="3800475"/>
            <a:chOff x="425450" y="3664170"/>
            <a:chExt cx="8244000" cy="3799011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70"/>
              <a:ext cx="8244000" cy="399896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Saída de programa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56132"/>
              <a:ext cx="8244000" cy="3407049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dirty="0">
                  <a:latin typeface="Arial" pitchFamily="34" charset="0"/>
                </a:rPr>
                <a:t>Qual a saída exibida pelo programa a seguir?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sz="175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&lt;stdio.h&gt;</a:t>
              </a:r>
              <a:endParaRPr lang="pt-BR" sz="175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75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75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fila.h</a:t>
              </a:r>
              <a:r>
                <a:rPr lang="en-US" sz="175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pt-BR" sz="175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750" b="1" dirty="0">
                  <a:latin typeface="Courier New" pitchFamily="49" charset="0"/>
                  <a:cs typeface="Courier New" pitchFamily="49" charset="0"/>
                </a:rPr>
                <a:t> main</a:t>
              </a:r>
              <a:r>
                <a:rPr lang="en-US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 {</a:t>
              </a:r>
              <a:endParaRPr lang="pt-BR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Fila F 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fila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for(int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5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 i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&lt;=</a:t>
              </a:r>
              <a:r>
                <a:rPr lang="pt-BR" sz="175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 i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++)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   enfileira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 !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vaziaf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75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"%c\n"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desenfileira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destroif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   </a:t>
              </a:r>
            </a:p>
            <a:p>
              <a:pPr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5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6387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763996-5917-465C-B7F8-1871687BCF3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639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16391" name="Grupo 109"/>
          <p:cNvGrpSpPr>
            <a:grpSpLocks/>
          </p:cNvGrpSpPr>
          <p:nvPr/>
        </p:nvGrpSpPr>
        <p:grpSpPr bwMode="auto">
          <a:xfrm>
            <a:off x="428625" y="1019175"/>
            <a:ext cx="8243888" cy="1316038"/>
            <a:chOff x="425450" y="3664170"/>
            <a:chExt cx="8244000" cy="1315576"/>
          </a:xfrm>
        </p:grpSpPr>
        <p:sp>
          <p:nvSpPr>
            <p:cNvPr id="21" name="CaixaDeTexto 20"/>
            <p:cNvSpPr txBox="1"/>
            <p:nvPr/>
          </p:nvSpPr>
          <p:spPr bwMode="auto">
            <a:xfrm>
              <a:off x="425450" y="3664170"/>
              <a:ext cx="8244000" cy="39991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Cadeias </a:t>
              </a:r>
              <a:r>
                <a:rPr lang="pt-BR" sz="2000" b="1" dirty="0" err="1">
                  <a:solidFill>
                    <a:schemeClr val="bg1"/>
                  </a:solidFill>
                  <a:latin typeface="Arial Narrow" pitchFamily="34" charset="0"/>
                </a:rPr>
                <a:t>palíndromas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 bwMode="auto">
            <a:xfrm>
              <a:off x="425450" y="4056145"/>
              <a:ext cx="8244000" cy="923601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defRPr/>
              </a:pPr>
              <a:r>
                <a:rPr lang="pt-BR" dirty="0">
                  <a:latin typeface="Arial Narrow" pitchFamily="34" charset="0"/>
                </a:rPr>
                <a:t>O programa do Exemplo 2 não reconhece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"Amor a Roma"</a:t>
              </a:r>
              <a:r>
                <a:rPr lang="pt-BR" dirty="0">
                  <a:latin typeface="Arial Narrow" pitchFamily="34" charset="0"/>
                </a:rPr>
                <a:t> como uma cadeia palíndroma. Use a função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toupper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pt-BR" dirty="0">
                  <a:latin typeface="Arial Narrow" pitchFamily="34" charset="0"/>
                </a:rPr>
                <a:t>, declarada em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ctype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.h</a:t>
              </a:r>
              <a:r>
                <a:rPr lang="pt-BR" dirty="0">
                  <a:latin typeface="Arial Narrow" pitchFamily="34" charset="0"/>
                </a:rPr>
                <a:t>, para resolver esse problema (essa função converte uma letra minúscula em maiúscula).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CEF7BA-2DD3-4CBB-A7C4-D48D1360C7A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7413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17414" name="Grupo 109"/>
          <p:cNvGrpSpPr>
            <a:grpSpLocks/>
          </p:cNvGrpSpPr>
          <p:nvPr/>
        </p:nvGrpSpPr>
        <p:grpSpPr bwMode="auto">
          <a:xfrm>
            <a:off x="425450" y="1019175"/>
            <a:ext cx="8243888" cy="5216525"/>
            <a:chOff x="425450" y="3664170"/>
            <a:chExt cx="8244000" cy="5216253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70"/>
              <a:ext cx="8244000" cy="400029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Compartilhamento de CPU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56263"/>
              <a:ext cx="8244000" cy="4824160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defRPr/>
              </a:pPr>
              <a:r>
                <a:rPr lang="pt-BR" sz="1750" dirty="0">
                  <a:latin typeface="Arial Narrow" pitchFamily="34" charset="0"/>
                </a:rPr>
                <a:t>Esse programa simula o compartilhamento de uma CPU entre vários processos. Qual a saída?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&lt;stdio.h&gt;</a:t>
              </a:r>
              <a:endParaRPr lang="pt-BR" sz="15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5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fila.h</a:t>
              </a:r>
              <a:r>
                <a:rPr lang="en-US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pt-BR" sz="15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#define TIMESLICE 3 </a:t>
              </a:r>
              <a:r>
                <a:rPr lang="pt-BR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tempo máximo de uso ininterrupto de CPU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main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 {</a:t>
              </a:r>
              <a:endParaRPr lang="pt-BR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  Fila F 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fila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5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enfileira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17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pt-BR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pt-BR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º processo requer </a:t>
              </a:r>
              <a:r>
                <a:rPr lang="pt-BR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pt-BR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 para concluir sua execução</a:t>
              </a:r>
              <a:endParaRPr lang="pt-BR" sz="15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enfileira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enfileira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39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enfileira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46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 !</a:t>
              </a:r>
              <a:r>
                <a:rPr lang="pt-BR" sz="1500" b="1" dirty="0" err="1">
                  <a:latin typeface="Courier New" pitchFamily="49" charset="0"/>
                  <a:cs typeface="Courier New" pitchFamily="49" charset="0"/>
                </a:rPr>
                <a:t>vaziaf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) {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x 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desenfileira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p 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x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pt-B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t 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x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fr-F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5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t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fr-F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enfileira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fr-F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fr-FR" sz="15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+(</a:t>
              </a:r>
              <a:r>
                <a:rPr lang="fr-FR" sz="1500" b="1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fr-FR" sz="15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5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TIMESLICE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; </a:t>
              </a:r>
              <a:endParaRPr lang="pt-BR" sz="15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5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"Processo %d </a:t>
              </a:r>
              <a:r>
                <a:rPr lang="pt-BR" sz="15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concluido</a:t>
              </a:r>
              <a:r>
                <a:rPr lang="pt-BR" sz="15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\n"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500" b="1" dirty="0" err="1">
                  <a:latin typeface="Courier New" pitchFamily="49" charset="0"/>
                  <a:cs typeface="Courier New" pitchFamily="49" charset="0"/>
                </a:rPr>
                <a:t>destroif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 smtClean="0"/>
              <a:t>Fim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1"/>
          <p:cNvGrpSpPr>
            <a:grpSpLocks/>
          </p:cNvGrpSpPr>
          <p:nvPr/>
        </p:nvGrpSpPr>
        <p:grpSpPr bwMode="auto">
          <a:xfrm>
            <a:off x="2465388" y="3881438"/>
            <a:ext cx="2743200" cy="647700"/>
            <a:chOff x="2464720" y="3881438"/>
            <a:chExt cx="2743868" cy="647700"/>
          </a:xfrm>
        </p:grpSpPr>
        <p:sp>
          <p:nvSpPr>
            <p:cNvPr id="15" name="Retângulo 14"/>
            <p:cNvSpPr/>
            <p:nvPr/>
          </p:nvSpPr>
          <p:spPr bwMode="auto">
            <a:xfrm>
              <a:off x="2518708" y="3917950"/>
              <a:ext cx="2645419" cy="574675"/>
            </a:xfrm>
            <a:prstGeom prst="rect">
              <a:avLst/>
            </a:prstGeom>
            <a:solidFill>
              <a:srgbClr val="EAF5F6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5137133" y="3881438"/>
              <a:ext cx="71455" cy="6477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" name="Retângulo 20"/>
            <p:cNvSpPr/>
            <p:nvPr/>
          </p:nvSpPr>
          <p:spPr bwMode="auto">
            <a:xfrm>
              <a:off x="2464720" y="3881438"/>
              <a:ext cx="71454" cy="6477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5123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38BB98-9BF7-4046-9379-A92619BB03E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126" name="Grupo 10"/>
          <p:cNvGrpSpPr>
            <a:grpSpLocks/>
          </p:cNvGrpSpPr>
          <p:nvPr/>
        </p:nvGrpSpPr>
        <p:grpSpPr bwMode="auto">
          <a:xfrm>
            <a:off x="425450" y="1019175"/>
            <a:ext cx="8243888" cy="1131888"/>
            <a:chOff x="447675" y="1138238"/>
            <a:chExt cx="8229600" cy="1131544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30082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Fila</a:t>
              </a: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61972"/>
              <a:ext cx="8229600" cy="707810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é uma lista de itens em que as inserções são feitas num extremo, denominado </a:t>
              </a:r>
              <a:r>
                <a:rPr lang="pt-BR" sz="2000" b="1" dirty="0">
                  <a:latin typeface="Arial Narrow" pitchFamily="34" charset="0"/>
                </a:rPr>
                <a:t>final</a:t>
              </a:r>
              <a:r>
                <a:rPr lang="pt-BR" sz="2000" dirty="0">
                  <a:latin typeface="Arial Narrow" pitchFamily="34" charset="0"/>
                </a:rPr>
                <a:t>, e as remoções são feitas no extremo oposto, denominado </a:t>
              </a:r>
              <a:r>
                <a:rPr lang="pt-BR" sz="2000" b="1" dirty="0">
                  <a:latin typeface="Arial Narrow" pitchFamily="34" charset="0"/>
                </a:rPr>
                <a:t>início</a:t>
              </a:r>
              <a:r>
                <a:rPr lang="pt-BR" sz="2000" dirty="0">
                  <a:latin typeface="Arial Narrow" pitchFamily="34" charset="0"/>
                </a:rPr>
                <a:t>.</a:t>
              </a:r>
            </a:p>
          </p:txBody>
        </p:sp>
      </p:grp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4714875"/>
            <a:ext cx="6588125" cy="103822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Exemplos de aplicação: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6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Fila de impressão de arquivos num sistema operacional.</a:t>
            </a: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Fila de escalonamento de processos num sistema operacional.</a:t>
            </a: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Fila é útil em qualquer situação em que precisamos </a:t>
            </a: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manter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a ordem de uma sequência!</a:t>
            </a:r>
            <a:endParaRPr lang="pt-BR" dirty="0">
              <a:latin typeface="Arial Narrow" pitchFamily="34" charset="0"/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425450" y="2286000"/>
            <a:ext cx="6588125" cy="135413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Funcionamento: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6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Quando um item é inserido numa fila, ele é colocado no seu final.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Apenas o item no início da fila pode ser removido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Essa política de acesso é denominada </a:t>
            </a: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FIFO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pt-BR" i="1" dirty="0" err="1">
                <a:latin typeface="Arial Narrow" pitchFamily="34" charset="0"/>
                <a:cs typeface="Times New Roman" pitchFamily="18" charset="0"/>
                <a:sym typeface="Symbol" pitchFamily="18" charset="2"/>
              </a:rPr>
              <a:t>First-In</a:t>
            </a:r>
            <a:r>
              <a:rPr lang="pt-BR" i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/</a:t>
            </a:r>
            <a:r>
              <a:rPr lang="pt-BR" i="1" dirty="0" err="1">
                <a:latin typeface="Arial Narrow" pitchFamily="34" charset="0"/>
                <a:cs typeface="Times New Roman" pitchFamily="18" charset="0"/>
                <a:sym typeface="Symbol" pitchFamily="18" charset="2"/>
              </a:rPr>
              <a:t>First-Out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).</a:t>
            </a:r>
          </a:p>
        </p:txBody>
      </p:sp>
      <p:sp>
        <p:nvSpPr>
          <p:cNvPr id="5130" name="AutoShape 13" descr="Resultado de imagem para fila de dados infinit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513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13" y="2608263"/>
            <a:ext cx="1597025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Elipse 16"/>
          <p:cNvSpPr/>
          <p:nvPr/>
        </p:nvSpPr>
        <p:spPr>
          <a:xfrm>
            <a:off x="2591072" y="398942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FF00FF">
                  <a:shade val="30000"/>
                  <a:satMod val="115000"/>
                </a:srgbClr>
              </a:gs>
              <a:gs pos="50000">
                <a:srgbClr val="FF00FF">
                  <a:shade val="67500"/>
                  <a:satMod val="115000"/>
                </a:srgbClr>
              </a:gs>
              <a:gs pos="100000">
                <a:srgbClr val="FF00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162576" y="398942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734080" y="398942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305584" y="398942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3366FF">
                  <a:shade val="30000"/>
                  <a:satMod val="115000"/>
                </a:srgbClr>
              </a:gs>
              <a:gs pos="50000">
                <a:srgbClr val="3366FF">
                  <a:shade val="67500"/>
                  <a:satMod val="115000"/>
                </a:srgbClr>
              </a:gs>
              <a:gs pos="100000">
                <a:srgbClr val="33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  <p:bldP spid="40" grpId="0" animBg="1" autoUpdateAnimBg="0"/>
      <p:bldP spid="1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AAF738-7004-412D-B8BA-DF8385E496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5450" y="1019175"/>
            <a:ext cx="3851275" cy="395288"/>
          </a:xfrm>
          <a:prstGeom prst="rect">
            <a:avLst/>
          </a:prstGeom>
          <a:solidFill>
            <a:srgbClr val="00007E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j-lt"/>
              </a:rPr>
              <a:t>Operações em filas</a:t>
            </a: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425450" y="1416050"/>
            <a:ext cx="3851275" cy="4340225"/>
          </a:xfrm>
          <a:prstGeom prst="rect">
            <a:avLst/>
          </a:prstGeom>
          <a:solidFill>
            <a:srgbClr val="EBF3F9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marL="142875" indent="-142875"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 indent="-44450">
              <a:spcBef>
                <a:spcPts val="8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Cria e devolve uma fila vazia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500" dirty="0">
                <a:latin typeface="Arial Narrow" pitchFamily="34" charset="0"/>
              </a:rPr>
              <a:t>, com tamanho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500" dirty="0">
                <a:latin typeface="Arial Narrow" pitchFamily="34" charset="0"/>
              </a:rPr>
              <a:t>.</a:t>
            </a:r>
          </a:p>
          <a:p>
            <a:pPr marL="142875" indent="-142875">
              <a:spcBef>
                <a:spcPts val="1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 indent="-44450">
              <a:spcBef>
                <a:spcPts val="8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Devolve verdade se, e só se, a fila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500" dirty="0">
                <a:latin typeface="Arial Narrow" pitchFamily="34" charset="0"/>
              </a:rPr>
              <a:t> estiver vazia.</a:t>
            </a:r>
          </a:p>
          <a:p>
            <a:pPr marL="142875" indent="-142875">
              <a:spcBef>
                <a:spcPts val="1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cheiaf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 indent="-44450">
              <a:spcBef>
                <a:spcPts val="8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Devolve verdade se, e só se, a fila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500" dirty="0">
                <a:latin typeface="Arial Narrow" pitchFamily="34" charset="0"/>
              </a:rPr>
              <a:t> estiver cheia.</a:t>
            </a:r>
          </a:p>
          <a:p>
            <a:pPr marL="142875" indent="-142875">
              <a:spcBef>
                <a:spcPts val="1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 indent="-44450">
              <a:spcBef>
                <a:spcPts val="8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Insere o item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500" dirty="0">
                <a:latin typeface="Arial Narrow" pitchFamily="34" charset="0"/>
              </a:rPr>
              <a:t> no final da fila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500" dirty="0">
                <a:latin typeface="Arial Narrow" pitchFamily="34" charset="0"/>
              </a:rPr>
              <a:t>. </a:t>
            </a:r>
          </a:p>
          <a:p>
            <a:pPr marL="142875" indent="-142875">
              <a:spcBef>
                <a:spcPts val="1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desenfileira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600" dirty="0">
              <a:latin typeface="Arial Narrow" pitchFamily="34" charset="0"/>
            </a:endParaRPr>
          </a:p>
          <a:p>
            <a:pPr marL="179388" lvl="1" indent="-44450">
              <a:spcBef>
                <a:spcPts val="8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Remove e devolve o item que estiver no início de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500" dirty="0">
                <a:latin typeface="Arial Narrow" pitchFamily="34" charset="0"/>
              </a:rPr>
              <a:t>.</a:t>
            </a:r>
          </a:p>
          <a:p>
            <a:pPr marL="142875" indent="-142875">
              <a:spcBef>
                <a:spcPts val="1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destroif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 indent="-44450">
              <a:spcBef>
                <a:spcPts val="8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Destrói a fila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500" dirty="0">
                <a:latin typeface="Arial Narrow" pitchFamily="34" charset="0"/>
              </a:rPr>
              <a:t>.</a:t>
            </a:r>
          </a:p>
        </p:txBody>
      </p:sp>
      <p:grpSp>
        <p:nvGrpSpPr>
          <p:cNvPr id="2" name="Grupo 45"/>
          <p:cNvGrpSpPr>
            <a:grpSpLocks/>
          </p:cNvGrpSpPr>
          <p:nvPr/>
        </p:nvGrpSpPr>
        <p:grpSpPr bwMode="auto">
          <a:xfrm>
            <a:off x="4349750" y="1019175"/>
            <a:ext cx="4319588" cy="4741863"/>
            <a:chOff x="425450" y="3536295"/>
            <a:chExt cx="8243888" cy="4742231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3536295"/>
              <a:ext cx="8243888" cy="400081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Operação, efeito e resultado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3933201"/>
              <a:ext cx="8243888" cy="4345325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Vamos começar supondo que esse tipo de dados está disponível no arquivo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fila.h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8418513" y="1446213"/>
            <a:ext cx="250825" cy="4284662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 fontAlgn="ctr"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  <a:endParaRPr lang="pt-BR" sz="1450" b="1" dirty="0">
              <a:latin typeface="+mn-lt"/>
              <a:cs typeface="Courier New" pitchFamily="49" charset="0"/>
            </a:endParaRP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4357688" y="1446213"/>
            <a:ext cx="3276600" cy="4284662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t">
              <a:spcBef>
                <a:spcPts val="1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 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 fila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vaziaf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cheiaf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vaziaf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cheiaf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desenfileira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desenfileira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desenfileira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vaziaf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cheiaf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destroif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7512050" y="1446213"/>
            <a:ext cx="828675" cy="4284662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fontAlgn="ctr">
              <a:spcBef>
                <a:spcPts val="1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inexistente</a:t>
            </a:r>
            <a:endParaRPr lang="pt-BR" sz="1450" b="1" dirty="0">
              <a:solidFill>
                <a:srgbClr val="FF0000"/>
              </a:solidFill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upo 143"/>
          <p:cNvGrpSpPr>
            <a:grpSpLocks/>
          </p:cNvGrpSpPr>
          <p:nvPr/>
        </p:nvGrpSpPr>
        <p:grpSpPr bwMode="auto">
          <a:xfrm>
            <a:off x="425450" y="1019175"/>
            <a:ext cx="8243888" cy="5229225"/>
            <a:chOff x="425450" y="1019175"/>
            <a:chExt cx="8243888" cy="5228967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1019175"/>
              <a:ext cx="8243888" cy="40003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Cadeia palíndroma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1416030"/>
              <a:ext cx="8243888" cy="4832112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endParaRPr lang="pt-B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3" name="CaixaDeTexto 142"/>
          <p:cNvSpPr txBox="1"/>
          <p:nvPr/>
        </p:nvSpPr>
        <p:spPr bwMode="auto">
          <a:xfrm>
            <a:off x="425450" y="1416050"/>
            <a:ext cx="8243888" cy="483235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"pilha.h"</a:t>
            </a:r>
          </a:p>
          <a:p>
            <a:pPr>
              <a:defRPr/>
            </a:pPr>
            <a:r>
              <a:rPr lang="pt-B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"fila.h"</a:t>
            </a: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(void) {</a:t>
            </a:r>
            <a:endParaRPr lang="pt-BR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F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Pilha P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pilha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en-US" sz="14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nFrase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? "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for(int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s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pt-BR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 {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      empilha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vaziaf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desenfileira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)==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desempilha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vaziaf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(F) ) </a:t>
            </a:r>
            <a:r>
              <a:rPr lang="pt-BR" sz="14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"A frase e </a:t>
            </a:r>
            <a:r>
              <a:rPr lang="pt-BR" sz="14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palindroma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"A frase </a:t>
            </a:r>
            <a:r>
              <a:rPr lang="pt-BR" sz="14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nao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e </a:t>
            </a:r>
            <a:r>
              <a:rPr lang="pt-BR" sz="14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palindroma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destroif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destroip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99C048-2B64-45DB-B546-BC551026D8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" name="Grupo 108"/>
          <p:cNvGrpSpPr>
            <a:grpSpLocks/>
          </p:cNvGrpSpPr>
          <p:nvPr/>
        </p:nvGrpSpPr>
        <p:grpSpPr bwMode="auto">
          <a:xfrm>
            <a:off x="4132263" y="1455738"/>
            <a:ext cx="4481512" cy="2773362"/>
            <a:chOff x="4215415" y="1310706"/>
            <a:chExt cx="4481517" cy="2772000"/>
          </a:xfrm>
        </p:grpSpPr>
        <p:sp>
          <p:nvSpPr>
            <p:cNvPr id="112" name="CaixaDeTexto 9"/>
            <p:cNvSpPr txBox="1">
              <a:spLocks noChangeArrowheads="1"/>
            </p:cNvSpPr>
            <p:nvPr/>
          </p:nvSpPr>
          <p:spPr bwMode="auto">
            <a:xfrm>
              <a:off x="4215415" y="1310706"/>
              <a:ext cx="4481517" cy="2772000"/>
            </a:xfrm>
            <a:prstGeom prst="rect">
              <a:avLst/>
            </a:prstGeom>
            <a:solidFill>
              <a:srgbClr val="E5F1F3"/>
            </a:solidFill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</p:txBody>
        </p:sp>
        <p:grpSp>
          <p:nvGrpSpPr>
            <p:cNvPr id="7177" name="Grupo 45"/>
            <p:cNvGrpSpPr>
              <a:grpSpLocks/>
            </p:cNvGrpSpPr>
            <p:nvPr/>
          </p:nvGrpSpPr>
          <p:grpSpPr bwMode="auto">
            <a:xfrm>
              <a:off x="4362664" y="1384662"/>
              <a:ext cx="4187018" cy="2624103"/>
              <a:chOff x="4351707" y="1357298"/>
              <a:chExt cx="4187018" cy="2624103"/>
            </a:xfrm>
          </p:grpSpPr>
          <p:sp>
            <p:nvSpPr>
              <p:cNvPr id="7178" name="Rectangle 79"/>
              <p:cNvSpPr>
                <a:spLocks noChangeArrowheads="1"/>
              </p:cNvSpPr>
              <p:nvPr/>
            </p:nvSpPr>
            <p:spPr bwMode="auto">
              <a:xfrm>
                <a:off x="7987292" y="1705554"/>
                <a:ext cx="55143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</a:rPr>
                  <a:t>roma</a:t>
                </a:r>
                <a:endParaRPr lang="pt-BR"/>
              </a:p>
            </p:txBody>
          </p:sp>
          <p:cxnSp>
            <p:nvCxnSpPr>
              <p:cNvPr id="7179" name="AutoShape 80"/>
              <p:cNvCxnSpPr>
                <a:cxnSpLocks noChangeShapeType="1"/>
                <a:endCxn id="7180" idx="3"/>
              </p:cNvCxnSpPr>
              <p:nvPr/>
            </p:nvCxnSpPr>
            <p:spPr bwMode="auto">
              <a:xfrm rot="10800000" flipV="1">
                <a:off x="4903141" y="1834020"/>
                <a:ext cx="787573" cy="8638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sp>
            <p:nvSpPr>
              <p:cNvPr id="7180" name="Rectangle 81"/>
              <p:cNvSpPr>
                <a:spLocks noChangeArrowheads="1"/>
              </p:cNvSpPr>
              <p:nvPr/>
            </p:nvSpPr>
            <p:spPr bwMode="auto">
              <a:xfrm>
                <a:off x="4351707" y="1704158"/>
                <a:ext cx="55143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pt-BR" b="1">
                    <a:solidFill>
                      <a:srgbClr val="0000FF"/>
                    </a:solidFill>
                    <a:latin typeface="Courier New" pitchFamily="49" charset="0"/>
                  </a:rPr>
                  <a:t>roma</a:t>
                </a:r>
                <a:endParaRPr lang="pt-BR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7181" name="Grupo 44"/>
              <p:cNvGrpSpPr>
                <a:grpSpLocks/>
              </p:cNvGrpSpPr>
              <p:nvPr/>
            </p:nvGrpSpPr>
            <p:grpSpPr bwMode="auto">
              <a:xfrm>
                <a:off x="4375307" y="2059992"/>
                <a:ext cx="1941475" cy="351884"/>
                <a:chOff x="4449195" y="2059992"/>
                <a:chExt cx="1941475" cy="351884"/>
              </a:xfrm>
            </p:grpSpPr>
            <p:sp>
              <p:nvSpPr>
                <p:cNvPr id="7201" name="Rectangle 84"/>
                <p:cNvSpPr>
                  <a:spLocks noChangeArrowheads="1"/>
                </p:cNvSpPr>
                <p:nvPr/>
              </p:nvSpPr>
              <p:spPr bwMode="auto">
                <a:xfrm>
                  <a:off x="4449195" y="2059992"/>
                  <a:ext cx="551433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pt-BR" b="1">
                      <a:solidFill>
                        <a:srgbClr val="FF0000"/>
                      </a:solidFill>
                      <a:latin typeface="Courier New" pitchFamily="49" charset="0"/>
                    </a:rPr>
                    <a:t>amor</a:t>
                  </a:r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7202" name="AutoShape 85"/>
                <p:cNvCxnSpPr>
                  <a:cxnSpLocks noChangeShapeType="1"/>
                  <a:stCxn id="7194" idx="0"/>
                  <a:endCxn id="7201" idx="3"/>
                </p:cNvCxnSpPr>
                <p:nvPr/>
              </p:nvCxnSpPr>
              <p:spPr bwMode="auto">
                <a:xfrm rot="16200000" flipV="1">
                  <a:off x="5588957" y="1610163"/>
                  <a:ext cx="213384" cy="1390042"/>
                </a:xfrm>
                <a:prstGeom prst="bentConnector2">
                  <a:avLst/>
                </a:prstGeom>
                <a:noFill/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 type="triangle" w="med" len="med"/>
                </a:ln>
              </p:spPr>
            </p:cxnSp>
          </p:grpSp>
          <p:sp>
            <p:nvSpPr>
              <p:cNvPr id="120" name="Rectangle 88"/>
              <p:cNvSpPr>
                <a:spLocks noChangeArrowheads="1"/>
              </p:cNvSpPr>
              <p:nvPr/>
            </p:nvSpPr>
            <p:spPr bwMode="auto">
              <a:xfrm>
                <a:off x="6631748" y="3679290"/>
                <a:ext cx="442914" cy="277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  <a:defRPr/>
                </a:pPr>
                <a:r>
                  <a:rPr lang="pt-BR" b="1" dirty="0">
                    <a:solidFill>
                      <a:schemeClr val="accent1">
                        <a:lumMod val="25000"/>
                      </a:schemeClr>
                    </a:solidFill>
                    <a:latin typeface="Arial Narrow" pitchFamily="34" charset="0"/>
                  </a:rPr>
                  <a:t>pilha</a:t>
                </a:r>
              </a:p>
            </p:txBody>
          </p:sp>
          <p:grpSp>
            <p:nvGrpSpPr>
              <p:cNvPr id="7183" name="Grupo 43"/>
              <p:cNvGrpSpPr>
                <a:grpSpLocks/>
              </p:cNvGrpSpPr>
              <p:nvPr/>
            </p:nvGrpSpPr>
            <p:grpSpPr bwMode="auto">
              <a:xfrm>
                <a:off x="6445235" y="2059992"/>
                <a:ext cx="2090349" cy="351884"/>
                <a:chOff x="6390670" y="2059992"/>
                <a:chExt cx="2090349" cy="351884"/>
              </a:xfrm>
            </p:grpSpPr>
            <p:cxnSp>
              <p:nvCxnSpPr>
                <p:cNvPr id="7199" name="AutoShape 87"/>
                <p:cNvCxnSpPr>
                  <a:cxnSpLocks noChangeShapeType="1"/>
                  <a:stCxn id="7200" idx="1"/>
                  <a:endCxn id="7194" idx="0"/>
                </p:cNvCxnSpPr>
                <p:nvPr/>
              </p:nvCxnSpPr>
              <p:spPr bwMode="auto">
                <a:xfrm rot="10800000" flipV="1">
                  <a:off x="6390670" y="2198492"/>
                  <a:ext cx="1538916" cy="213384"/>
                </a:xfrm>
                <a:prstGeom prst="bentConnector2">
                  <a:avLst/>
                </a:prstGeom>
                <a:noFill/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7200" name="Rectangle 89"/>
                <p:cNvSpPr>
                  <a:spLocks noChangeArrowheads="1"/>
                </p:cNvSpPr>
                <p:nvPr/>
              </p:nvSpPr>
              <p:spPr bwMode="auto">
                <a:xfrm>
                  <a:off x="7929586" y="2059992"/>
                  <a:ext cx="551433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pt-BR" b="1">
                      <a:latin typeface="Courier New" pitchFamily="49" charset="0"/>
                    </a:rPr>
                    <a:t>roma</a:t>
                  </a:r>
                  <a:endParaRPr lang="pt-BR"/>
                </a:p>
              </p:txBody>
            </p:sp>
          </p:grpSp>
          <p:cxnSp>
            <p:nvCxnSpPr>
              <p:cNvPr id="7184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7064666" y="1835416"/>
                <a:ext cx="848736" cy="1396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grpSp>
            <p:nvGrpSpPr>
              <p:cNvPr id="7185" name="Group 93"/>
              <p:cNvGrpSpPr>
                <a:grpSpLocks/>
              </p:cNvGrpSpPr>
              <p:nvPr/>
            </p:nvGrpSpPr>
            <p:grpSpPr bwMode="auto">
              <a:xfrm>
                <a:off x="6224917" y="2411889"/>
                <a:ext cx="331506" cy="1569512"/>
                <a:chOff x="4140" y="7522"/>
                <a:chExt cx="332" cy="1124"/>
              </a:xfrm>
            </p:grpSpPr>
            <p:sp>
              <p:nvSpPr>
                <p:cNvPr id="7194" name="Rectangle 94"/>
                <p:cNvSpPr>
                  <a:spLocks noChangeArrowheads="1"/>
                </p:cNvSpPr>
                <p:nvPr/>
              </p:nvSpPr>
              <p:spPr bwMode="auto">
                <a:xfrm>
                  <a:off x="4140" y="7522"/>
                  <a:ext cx="332" cy="281"/>
                </a:xfrm>
                <a:prstGeom prst="rect">
                  <a:avLst/>
                </a:prstGeom>
                <a:solidFill>
                  <a:srgbClr val="FFFFC1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a</a:t>
                  </a:r>
                  <a:endParaRPr lang="pt-BR" sz="2000"/>
                </a:p>
              </p:txBody>
            </p:sp>
            <p:sp>
              <p:nvSpPr>
                <p:cNvPr id="7195" name="Rectangle 95"/>
                <p:cNvSpPr>
                  <a:spLocks noChangeArrowheads="1"/>
                </p:cNvSpPr>
                <p:nvPr/>
              </p:nvSpPr>
              <p:spPr bwMode="auto">
                <a:xfrm>
                  <a:off x="4140" y="7803"/>
                  <a:ext cx="332" cy="281"/>
                </a:xfrm>
                <a:prstGeom prst="rect">
                  <a:avLst/>
                </a:prstGeom>
                <a:solidFill>
                  <a:srgbClr val="FFFFC1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m</a:t>
                  </a:r>
                  <a:endParaRPr lang="pt-BR" sz="2000"/>
                </a:p>
              </p:txBody>
            </p:sp>
            <p:sp>
              <p:nvSpPr>
                <p:cNvPr id="7196" name="Rectangle 96"/>
                <p:cNvSpPr>
                  <a:spLocks noChangeArrowheads="1"/>
                </p:cNvSpPr>
                <p:nvPr/>
              </p:nvSpPr>
              <p:spPr bwMode="auto">
                <a:xfrm>
                  <a:off x="4140" y="8084"/>
                  <a:ext cx="332" cy="281"/>
                </a:xfrm>
                <a:prstGeom prst="rect">
                  <a:avLst/>
                </a:prstGeom>
                <a:solidFill>
                  <a:srgbClr val="FFFFC1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o</a:t>
                  </a:r>
                  <a:endParaRPr lang="pt-BR" sz="2000"/>
                </a:p>
              </p:txBody>
            </p:sp>
            <p:sp>
              <p:nvSpPr>
                <p:cNvPr id="7197" name="Rectangle 97"/>
                <p:cNvSpPr>
                  <a:spLocks noChangeArrowheads="1"/>
                </p:cNvSpPr>
                <p:nvPr/>
              </p:nvSpPr>
              <p:spPr bwMode="auto">
                <a:xfrm>
                  <a:off x="4140" y="8365"/>
                  <a:ext cx="332" cy="281"/>
                </a:xfrm>
                <a:prstGeom prst="rect">
                  <a:avLst/>
                </a:prstGeom>
                <a:solidFill>
                  <a:srgbClr val="FFFFC1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r</a:t>
                  </a:r>
                  <a:endParaRPr lang="pt-BR" sz="2000"/>
                </a:p>
              </p:txBody>
            </p:sp>
            <p:cxnSp>
              <p:nvCxnSpPr>
                <p:cNvPr id="7198" name="AutoShape 98"/>
                <p:cNvCxnSpPr>
                  <a:cxnSpLocks noChangeShapeType="1"/>
                </p:cNvCxnSpPr>
                <p:nvPr/>
              </p:nvCxnSpPr>
              <p:spPr bwMode="auto">
                <a:xfrm>
                  <a:off x="4140" y="7523"/>
                  <a:ext cx="332" cy="1"/>
                </a:xfrm>
                <a:prstGeom prst="straightConnector1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7186" name="Group 99"/>
              <p:cNvGrpSpPr>
                <a:grpSpLocks/>
              </p:cNvGrpSpPr>
              <p:nvPr/>
            </p:nvGrpSpPr>
            <p:grpSpPr bwMode="auto">
              <a:xfrm>
                <a:off x="5715672" y="1642718"/>
                <a:ext cx="1328021" cy="392378"/>
                <a:chOff x="3914" y="7856"/>
                <a:chExt cx="1330" cy="281"/>
              </a:xfrm>
            </p:grpSpPr>
            <p:sp>
              <p:nvSpPr>
                <p:cNvPr id="7188" name="Rectangle 100"/>
                <p:cNvSpPr>
                  <a:spLocks noChangeArrowheads="1"/>
                </p:cNvSpPr>
                <p:nvPr/>
              </p:nvSpPr>
              <p:spPr bwMode="auto">
                <a:xfrm>
                  <a:off x="4912" y="7856"/>
                  <a:ext cx="332" cy="281"/>
                </a:xfrm>
                <a:prstGeom prst="rect">
                  <a:avLst/>
                </a:prstGeom>
                <a:solidFill>
                  <a:srgbClr val="CAE8AA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a</a:t>
                  </a:r>
                  <a:endParaRPr lang="pt-BR" sz="2000"/>
                </a:p>
              </p:txBody>
            </p:sp>
            <p:sp>
              <p:nvSpPr>
                <p:cNvPr id="7189" name="Rectangle 101"/>
                <p:cNvSpPr>
                  <a:spLocks noChangeArrowheads="1"/>
                </p:cNvSpPr>
                <p:nvPr/>
              </p:nvSpPr>
              <p:spPr bwMode="auto">
                <a:xfrm>
                  <a:off x="4580" y="7856"/>
                  <a:ext cx="332" cy="281"/>
                </a:xfrm>
                <a:prstGeom prst="rect">
                  <a:avLst/>
                </a:prstGeom>
                <a:solidFill>
                  <a:srgbClr val="CAE8AA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m</a:t>
                  </a:r>
                  <a:endParaRPr lang="pt-BR" sz="2000"/>
                </a:p>
              </p:txBody>
            </p:sp>
            <p:sp>
              <p:nvSpPr>
                <p:cNvPr id="7190" name="Rectangle 102"/>
                <p:cNvSpPr>
                  <a:spLocks noChangeArrowheads="1"/>
                </p:cNvSpPr>
                <p:nvPr/>
              </p:nvSpPr>
              <p:spPr bwMode="auto">
                <a:xfrm>
                  <a:off x="4248" y="7856"/>
                  <a:ext cx="332" cy="281"/>
                </a:xfrm>
                <a:prstGeom prst="rect">
                  <a:avLst/>
                </a:prstGeom>
                <a:solidFill>
                  <a:srgbClr val="CAE8AA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o</a:t>
                  </a:r>
                  <a:endParaRPr lang="pt-BR" sz="2000"/>
                </a:p>
              </p:txBody>
            </p:sp>
            <p:sp>
              <p:nvSpPr>
                <p:cNvPr id="7191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16" y="7856"/>
                  <a:ext cx="332" cy="281"/>
                </a:xfrm>
                <a:prstGeom prst="rect">
                  <a:avLst/>
                </a:prstGeom>
                <a:solidFill>
                  <a:srgbClr val="CAE8AA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r</a:t>
                  </a:r>
                  <a:endParaRPr lang="pt-BR" sz="2000"/>
                </a:p>
              </p:txBody>
            </p:sp>
            <p:cxnSp>
              <p:nvCxnSpPr>
                <p:cNvPr id="7192" name="AutoShape 104"/>
                <p:cNvCxnSpPr>
                  <a:cxnSpLocks noChangeShapeType="1"/>
                </p:cNvCxnSpPr>
                <p:nvPr/>
              </p:nvCxnSpPr>
              <p:spPr bwMode="auto">
                <a:xfrm>
                  <a:off x="5239" y="7856"/>
                  <a:ext cx="1" cy="281"/>
                </a:xfrm>
                <a:prstGeom prst="straightConnector1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</p:cxnSp>
            <p:cxnSp>
              <p:nvCxnSpPr>
                <p:cNvPr id="7193" name="AutoShape 105"/>
                <p:cNvCxnSpPr>
                  <a:cxnSpLocks noChangeShapeType="1"/>
                </p:cNvCxnSpPr>
                <p:nvPr/>
              </p:nvCxnSpPr>
              <p:spPr bwMode="auto">
                <a:xfrm>
                  <a:off x="3914" y="7856"/>
                  <a:ext cx="1" cy="281"/>
                </a:xfrm>
                <a:prstGeom prst="straightConnector1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25" name="Rectangle 88"/>
              <p:cNvSpPr>
                <a:spLocks noChangeArrowheads="1"/>
              </p:cNvSpPr>
              <p:nvPr/>
            </p:nvSpPr>
            <p:spPr bwMode="auto">
              <a:xfrm>
                <a:off x="6245985" y="1357918"/>
                <a:ext cx="274637" cy="276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  <a:defRPr/>
                </a:pPr>
                <a:r>
                  <a:rPr lang="pt-BR" b="1" dirty="0">
                    <a:solidFill>
                      <a:schemeClr val="accent1">
                        <a:lumMod val="25000"/>
                      </a:schemeClr>
                    </a:solidFill>
                    <a:latin typeface="Arial Narrow" pitchFamily="34" charset="0"/>
                  </a:rPr>
                  <a:t>fila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Note que o tipo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Itemf</a:t>
            </a:r>
            <a:r>
              <a:rPr lang="pt-BR" dirty="0">
                <a:latin typeface="Arial Narrow" pitchFamily="34" charset="0"/>
              </a:rPr>
              <a:t> pode ser redefinido, em função da aplicação que usa o tipo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grpSp>
        <p:nvGrpSpPr>
          <p:cNvPr id="8195" name="Grupo 35"/>
          <p:cNvGrpSpPr>
            <a:grpSpLocks/>
          </p:cNvGrpSpPr>
          <p:nvPr/>
        </p:nvGrpSpPr>
        <p:grpSpPr bwMode="auto">
          <a:xfrm>
            <a:off x="425450" y="1019175"/>
            <a:ext cx="8243888" cy="2782888"/>
            <a:chOff x="425450" y="3536295"/>
            <a:chExt cx="8243888" cy="2781571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3536295"/>
              <a:ext cx="8243888" cy="399861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O tipo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Fila</a:t>
              </a:r>
              <a:endParaRPr lang="pt-BR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3932982"/>
              <a:ext cx="8243888" cy="238488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Itemf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fila {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max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 total;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 inicio;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 final;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Itemf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item;</a:t>
              </a:r>
            </a:p>
            <a:p>
              <a:pPr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 *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Fila;</a:t>
              </a:r>
            </a:p>
          </p:txBody>
        </p:sp>
      </p:grpSp>
      <p:sp>
        <p:nvSpPr>
          <p:cNvPr id="819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EA31-53AB-43E0-811C-8249E32B7E4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" name="Texto explicativo em forma de nuvem 45"/>
          <p:cNvSpPr/>
          <p:nvPr/>
        </p:nvSpPr>
        <p:spPr>
          <a:xfrm>
            <a:off x="4286250" y="1785938"/>
            <a:ext cx="3714750" cy="1071562"/>
          </a:xfrm>
          <a:prstGeom prst="cloudCallout">
            <a:avLst>
              <a:gd name="adj1" fmla="val -76150"/>
              <a:gd name="adj2" fmla="val 68549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anchor="ctr"/>
          <a:lstStyle/>
          <a:p>
            <a:pPr algn="ctr">
              <a:defRPr/>
            </a:pPr>
            <a:r>
              <a:rPr lang="pt-BR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Symbol"/>
              </a:rPr>
              <a:t>Fila  </a:t>
            </a:r>
            <a:r>
              <a:rPr lang="pt-B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fila *</a:t>
            </a:r>
          </a:p>
        </p:txBody>
      </p:sp>
      <p:grpSp>
        <p:nvGrpSpPr>
          <p:cNvPr id="8200" name="Grupo 87"/>
          <p:cNvGrpSpPr>
            <a:grpSpLocks/>
          </p:cNvGrpSpPr>
          <p:nvPr/>
        </p:nvGrpSpPr>
        <p:grpSpPr bwMode="auto">
          <a:xfrm>
            <a:off x="1287463" y="4457700"/>
            <a:ext cx="6519862" cy="758825"/>
            <a:chOff x="1287463" y="4803411"/>
            <a:chExt cx="6519863" cy="758075"/>
          </a:xfrm>
        </p:grpSpPr>
        <p:grpSp>
          <p:nvGrpSpPr>
            <p:cNvPr id="8201" name="Grupo 46"/>
            <p:cNvGrpSpPr>
              <a:grpSpLocks/>
            </p:cNvGrpSpPr>
            <p:nvPr/>
          </p:nvGrpSpPr>
          <p:grpSpPr bwMode="auto">
            <a:xfrm>
              <a:off x="1287463" y="4972707"/>
              <a:ext cx="621445" cy="392073"/>
              <a:chOff x="1304925" y="5091296"/>
              <a:chExt cx="621445" cy="392073"/>
            </a:xfrm>
          </p:grpSpPr>
          <p:sp>
            <p:nvSpPr>
              <p:cNvPr id="8239" name="Rectangle 41"/>
              <p:cNvSpPr>
                <a:spLocks noChangeArrowheads="1"/>
              </p:cNvSpPr>
              <p:nvPr/>
            </p:nvSpPr>
            <p:spPr bwMode="auto">
              <a:xfrm>
                <a:off x="1304925" y="5133459"/>
                <a:ext cx="153879" cy="307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8240" name="Rectangle 42"/>
              <p:cNvSpPr>
                <a:spLocks noChangeArrowheads="1"/>
              </p:cNvSpPr>
              <p:nvPr/>
            </p:nvSpPr>
            <p:spPr bwMode="auto">
              <a:xfrm>
                <a:off x="1494395" y="5091296"/>
                <a:ext cx="431975" cy="392073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2000" b="1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202" name="Grupo 49"/>
            <p:cNvGrpSpPr>
              <a:grpSpLocks/>
            </p:cNvGrpSpPr>
            <p:nvPr/>
          </p:nvGrpSpPr>
          <p:grpSpPr bwMode="auto">
            <a:xfrm>
              <a:off x="1527113" y="5083748"/>
              <a:ext cx="1157587" cy="169990"/>
              <a:chOff x="1544575" y="5202337"/>
              <a:chExt cx="1157587" cy="169990"/>
            </a:xfrm>
          </p:grpSpPr>
          <p:sp>
            <p:nvSpPr>
              <p:cNvPr id="8237" name="Rectangle 6"/>
              <p:cNvSpPr>
                <a:spLocks noChangeArrowheads="1"/>
              </p:cNvSpPr>
              <p:nvPr/>
            </p:nvSpPr>
            <p:spPr bwMode="auto">
              <a:xfrm>
                <a:off x="1544575" y="5202337"/>
                <a:ext cx="331614" cy="169990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238" name="AutoShape 7"/>
              <p:cNvCxnSpPr>
                <a:cxnSpLocks noChangeShapeType="1"/>
                <a:stCxn id="8237" idx="3"/>
                <a:endCxn id="8213" idx="1"/>
              </p:cNvCxnSpPr>
              <p:nvPr/>
            </p:nvCxnSpPr>
            <p:spPr bwMode="auto">
              <a:xfrm flipV="1">
                <a:off x="1876189" y="5287145"/>
                <a:ext cx="825973" cy="187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grpSp>
          <p:nvGrpSpPr>
            <p:cNvPr id="8203" name="Grupo 52"/>
            <p:cNvGrpSpPr>
              <a:grpSpLocks/>
            </p:cNvGrpSpPr>
            <p:nvPr/>
          </p:nvGrpSpPr>
          <p:grpSpPr bwMode="auto">
            <a:xfrm>
              <a:off x="5475422" y="4803411"/>
              <a:ext cx="2331904" cy="758075"/>
              <a:chOff x="5492884" y="4922000"/>
              <a:chExt cx="2331904" cy="758075"/>
            </a:xfrm>
          </p:grpSpPr>
          <p:sp>
            <p:nvSpPr>
              <p:cNvPr id="8226" name="Rectangle 22"/>
              <p:cNvSpPr>
                <a:spLocks noChangeArrowheads="1"/>
              </p:cNvSpPr>
              <p:nvPr/>
            </p:nvSpPr>
            <p:spPr bwMode="auto">
              <a:xfrm>
                <a:off x="5492884" y="492200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0</a:t>
                </a:r>
                <a:endParaRPr lang="pt-BR" sz="1100" b="1"/>
              </a:p>
            </p:txBody>
          </p:sp>
          <p:sp>
            <p:nvSpPr>
              <p:cNvPr id="8227" name="Rectangle 24"/>
              <p:cNvSpPr>
                <a:spLocks noChangeArrowheads="1"/>
              </p:cNvSpPr>
              <p:nvPr/>
            </p:nvSpPr>
            <p:spPr bwMode="auto">
              <a:xfrm>
                <a:off x="5959265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1</a:t>
                </a:r>
                <a:endParaRPr lang="pt-BR" sz="1100" b="1"/>
              </a:p>
            </p:txBody>
          </p:sp>
          <p:sp>
            <p:nvSpPr>
              <p:cNvPr id="8228" name="Rectangle 26"/>
              <p:cNvSpPr>
                <a:spLocks noChangeArrowheads="1"/>
              </p:cNvSpPr>
              <p:nvPr/>
            </p:nvSpPr>
            <p:spPr bwMode="auto">
              <a:xfrm>
                <a:off x="642564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2</a:t>
                </a:r>
                <a:endParaRPr lang="pt-BR" sz="1100" b="1"/>
              </a:p>
            </p:txBody>
          </p:sp>
          <p:sp>
            <p:nvSpPr>
              <p:cNvPr id="8229" name="Rectangle 28"/>
              <p:cNvSpPr>
                <a:spLocks noChangeArrowheads="1"/>
              </p:cNvSpPr>
              <p:nvPr/>
            </p:nvSpPr>
            <p:spPr bwMode="auto">
              <a:xfrm>
                <a:off x="689202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3</a:t>
                </a:r>
                <a:endParaRPr lang="pt-BR" sz="1100" b="1"/>
              </a:p>
            </p:txBody>
          </p:sp>
          <p:sp>
            <p:nvSpPr>
              <p:cNvPr id="8230" name="Rectangle 30"/>
              <p:cNvSpPr>
                <a:spLocks noChangeArrowheads="1"/>
              </p:cNvSpPr>
              <p:nvPr/>
            </p:nvSpPr>
            <p:spPr bwMode="auto">
              <a:xfrm>
                <a:off x="7358407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4</a:t>
                </a:r>
                <a:endParaRPr lang="pt-BR" sz="1100" b="1"/>
              </a:p>
            </p:txBody>
          </p:sp>
          <p:sp>
            <p:nvSpPr>
              <p:cNvPr id="8231" name="Rectangle 20"/>
              <p:cNvSpPr>
                <a:spLocks noChangeArrowheads="1"/>
              </p:cNvSpPr>
              <p:nvPr/>
            </p:nvSpPr>
            <p:spPr bwMode="auto">
              <a:xfrm>
                <a:off x="5492884" y="5485545"/>
                <a:ext cx="466381" cy="194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1900</a:t>
                </a:r>
                <a:endParaRPr lang="pt-BR" sz="1100" b="1"/>
              </a:p>
            </p:txBody>
          </p:sp>
          <p:sp>
            <p:nvSpPr>
              <p:cNvPr id="8232" name="Rectangle 21"/>
              <p:cNvSpPr>
                <a:spLocks noChangeArrowheads="1"/>
              </p:cNvSpPr>
              <p:nvPr/>
            </p:nvSpPr>
            <p:spPr bwMode="auto">
              <a:xfrm>
                <a:off x="5492884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8233" name="Rectangle 23"/>
              <p:cNvSpPr>
                <a:spLocks noChangeArrowheads="1"/>
              </p:cNvSpPr>
              <p:nvPr/>
            </p:nvSpPr>
            <p:spPr bwMode="auto">
              <a:xfrm>
                <a:off x="5959265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8234" name="Rectangle 25"/>
              <p:cNvSpPr>
                <a:spLocks noChangeArrowheads="1"/>
              </p:cNvSpPr>
              <p:nvPr/>
            </p:nvSpPr>
            <p:spPr bwMode="auto">
              <a:xfrm>
                <a:off x="642564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c</a:t>
                </a:r>
              </a:p>
            </p:txBody>
          </p:sp>
          <p:sp>
            <p:nvSpPr>
              <p:cNvPr id="8235" name="Rectangle 27"/>
              <p:cNvSpPr>
                <a:spLocks noChangeArrowheads="1"/>
              </p:cNvSpPr>
              <p:nvPr/>
            </p:nvSpPr>
            <p:spPr bwMode="auto">
              <a:xfrm>
                <a:off x="689202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8236" name="Rectangle 29"/>
              <p:cNvSpPr>
                <a:spLocks noChangeArrowheads="1"/>
              </p:cNvSpPr>
              <p:nvPr/>
            </p:nvSpPr>
            <p:spPr bwMode="auto">
              <a:xfrm>
                <a:off x="7358407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</p:grp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3636138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inicio</a:t>
              </a:r>
              <a:endParaRPr lang="pt-BR" sz="900" b="1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4104322" y="481097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final</a:t>
              </a:r>
              <a:endParaRPr lang="pt-BR" sz="900" b="1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4557017" y="481097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item</a:t>
              </a:r>
              <a:endParaRPr lang="pt-BR" sz="900" b="1"/>
            </a:p>
          </p:txBody>
        </p:sp>
        <p:sp>
          <p:nvSpPr>
            <p:cNvPr id="8207" name="Rectangle 11"/>
            <p:cNvSpPr>
              <a:spLocks noChangeArrowheads="1"/>
            </p:cNvSpPr>
            <p:nvPr/>
          </p:nvSpPr>
          <p:spPr bwMode="auto">
            <a:xfrm>
              <a:off x="2702699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max</a:t>
              </a:r>
              <a:endParaRPr lang="pt-BR" sz="900" b="1"/>
            </a:p>
          </p:txBody>
        </p:sp>
        <p:sp>
          <p:nvSpPr>
            <p:cNvPr id="8208" name="Rectangle 11"/>
            <p:cNvSpPr>
              <a:spLocks noChangeArrowheads="1"/>
            </p:cNvSpPr>
            <p:nvPr/>
          </p:nvSpPr>
          <p:spPr bwMode="auto">
            <a:xfrm>
              <a:off x="3175870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total</a:t>
              </a:r>
              <a:endParaRPr lang="pt-BR" sz="900" b="1"/>
            </a:p>
          </p:txBody>
        </p:sp>
        <p:sp>
          <p:nvSpPr>
            <p:cNvPr id="8209" name="Rectangle 10"/>
            <p:cNvSpPr>
              <a:spLocks noChangeArrowheads="1"/>
            </p:cNvSpPr>
            <p:nvPr/>
          </p:nvSpPr>
          <p:spPr bwMode="auto">
            <a:xfrm>
              <a:off x="3618139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8210" name="Rectangle 13"/>
            <p:cNvSpPr>
              <a:spLocks noChangeArrowheads="1"/>
            </p:cNvSpPr>
            <p:nvPr/>
          </p:nvSpPr>
          <p:spPr bwMode="auto">
            <a:xfrm>
              <a:off x="4086323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8211" name="Rectangle 15"/>
            <p:cNvSpPr>
              <a:spLocks noChangeArrowheads="1"/>
            </p:cNvSpPr>
            <p:nvPr/>
          </p:nvSpPr>
          <p:spPr bwMode="auto">
            <a:xfrm>
              <a:off x="4557017" y="4972707"/>
              <a:ext cx="431975" cy="391697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  <p:sp>
          <p:nvSpPr>
            <p:cNvPr id="8212" name="Rectangle 9"/>
            <p:cNvSpPr>
              <a:spLocks noChangeArrowheads="1"/>
            </p:cNvSpPr>
            <p:nvPr/>
          </p:nvSpPr>
          <p:spPr bwMode="auto">
            <a:xfrm>
              <a:off x="2684700" y="5364404"/>
              <a:ext cx="431975" cy="194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3700</a:t>
              </a:r>
              <a:endParaRPr lang="pt-BR" sz="1100" b="1"/>
            </a:p>
          </p:txBody>
        </p:sp>
        <p:sp>
          <p:nvSpPr>
            <p:cNvPr id="8213" name="Rectangle 10"/>
            <p:cNvSpPr>
              <a:spLocks noChangeArrowheads="1"/>
            </p:cNvSpPr>
            <p:nvPr/>
          </p:nvSpPr>
          <p:spPr bwMode="auto">
            <a:xfrm>
              <a:off x="2684700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8214" name="Rectangle 10"/>
            <p:cNvSpPr>
              <a:spLocks noChangeArrowheads="1"/>
            </p:cNvSpPr>
            <p:nvPr/>
          </p:nvSpPr>
          <p:spPr bwMode="auto">
            <a:xfrm>
              <a:off x="3157871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grpSp>
          <p:nvGrpSpPr>
            <p:cNvPr id="8215" name="Grupo 71"/>
            <p:cNvGrpSpPr>
              <a:grpSpLocks/>
            </p:cNvGrpSpPr>
            <p:nvPr/>
          </p:nvGrpSpPr>
          <p:grpSpPr bwMode="auto">
            <a:xfrm>
              <a:off x="4590116" y="5087396"/>
              <a:ext cx="885306" cy="167936"/>
              <a:chOff x="5369693" y="4846675"/>
              <a:chExt cx="885357" cy="167953"/>
            </a:xfrm>
          </p:grpSpPr>
          <p:sp>
            <p:nvSpPr>
              <p:cNvPr id="8224" name="Rectangle 16"/>
              <p:cNvSpPr>
                <a:spLocks noChangeArrowheads="1"/>
              </p:cNvSpPr>
              <p:nvPr/>
            </p:nvSpPr>
            <p:spPr bwMode="auto">
              <a:xfrm>
                <a:off x="5369693" y="4846675"/>
                <a:ext cx="343324" cy="16795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1900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225" name="AutoShape 31"/>
              <p:cNvCxnSpPr>
                <a:cxnSpLocks noChangeShapeType="1"/>
                <a:stCxn id="8224" idx="3"/>
                <a:endCxn id="8232" idx="1"/>
              </p:cNvCxnSpPr>
              <p:nvPr/>
            </p:nvCxnSpPr>
            <p:spPr bwMode="auto">
              <a:xfrm flipV="1">
                <a:off x="5713017" y="4922748"/>
                <a:ext cx="542033" cy="7904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sp>
          <p:nvSpPr>
            <p:cNvPr id="8216" name="Rectangle 36"/>
            <p:cNvSpPr>
              <a:spLocks noChangeArrowheads="1"/>
            </p:cNvSpPr>
            <p:nvPr/>
          </p:nvSpPr>
          <p:spPr bwMode="auto">
            <a:xfrm>
              <a:off x="2840026" y="502492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8217" name="Rectangle 36"/>
            <p:cNvSpPr>
              <a:spLocks noChangeArrowheads="1"/>
            </p:cNvSpPr>
            <p:nvPr/>
          </p:nvSpPr>
          <p:spPr bwMode="auto">
            <a:xfrm>
              <a:off x="3322162" y="502492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grpSp>
          <p:nvGrpSpPr>
            <p:cNvPr id="8218" name="Grupo 179"/>
            <p:cNvGrpSpPr>
              <a:grpSpLocks/>
            </p:cNvGrpSpPr>
            <p:nvPr/>
          </p:nvGrpSpPr>
          <p:grpSpPr bwMode="auto">
            <a:xfrm>
              <a:off x="3652738" y="5024929"/>
              <a:ext cx="2055875" cy="527593"/>
              <a:chOff x="4144104" y="5143138"/>
              <a:chExt cx="2055927" cy="528331"/>
            </a:xfrm>
          </p:grpSpPr>
          <p:sp>
            <p:nvSpPr>
              <p:cNvPr id="8222" name="Rectangle 14"/>
              <p:cNvSpPr>
                <a:spLocks noChangeArrowheads="1"/>
              </p:cNvSpPr>
              <p:nvPr/>
            </p:nvSpPr>
            <p:spPr bwMode="auto">
              <a:xfrm>
                <a:off x="4144104" y="5143138"/>
                <a:ext cx="432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solidFill>
                      <a:srgbClr val="0000FF"/>
                    </a:solidFill>
                    <a:latin typeface="Courier New" pitchFamily="49" charset="0"/>
                  </a:rPr>
                  <a:t>0</a:t>
                </a:r>
                <a:endParaRPr lang="pt-BR" sz="20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223" name="AutoShape 36"/>
              <p:cNvCxnSpPr>
                <a:cxnSpLocks noChangeShapeType="1"/>
                <a:stCxn id="8222" idx="2"/>
                <a:endCxn id="8231" idx="2"/>
              </p:cNvCxnSpPr>
              <p:nvPr/>
            </p:nvCxnSpPr>
            <p:spPr bwMode="auto">
              <a:xfrm rot="16200000" flipH="1">
                <a:off x="5159903" y="4631340"/>
                <a:ext cx="240330" cy="1839927"/>
              </a:xfrm>
              <a:prstGeom prst="bentConnector3">
                <a:avLst>
                  <a:gd name="adj1" fmla="val 195250"/>
                </a:avLst>
              </a:prstGeom>
              <a:noFill/>
              <a:ln w="3175">
                <a:solidFill>
                  <a:srgbClr val="000000"/>
                </a:solidFill>
                <a:prstDash val="dash"/>
                <a:miter lim="800000"/>
                <a:headEnd/>
                <a:tailEnd type="arrow" w="sm" len="sm"/>
              </a:ln>
            </p:spPr>
          </p:cxnSp>
        </p:grpSp>
        <p:grpSp>
          <p:nvGrpSpPr>
            <p:cNvPr id="8219" name="Grupo 180"/>
            <p:cNvGrpSpPr>
              <a:grpSpLocks/>
            </p:cNvGrpSpPr>
            <p:nvPr/>
          </p:nvGrpSpPr>
          <p:grpSpPr bwMode="auto">
            <a:xfrm>
              <a:off x="4197346" y="5024924"/>
              <a:ext cx="2910408" cy="343402"/>
              <a:chOff x="4144104" y="5498080"/>
              <a:chExt cx="2910744" cy="343508"/>
            </a:xfrm>
          </p:grpSpPr>
          <p:sp>
            <p:nvSpPr>
              <p:cNvPr id="8220" name="Rectangle 14"/>
              <p:cNvSpPr>
                <a:spLocks noChangeArrowheads="1"/>
              </p:cNvSpPr>
              <p:nvPr/>
            </p:nvSpPr>
            <p:spPr bwMode="auto">
              <a:xfrm>
                <a:off x="4144104" y="5498080"/>
                <a:ext cx="252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solidFill>
                      <a:srgbClr val="0000FF"/>
                    </a:solidFill>
                    <a:latin typeface="Courier New" pitchFamily="49" charset="0"/>
                  </a:rPr>
                  <a:t>3</a:t>
                </a:r>
                <a:endParaRPr lang="pt-BR" sz="20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221" name="AutoShape 36"/>
              <p:cNvCxnSpPr>
                <a:cxnSpLocks noChangeShapeType="1"/>
                <a:stCxn id="8220" idx="2"/>
                <a:endCxn id="8235" idx="2"/>
              </p:cNvCxnSpPr>
              <p:nvPr/>
            </p:nvCxnSpPr>
            <p:spPr bwMode="auto">
              <a:xfrm rot="16200000" flipH="1">
                <a:off x="5634725" y="4421464"/>
                <a:ext cx="55504" cy="2784743"/>
              </a:xfrm>
              <a:prstGeom prst="bentConnector3">
                <a:avLst>
                  <a:gd name="adj1" fmla="val 511986"/>
                </a:avLst>
              </a:prstGeom>
              <a:noFill/>
              <a:ln w="3175">
                <a:solidFill>
                  <a:srgbClr val="000000"/>
                </a:solidFill>
                <a:prstDash val="dash"/>
                <a:miter lim="800000"/>
                <a:headEnd/>
                <a:tailEnd type="arrow" w="sm" len="sm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simulação de vetor circular permite um melhor aproveitamento do espaço de memória!</a:t>
            </a:r>
          </a:p>
        </p:txBody>
      </p:sp>
      <p:grpSp>
        <p:nvGrpSpPr>
          <p:cNvPr id="9219" name="Grupo 35"/>
          <p:cNvGrpSpPr>
            <a:grpSpLocks/>
          </p:cNvGrpSpPr>
          <p:nvPr/>
        </p:nvGrpSpPr>
        <p:grpSpPr bwMode="auto">
          <a:xfrm>
            <a:off x="425450" y="1019175"/>
            <a:ext cx="8243888" cy="766763"/>
            <a:chOff x="425450" y="3536295"/>
            <a:chExt cx="8243888" cy="766048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3536295"/>
              <a:ext cx="8243888" cy="399677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4.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Simulação de vetor circular</a:t>
              </a:r>
              <a:endParaRPr lang="pt-BR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3932800"/>
              <a:ext cx="8243888" cy="369543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#define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avanca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F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max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sp>
        <p:nvSpPr>
          <p:cNvPr id="922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3A424D-F324-4F49-87F4-B73F9C133F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9223" name="Group 54"/>
          <p:cNvGrpSpPr>
            <a:grpSpLocks noChangeAspect="1"/>
          </p:cNvGrpSpPr>
          <p:nvPr/>
        </p:nvGrpSpPr>
        <p:grpSpPr bwMode="auto">
          <a:xfrm>
            <a:off x="458788" y="2336800"/>
            <a:ext cx="8177212" cy="1557338"/>
            <a:chOff x="1616" y="7160"/>
            <a:chExt cx="5722" cy="1090"/>
          </a:xfrm>
        </p:grpSpPr>
        <p:grpSp>
          <p:nvGrpSpPr>
            <p:cNvPr id="9266" name="Group 55"/>
            <p:cNvGrpSpPr>
              <a:grpSpLocks noChangeAspect="1"/>
            </p:cNvGrpSpPr>
            <p:nvPr/>
          </p:nvGrpSpPr>
          <p:grpSpPr bwMode="auto">
            <a:xfrm>
              <a:off x="2000" y="7175"/>
              <a:ext cx="1009" cy="1066"/>
              <a:chOff x="3936" y="7175"/>
              <a:chExt cx="958" cy="1013"/>
            </a:xfrm>
          </p:grpSpPr>
          <p:grpSp>
            <p:nvGrpSpPr>
              <p:cNvPr id="9304" name="Group 56"/>
              <p:cNvGrpSpPr>
                <a:grpSpLocks noChangeAspect="1"/>
              </p:cNvGrpSpPr>
              <p:nvPr/>
            </p:nvGrpSpPr>
            <p:grpSpPr bwMode="auto">
              <a:xfrm rot="1466032">
                <a:off x="4014" y="7265"/>
                <a:ext cx="787" cy="772"/>
                <a:chOff x="4025" y="7275"/>
                <a:chExt cx="1701" cy="1701"/>
              </a:xfrm>
            </p:grpSpPr>
            <p:sp>
              <p:nvSpPr>
                <p:cNvPr id="9310" name="AutoShape 57"/>
                <p:cNvSpPr>
                  <a:spLocks noChangeAspect="1" noChangeArrowheads="1"/>
                </p:cNvSpPr>
                <p:nvPr/>
              </p:nvSpPr>
              <p:spPr bwMode="auto">
                <a:xfrm>
                  <a:off x="4025" y="7275"/>
                  <a:ext cx="1701" cy="1701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11" name="AutoShape 58"/>
                <p:cNvSpPr>
                  <a:spLocks noChangeAspect="1" noChangeArrowheads="1"/>
                </p:cNvSpPr>
                <p:nvPr/>
              </p:nvSpPr>
              <p:spPr bwMode="auto">
                <a:xfrm>
                  <a:off x="4463" y="7702"/>
                  <a:ext cx="850" cy="850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cxnSp>
              <p:nvCxnSpPr>
                <p:cNvPr id="9312" name="AutoShape 59"/>
                <p:cNvCxnSpPr>
                  <a:cxnSpLocks noChangeAspect="1" noChangeShapeType="1"/>
                </p:cNvCxnSpPr>
                <p:nvPr/>
              </p:nvCxnSpPr>
              <p:spPr bwMode="auto">
                <a:xfrm rot="2700000" flipV="1">
                  <a:off x="5320" y="7454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13" name="AutoShape 60"/>
                <p:cNvCxnSpPr>
                  <a:cxnSpLocks noChangeAspect="1" noChangeShapeType="1"/>
                </p:cNvCxnSpPr>
                <p:nvPr/>
              </p:nvCxnSpPr>
              <p:spPr bwMode="auto">
                <a:xfrm rot="7020000" flipV="1">
                  <a:off x="5440" y="8226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14" name="AutoShape 61"/>
                <p:cNvCxnSpPr>
                  <a:cxnSpLocks noChangeAspect="1" noChangeShapeType="1"/>
                </p:cNvCxnSpPr>
                <p:nvPr/>
              </p:nvCxnSpPr>
              <p:spPr bwMode="auto">
                <a:xfrm rot="11340000" flipV="1">
                  <a:off x="4780" y="8541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15" name="AutoShape 62"/>
                <p:cNvCxnSpPr>
                  <a:cxnSpLocks noChangeAspect="1" noChangeShapeType="1"/>
                </p:cNvCxnSpPr>
                <p:nvPr/>
              </p:nvCxnSpPr>
              <p:spPr bwMode="auto">
                <a:xfrm rot="15660000" flipV="1">
                  <a:off x="4251" y="8041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16" name="AutoShape 63"/>
                <p:cNvCxnSpPr>
                  <a:cxnSpLocks noChangeAspect="1" noChangeShapeType="1"/>
                </p:cNvCxnSpPr>
                <p:nvPr/>
              </p:nvCxnSpPr>
              <p:spPr bwMode="auto">
                <a:xfrm rot="19980000" flipV="1">
                  <a:off x="4610" y="7333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930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4641" y="7175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0</a:t>
                </a:r>
                <a:endParaRPr lang="pt-BR"/>
              </a:p>
            </p:txBody>
          </p:sp>
          <p:sp>
            <p:nvSpPr>
              <p:cNvPr id="930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4834" y="7707"/>
                <a:ext cx="6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1</a:t>
                </a:r>
                <a:endParaRPr lang="pt-BR"/>
              </a:p>
            </p:txBody>
          </p:sp>
          <p:sp>
            <p:nvSpPr>
              <p:cNvPr id="930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4441" y="8041"/>
                <a:ext cx="62" cy="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2</a:t>
                </a:r>
                <a:endParaRPr lang="pt-BR"/>
              </a:p>
            </p:txBody>
          </p:sp>
          <p:sp>
            <p:nvSpPr>
              <p:cNvPr id="930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3936" y="7733"/>
                <a:ext cx="6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entury Gothic" pitchFamily="34" charset="0"/>
                  </a:rPr>
                  <a:t>3</a:t>
                </a:r>
                <a:endParaRPr lang="pt-BR"/>
              </a:p>
            </p:txBody>
          </p:sp>
          <p:sp>
            <p:nvSpPr>
              <p:cNvPr id="930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4084" y="7175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solidFill>
                      <a:srgbClr val="FF0000"/>
                    </a:solidFill>
                    <a:latin typeface="Century Gothic" pitchFamily="34" charset="0"/>
                  </a:rPr>
                  <a:t>4</a:t>
                </a:r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267" name="Group 69"/>
            <p:cNvGrpSpPr>
              <a:grpSpLocks/>
            </p:cNvGrpSpPr>
            <p:nvPr/>
          </p:nvGrpSpPr>
          <p:grpSpPr bwMode="auto">
            <a:xfrm>
              <a:off x="1616" y="7744"/>
              <a:ext cx="368" cy="249"/>
              <a:chOff x="2933" y="7740"/>
              <a:chExt cx="368" cy="249"/>
            </a:xfrm>
          </p:grpSpPr>
          <p:cxnSp>
            <p:nvCxnSpPr>
              <p:cNvPr id="9302" name="AutoShape 70"/>
              <p:cNvCxnSpPr>
                <a:cxnSpLocks noChangeShapeType="1"/>
              </p:cNvCxnSpPr>
              <p:nvPr/>
            </p:nvCxnSpPr>
            <p:spPr bwMode="auto">
              <a:xfrm>
                <a:off x="3059" y="7828"/>
                <a:ext cx="242" cy="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930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2933" y="7740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solidFill>
                      <a:srgbClr val="0000FF"/>
                    </a:solidFill>
                    <a:latin typeface="Consolas" pitchFamily="49" charset="0"/>
                  </a:rPr>
                  <a:t>i</a:t>
                </a:r>
                <a:endParaRPr lang="pt-BR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268" name="Group 72"/>
            <p:cNvGrpSpPr>
              <a:grpSpLocks noChangeAspect="1"/>
            </p:cNvGrpSpPr>
            <p:nvPr/>
          </p:nvGrpSpPr>
          <p:grpSpPr bwMode="auto">
            <a:xfrm>
              <a:off x="4046" y="7184"/>
              <a:ext cx="1009" cy="1066"/>
              <a:chOff x="3936" y="7175"/>
              <a:chExt cx="958" cy="1013"/>
            </a:xfrm>
          </p:grpSpPr>
          <p:grpSp>
            <p:nvGrpSpPr>
              <p:cNvPr id="9289" name="Group 73"/>
              <p:cNvGrpSpPr>
                <a:grpSpLocks noChangeAspect="1"/>
              </p:cNvGrpSpPr>
              <p:nvPr/>
            </p:nvGrpSpPr>
            <p:grpSpPr bwMode="auto">
              <a:xfrm rot="1466032">
                <a:off x="4014" y="7265"/>
                <a:ext cx="787" cy="772"/>
                <a:chOff x="4025" y="7275"/>
                <a:chExt cx="1701" cy="1701"/>
              </a:xfrm>
            </p:grpSpPr>
            <p:sp>
              <p:nvSpPr>
                <p:cNvPr id="9295" name="AutoShap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4025" y="7275"/>
                  <a:ext cx="1701" cy="1701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96" name="AutoShap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4463" y="7702"/>
                  <a:ext cx="850" cy="850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cxnSp>
              <p:nvCxnSpPr>
                <p:cNvPr id="9297" name="AutoShape 76"/>
                <p:cNvCxnSpPr>
                  <a:cxnSpLocks noChangeAspect="1" noChangeShapeType="1"/>
                </p:cNvCxnSpPr>
                <p:nvPr/>
              </p:nvCxnSpPr>
              <p:spPr bwMode="auto">
                <a:xfrm rot="2700000" flipV="1">
                  <a:off x="5320" y="7454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98" name="AutoShape 77"/>
                <p:cNvCxnSpPr>
                  <a:cxnSpLocks noChangeAspect="1" noChangeShapeType="1"/>
                </p:cNvCxnSpPr>
                <p:nvPr/>
              </p:nvCxnSpPr>
              <p:spPr bwMode="auto">
                <a:xfrm rot="7020000" flipV="1">
                  <a:off x="5440" y="8226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99" name="AutoShape 78"/>
                <p:cNvCxnSpPr>
                  <a:cxnSpLocks noChangeAspect="1" noChangeShapeType="1"/>
                </p:cNvCxnSpPr>
                <p:nvPr/>
              </p:nvCxnSpPr>
              <p:spPr bwMode="auto">
                <a:xfrm rot="11340000" flipV="1">
                  <a:off x="4780" y="8541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00" name="AutoShape 79"/>
                <p:cNvCxnSpPr>
                  <a:cxnSpLocks noChangeAspect="1" noChangeShapeType="1"/>
                </p:cNvCxnSpPr>
                <p:nvPr/>
              </p:nvCxnSpPr>
              <p:spPr bwMode="auto">
                <a:xfrm rot="15660000" flipV="1">
                  <a:off x="4251" y="8041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01" name="AutoShape 80"/>
                <p:cNvCxnSpPr>
                  <a:cxnSpLocks noChangeAspect="1" noChangeShapeType="1"/>
                </p:cNvCxnSpPr>
                <p:nvPr/>
              </p:nvCxnSpPr>
              <p:spPr bwMode="auto">
                <a:xfrm rot="19980000" flipV="1">
                  <a:off x="4610" y="7333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9290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641" y="7175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0</a:t>
                </a:r>
                <a:endParaRPr lang="pt-BR"/>
              </a:p>
            </p:txBody>
          </p:sp>
          <p:sp>
            <p:nvSpPr>
              <p:cNvPr id="9291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4834" y="7707"/>
                <a:ext cx="6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1</a:t>
                </a:r>
                <a:endParaRPr lang="pt-BR"/>
              </a:p>
            </p:txBody>
          </p:sp>
          <p:sp>
            <p:nvSpPr>
              <p:cNvPr id="9292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4441" y="8041"/>
                <a:ext cx="62" cy="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2</a:t>
                </a:r>
                <a:endParaRPr lang="pt-BR"/>
              </a:p>
            </p:txBody>
          </p:sp>
          <p:sp>
            <p:nvSpPr>
              <p:cNvPr id="9293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3936" y="7733"/>
                <a:ext cx="6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3</a:t>
                </a:r>
                <a:endParaRPr lang="pt-BR"/>
              </a:p>
            </p:txBody>
          </p:sp>
          <p:sp>
            <p:nvSpPr>
              <p:cNvPr id="9294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4084" y="7175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solidFill>
                      <a:srgbClr val="FF0000"/>
                    </a:solidFill>
                    <a:latin typeface="Century Gothic" pitchFamily="34" charset="0"/>
                  </a:rPr>
                  <a:t>4</a:t>
                </a:r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269" name="Group 86"/>
            <p:cNvGrpSpPr>
              <a:grpSpLocks/>
            </p:cNvGrpSpPr>
            <p:nvPr/>
          </p:nvGrpSpPr>
          <p:grpSpPr bwMode="auto">
            <a:xfrm>
              <a:off x="3796" y="7173"/>
              <a:ext cx="368" cy="249"/>
              <a:chOff x="2933" y="7740"/>
              <a:chExt cx="368" cy="249"/>
            </a:xfrm>
          </p:grpSpPr>
          <p:cxnSp>
            <p:nvCxnSpPr>
              <p:cNvPr id="9287" name="AutoShape 87"/>
              <p:cNvCxnSpPr>
                <a:cxnSpLocks noChangeShapeType="1"/>
              </p:cNvCxnSpPr>
              <p:nvPr/>
            </p:nvCxnSpPr>
            <p:spPr bwMode="auto">
              <a:xfrm>
                <a:off x="3059" y="7828"/>
                <a:ext cx="242" cy="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928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2933" y="7740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solidFill>
                      <a:srgbClr val="0000FF"/>
                    </a:solidFill>
                    <a:latin typeface="Consolas" pitchFamily="49" charset="0"/>
                  </a:rPr>
                  <a:t>i</a:t>
                </a:r>
                <a:endParaRPr lang="pt-BR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270" name="Group 89"/>
            <p:cNvGrpSpPr>
              <a:grpSpLocks noChangeAspect="1"/>
            </p:cNvGrpSpPr>
            <p:nvPr/>
          </p:nvGrpSpPr>
          <p:grpSpPr bwMode="auto">
            <a:xfrm>
              <a:off x="6106" y="7184"/>
              <a:ext cx="1009" cy="1066"/>
              <a:chOff x="3936" y="7175"/>
              <a:chExt cx="958" cy="1013"/>
            </a:xfrm>
          </p:grpSpPr>
          <p:grpSp>
            <p:nvGrpSpPr>
              <p:cNvPr id="9274" name="Group 90"/>
              <p:cNvGrpSpPr>
                <a:grpSpLocks noChangeAspect="1"/>
              </p:cNvGrpSpPr>
              <p:nvPr/>
            </p:nvGrpSpPr>
            <p:grpSpPr bwMode="auto">
              <a:xfrm rot="1466032">
                <a:off x="4014" y="7265"/>
                <a:ext cx="787" cy="772"/>
                <a:chOff x="4025" y="7275"/>
                <a:chExt cx="1701" cy="1701"/>
              </a:xfrm>
            </p:grpSpPr>
            <p:sp>
              <p:nvSpPr>
                <p:cNvPr id="9280" name="AutoShape 91"/>
                <p:cNvSpPr>
                  <a:spLocks noChangeAspect="1" noChangeArrowheads="1"/>
                </p:cNvSpPr>
                <p:nvPr/>
              </p:nvSpPr>
              <p:spPr bwMode="auto">
                <a:xfrm>
                  <a:off x="4025" y="7275"/>
                  <a:ext cx="1701" cy="1701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81" name="AutoShape 92"/>
                <p:cNvSpPr>
                  <a:spLocks noChangeAspect="1" noChangeArrowheads="1"/>
                </p:cNvSpPr>
                <p:nvPr/>
              </p:nvSpPr>
              <p:spPr bwMode="auto">
                <a:xfrm>
                  <a:off x="4463" y="7702"/>
                  <a:ext cx="850" cy="850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cxnSp>
              <p:nvCxnSpPr>
                <p:cNvPr id="9282" name="AutoShape 93"/>
                <p:cNvCxnSpPr>
                  <a:cxnSpLocks noChangeAspect="1" noChangeShapeType="1"/>
                </p:cNvCxnSpPr>
                <p:nvPr/>
              </p:nvCxnSpPr>
              <p:spPr bwMode="auto">
                <a:xfrm rot="2700000" flipV="1">
                  <a:off x="5320" y="7454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83" name="AutoShape 94"/>
                <p:cNvCxnSpPr>
                  <a:cxnSpLocks noChangeAspect="1" noChangeShapeType="1"/>
                </p:cNvCxnSpPr>
                <p:nvPr/>
              </p:nvCxnSpPr>
              <p:spPr bwMode="auto">
                <a:xfrm rot="7020000" flipV="1">
                  <a:off x="5440" y="8226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84" name="AutoShape 95"/>
                <p:cNvCxnSpPr>
                  <a:cxnSpLocks noChangeAspect="1" noChangeShapeType="1"/>
                </p:cNvCxnSpPr>
                <p:nvPr/>
              </p:nvCxnSpPr>
              <p:spPr bwMode="auto">
                <a:xfrm rot="11340000" flipV="1">
                  <a:off x="4780" y="8541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85" name="AutoShape 96"/>
                <p:cNvCxnSpPr>
                  <a:cxnSpLocks noChangeAspect="1" noChangeShapeType="1"/>
                </p:cNvCxnSpPr>
                <p:nvPr/>
              </p:nvCxnSpPr>
              <p:spPr bwMode="auto">
                <a:xfrm rot="15660000" flipV="1">
                  <a:off x="4251" y="8041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86" name="AutoShape 97"/>
                <p:cNvCxnSpPr>
                  <a:cxnSpLocks noChangeAspect="1" noChangeShapeType="1"/>
                </p:cNvCxnSpPr>
                <p:nvPr/>
              </p:nvCxnSpPr>
              <p:spPr bwMode="auto">
                <a:xfrm rot="19980000" flipV="1">
                  <a:off x="4610" y="7333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9275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4641" y="7175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entury Gothic" pitchFamily="34" charset="0"/>
                  </a:rPr>
                  <a:t>0</a:t>
                </a:r>
                <a:endParaRPr lang="pt-BR"/>
              </a:p>
            </p:txBody>
          </p:sp>
          <p:sp>
            <p:nvSpPr>
              <p:cNvPr id="9276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4834" y="7707"/>
                <a:ext cx="6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1</a:t>
                </a:r>
                <a:endParaRPr lang="pt-BR"/>
              </a:p>
            </p:txBody>
          </p:sp>
          <p:sp>
            <p:nvSpPr>
              <p:cNvPr id="9277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4441" y="8041"/>
                <a:ext cx="62" cy="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2</a:t>
                </a:r>
                <a:endParaRPr lang="pt-BR"/>
              </a:p>
            </p:txBody>
          </p:sp>
          <p:sp>
            <p:nvSpPr>
              <p:cNvPr id="9278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3936" y="7733"/>
                <a:ext cx="6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3</a:t>
                </a:r>
                <a:endParaRPr lang="pt-BR"/>
              </a:p>
            </p:txBody>
          </p:sp>
          <p:sp>
            <p:nvSpPr>
              <p:cNvPr id="9279" name="Rectangle 102"/>
              <p:cNvSpPr>
                <a:spLocks noChangeAspect="1" noChangeArrowheads="1"/>
              </p:cNvSpPr>
              <p:nvPr/>
            </p:nvSpPr>
            <p:spPr bwMode="auto">
              <a:xfrm>
                <a:off x="4084" y="7175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solidFill>
                      <a:srgbClr val="FF0000"/>
                    </a:solidFill>
                    <a:latin typeface="Century Gothic" pitchFamily="34" charset="0"/>
                  </a:rPr>
                  <a:t>4</a:t>
                </a:r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271" name="Group 103"/>
            <p:cNvGrpSpPr>
              <a:grpSpLocks/>
            </p:cNvGrpSpPr>
            <p:nvPr/>
          </p:nvGrpSpPr>
          <p:grpSpPr bwMode="auto">
            <a:xfrm flipH="1">
              <a:off x="6970" y="7160"/>
              <a:ext cx="368" cy="249"/>
              <a:chOff x="2933" y="7740"/>
              <a:chExt cx="368" cy="249"/>
            </a:xfrm>
          </p:grpSpPr>
          <p:cxnSp>
            <p:nvCxnSpPr>
              <p:cNvPr id="9272" name="AutoShape 104"/>
              <p:cNvCxnSpPr>
                <a:cxnSpLocks noChangeShapeType="1"/>
              </p:cNvCxnSpPr>
              <p:nvPr/>
            </p:nvCxnSpPr>
            <p:spPr bwMode="auto">
              <a:xfrm>
                <a:off x="3059" y="7828"/>
                <a:ext cx="242" cy="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9273" name="Rectangle 105"/>
              <p:cNvSpPr>
                <a:spLocks noChangeAspect="1" noChangeArrowheads="1"/>
              </p:cNvSpPr>
              <p:nvPr/>
            </p:nvSpPr>
            <p:spPr bwMode="auto">
              <a:xfrm>
                <a:off x="2933" y="7740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solidFill>
                      <a:srgbClr val="0000FF"/>
                    </a:solidFill>
                    <a:latin typeface="Consolas" pitchFamily="49" charset="0"/>
                  </a:rPr>
                  <a:t>i</a:t>
                </a:r>
                <a:endParaRPr lang="pt-BR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9224" name="Grupo 97"/>
          <p:cNvGrpSpPr>
            <a:grpSpLocks/>
          </p:cNvGrpSpPr>
          <p:nvPr/>
        </p:nvGrpSpPr>
        <p:grpSpPr bwMode="auto">
          <a:xfrm>
            <a:off x="1287463" y="4457700"/>
            <a:ext cx="6519862" cy="758825"/>
            <a:chOff x="1287463" y="4803411"/>
            <a:chExt cx="6519863" cy="758075"/>
          </a:xfrm>
        </p:grpSpPr>
        <p:grpSp>
          <p:nvGrpSpPr>
            <p:cNvPr id="9225" name="Grupo 46"/>
            <p:cNvGrpSpPr>
              <a:grpSpLocks/>
            </p:cNvGrpSpPr>
            <p:nvPr/>
          </p:nvGrpSpPr>
          <p:grpSpPr bwMode="auto">
            <a:xfrm>
              <a:off x="1287463" y="4972707"/>
              <a:ext cx="621445" cy="392073"/>
              <a:chOff x="1304925" y="5091296"/>
              <a:chExt cx="621445" cy="392073"/>
            </a:xfrm>
          </p:grpSpPr>
          <p:sp>
            <p:nvSpPr>
              <p:cNvPr id="9264" name="Rectangle 41"/>
              <p:cNvSpPr>
                <a:spLocks noChangeArrowheads="1"/>
              </p:cNvSpPr>
              <p:nvPr/>
            </p:nvSpPr>
            <p:spPr bwMode="auto">
              <a:xfrm>
                <a:off x="1304925" y="5133459"/>
                <a:ext cx="153879" cy="307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9265" name="Rectangle 42"/>
              <p:cNvSpPr>
                <a:spLocks noChangeArrowheads="1"/>
              </p:cNvSpPr>
              <p:nvPr/>
            </p:nvSpPr>
            <p:spPr bwMode="auto">
              <a:xfrm>
                <a:off x="1494395" y="5091296"/>
                <a:ext cx="431975" cy="392073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2000" b="1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226" name="Grupo 49"/>
            <p:cNvGrpSpPr>
              <a:grpSpLocks/>
            </p:cNvGrpSpPr>
            <p:nvPr/>
          </p:nvGrpSpPr>
          <p:grpSpPr bwMode="auto">
            <a:xfrm>
              <a:off x="1527113" y="5083748"/>
              <a:ext cx="1157587" cy="169990"/>
              <a:chOff x="1544575" y="5202337"/>
              <a:chExt cx="1157587" cy="169990"/>
            </a:xfrm>
          </p:grpSpPr>
          <p:sp>
            <p:nvSpPr>
              <p:cNvPr id="9262" name="Rectangle 6"/>
              <p:cNvSpPr>
                <a:spLocks noChangeArrowheads="1"/>
              </p:cNvSpPr>
              <p:nvPr/>
            </p:nvSpPr>
            <p:spPr bwMode="auto">
              <a:xfrm>
                <a:off x="1544575" y="5202337"/>
                <a:ext cx="331614" cy="169990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263" name="AutoShape 7"/>
              <p:cNvCxnSpPr>
                <a:cxnSpLocks noChangeShapeType="1"/>
                <a:stCxn id="9262" idx="3"/>
                <a:endCxn id="9237" idx="1"/>
              </p:cNvCxnSpPr>
              <p:nvPr/>
            </p:nvCxnSpPr>
            <p:spPr bwMode="auto">
              <a:xfrm flipV="1">
                <a:off x="1876189" y="5287145"/>
                <a:ext cx="825973" cy="187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grpSp>
          <p:nvGrpSpPr>
            <p:cNvPr id="9227" name="Grupo 52"/>
            <p:cNvGrpSpPr>
              <a:grpSpLocks/>
            </p:cNvGrpSpPr>
            <p:nvPr/>
          </p:nvGrpSpPr>
          <p:grpSpPr bwMode="auto">
            <a:xfrm>
              <a:off x="5475422" y="4803411"/>
              <a:ext cx="2331904" cy="758075"/>
              <a:chOff x="5492884" y="4922000"/>
              <a:chExt cx="2331904" cy="758075"/>
            </a:xfrm>
          </p:grpSpPr>
          <p:sp>
            <p:nvSpPr>
              <p:cNvPr id="9250" name="Rectangle 22"/>
              <p:cNvSpPr>
                <a:spLocks noChangeArrowheads="1"/>
              </p:cNvSpPr>
              <p:nvPr/>
            </p:nvSpPr>
            <p:spPr bwMode="auto">
              <a:xfrm>
                <a:off x="5492884" y="492200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0</a:t>
                </a:r>
                <a:endParaRPr lang="pt-BR" sz="1100" b="1"/>
              </a:p>
            </p:txBody>
          </p:sp>
          <p:sp>
            <p:nvSpPr>
              <p:cNvPr id="9251" name="Rectangle 24"/>
              <p:cNvSpPr>
                <a:spLocks noChangeArrowheads="1"/>
              </p:cNvSpPr>
              <p:nvPr/>
            </p:nvSpPr>
            <p:spPr bwMode="auto">
              <a:xfrm>
                <a:off x="5959265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1</a:t>
                </a:r>
                <a:endParaRPr lang="pt-BR" sz="1100" b="1"/>
              </a:p>
            </p:txBody>
          </p:sp>
          <p:sp>
            <p:nvSpPr>
              <p:cNvPr id="9252" name="Rectangle 26"/>
              <p:cNvSpPr>
                <a:spLocks noChangeArrowheads="1"/>
              </p:cNvSpPr>
              <p:nvPr/>
            </p:nvSpPr>
            <p:spPr bwMode="auto">
              <a:xfrm>
                <a:off x="642564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2</a:t>
                </a:r>
                <a:endParaRPr lang="pt-BR" sz="1100" b="1"/>
              </a:p>
            </p:txBody>
          </p:sp>
          <p:sp>
            <p:nvSpPr>
              <p:cNvPr id="9253" name="Rectangle 28"/>
              <p:cNvSpPr>
                <a:spLocks noChangeArrowheads="1"/>
              </p:cNvSpPr>
              <p:nvPr/>
            </p:nvSpPr>
            <p:spPr bwMode="auto">
              <a:xfrm>
                <a:off x="689202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3</a:t>
                </a:r>
                <a:endParaRPr lang="pt-BR" sz="1100" b="1"/>
              </a:p>
            </p:txBody>
          </p:sp>
          <p:sp>
            <p:nvSpPr>
              <p:cNvPr id="9254" name="Rectangle 30"/>
              <p:cNvSpPr>
                <a:spLocks noChangeArrowheads="1"/>
              </p:cNvSpPr>
              <p:nvPr/>
            </p:nvSpPr>
            <p:spPr bwMode="auto">
              <a:xfrm>
                <a:off x="7358407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4</a:t>
                </a:r>
                <a:endParaRPr lang="pt-BR" sz="1100" b="1"/>
              </a:p>
            </p:txBody>
          </p:sp>
          <p:sp>
            <p:nvSpPr>
              <p:cNvPr id="9255" name="Rectangle 20"/>
              <p:cNvSpPr>
                <a:spLocks noChangeArrowheads="1"/>
              </p:cNvSpPr>
              <p:nvPr/>
            </p:nvSpPr>
            <p:spPr bwMode="auto">
              <a:xfrm>
                <a:off x="5492884" y="5485545"/>
                <a:ext cx="466381" cy="194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1900</a:t>
                </a:r>
                <a:endParaRPr lang="pt-BR" sz="1100" b="1"/>
              </a:p>
            </p:txBody>
          </p:sp>
          <p:sp>
            <p:nvSpPr>
              <p:cNvPr id="9256" name="Rectangle 21"/>
              <p:cNvSpPr>
                <a:spLocks noChangeArrowheads="1"/>
              </p:cNvSpPr>
              <p:nvPr/>
            </p:nvSpPr>
            <p:spPr bwMode="auto">
              <a:xfrm>
                <a:off x="5492884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9257" name="Rectangle 23"/>
              <p:cNvSpPr>
                <a:spLocks noChangeArrowheads="1"/>
              </p:cNvSpPr>
              <p:nvPr/>
            </p:nvSpPr>
            <p:spPr bwMode="auto">
              <a:xfrm>
                <a:off x="5959265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9258" name="Rectangle 25"/>
              <p:cNvSpPr>
                <a:spLocks noChangeArrowheads="1"/>
              </p:cNvSpPr>
              <p:nvPr/>
            </p:nvSpPr>
            <p:spPr bwMode="auto">
              <a:xfrm>
                <a:off x="642564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c</a:t>
                </a:r>
              </a:p>
            </p:txBody>
          </p:sp>
          <p:sp>
            <p:nvSpPr>
              <p:cNvPr id="9259" name="Rectangle 27"/>
              <p:cNvSpPr>
                <a:spLocks noChangeArrowheads="1"/>
              </p:cNvSpPr>
              <p:nvPr/>
            </p:nvSpPr>
            <p:spPr bwMode="auto">
              <a:xfrm>
                <a:off x="689202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9260" name="Rectangle 29"/>
              <p:cNvSpPr>
                <a:spLocks noChangeArrowheads="1"/>
              </p:cNvSpPr>
              <p:nvPr/>
            </p:nvSpPr>
            <p:spPr bwMode="auto">
              <a:xfrm>
                <a:off x="7358407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9261" name="Rectangle 36"/>
              <p:cNvSpPr>
                <a:spLocks noChangeArrowheads="1"/>
              </p:cNvSpPr>
              <p:nvPr/>
            </p:nvSpPr>
            <p:spPr bwMode="auto">
              <a:xfrm>
                <a:off x="7034213" y="5153025"/>
                <a:ext cx="171450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  <a:cs typeface="Courier New" pitchFamily="49" charset="0"/>
                  </a:rPr>
                  <a:t>d</a:t>
                </a:r>
              </a:p>
            </p:txBody>
          </p:sp>
        </p:grp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3636138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inicio</a:t>
              </a:r>
              <a:endParaRPr lang="pt-BR" sz="900" b="1"/>
            </a:p>
          </p:txBody>
        </p:sp>
        <p:sp>
          <p:nvSpPr>
            <p:cNvPr id="9229" name="Rectangle 17"/>
            <p:cNvSpPr>
              <a:spLocks noChangeArrowheads="1"/>
            </p:cNvSpPr>
            <p:nvPr/>
          </p:nvSpPr>
          <p:spPr bwMode="auto">
            <a:xfrm>
              <a:off x="4104322" y="481097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final</a:t>
              </a:r>
              <a:endParaRPr lang="pt-BR" sz="900" b="1"/>
            </a:p>
          </p:txBody>
        </p:sp>
        <p:sp>
          <p:nvSpPr>
            <p:cNvPr id="9230" name="Rectangle 18"/>
            <p:cNvSpPr>
              <a:spLocks noChangeArrowheads="1"/>
            </p:cNvSpPr>
            <p:nvPr/>
          </p:nvSpPr>
          <p:spPr bwMode="auto">
            <a:xfrm>
              <a:off x="4557017" y="481097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item</a:t>
              </a:r>
              <a:endParaRPr lang="pt-BR" sz="900" b="1"/>
            </a:p>
          </p:txBody>
        </p:sp>
        <p:sp>
          <p:nvSpPr>
            <p:cNvPr id="9231" name="Rectangle 11"/>
            <p:cNvSpPr>
              <a:spLocks noChangeArrowheads="1"/>
            </p:cNvSpPr>
            <p:nvPr/>
          </p:nvSpPr>
          <p:spPr bwMode="auto">
            <a:xfrm>
              <a:off x="2702699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max</a:t>
              </a:r>
              <a:endParaRPr lang="pt-BR" sz="900" b="1"/>
            </a:p>
          </p:txBody>
        </p:sp>
        <p:sp>
          <p:nvSpPr>
            <p:cNvPr id="9232" name="Rectangle 11"/>
            <p:cNvSpPr>
              <a:spLocks noChangeArrowheads="1"/>
            </p:cNvSpPr>
            <p:nvPr/>
          </p:nvSpPr>
          <p:spPr bwMode="auto">
            <a:xfrm>
              <a:off x="3175870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total</a:t>
              </a:r>
              <a:endParaRPr lang="pt-BR" sz="900" b="1"/>
            </a:p>
          </p:txBody>
        </p:sp>
        <p:sp>
          <p:nvSpPr>
            <p:cNvPr id="9233" name="Rectangle 10"/>
            <p:cNvSpPr>
              <a:spLocks noChangeArrowheads="1"/>
            </p:cNvSpPr>
            <p:nvPr/>
          </p:nvSpPr>
          <p:spPr bwMode="auto">
            <a:xfrm>
              <a:off x="3618139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9234" name="Rectangle 13"/>
            <p:cNvSpPr>
              <a:spLocks noChangeArrowheads="1"/>
            </p:cNvSpPr>
            <p:nvPr/>
          </p:nvSpPr>
          <p:spPr bwMode="auto">
            <a:xfrm>
              <a:off x="4086323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9235" name="Rectangle 15"/>
            <p:cNvSpPr>
              <a:spLocks noChangeArrowheads="1"/>
            </p:cNvSpPr>
            <p:nvPr/>
          </p:nvSpPr>
          <p:spPr bwMode="auto">
            <a:xfrm>
              <a:off x="4557017" y="4972707"/>
              <a:ext cx="431975" cy="391697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  <p:sp>
          <p:nvSpPr>
            <p:cNvPr id="9236" name="Rectangle 9"/>
            <p:cNvSpPr>
              <a:spLocks noChangeArrowheads="1"/>
            </p:cNvSpPr>
            <p:nvPr/>
          </p:nvSpPr>
          <p:spPr bwMode="auto">
            <a:xfrm>
              <a:off x="2684700" y="5364404"/>
              <a:ext cx="431975" cy="194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3700</a:t>
              </a:r>
              <a:endParaRPr lang="pt-BR" sz="1100" b="1"/>
            </a:p>
          </p:txBody>
        </p:sp>
        <p:sp>
          <p:nvSpPr>
            <p:cNvPr id="9237" name="Rectangle 10"/>
            <p:cNvSpPr>
              <a:spLocks noChangeArrowheads="1"/>
            </p:cNvSpPr>
            <p:nvPr/>
          </p:nvSpPr>
          <p:spPr bwMode="auto">
            <a:xfrm>
              <a:off x="2684700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9238" name="Rectangle 10"/>
            <p:cNvSpPr>
              <a:spLocks noChangeArrowheads="1"/>
            </p:cNvSpPr>
            <p:nvPr/>
          </p:nvSpPr>
          <p:spPr bwMode="auto">
            <a:xfrm>
              <a:off x="3157871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grpSp>
          <p:nvGrpSpPr>
            <p:cNvPr id="9239" name="Grupo 71"/>
            <p:cNvGrpSpPr>
              <a:grpSpLocks/>
            </p:cNvGrpSpPr>
            <p:nvPr/>
          </p:nvGrpSpPr>
          <p:grpSpPr bwMode="auto">
            <a:xfrm>
              <a:off x="4590110" y="5087396"/>
              <a:ext cx="885305" cy="167936"/>
              <a:chOff x="5369693" y="4846675"/>
              <a:chExt cx="885357" cy="167953"/>
            </a:xfrm>
          </p:grpSpPr>
          <p:sp>
            <p:nvSpPr>
              <p:cNvPr id="9248" name="Rectangle 16"/>
              <p:cNvSpPr>
                <a:spLocks noChangeArrowheads="1"/>
              </p:cNvSpPr>
              <p:nvPr/>
            </p:nvSpPr>
            <p:spPr bwMode="auto">
              <a:xfrm>
                <a:off x="5369693" y="4846675"/>
                <a:ext cx="343324" cy="16795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1900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249" name="AutoShape 31"/>
              <p:cNvCxnSpPr>
                <a:cxnSpLocks noChangeShapeType="1"/>
                <a:stCxn id="9248" idx="3"/>
                <a:endCxn id="9256" idx="1"/>
              </p:cNvCxnSpPr>
              <p:nvPr/>
            </p:nvCxnSpPr>
            <p:spPr bwMode="auto">
              <a:xfrm flipV="1">
                <a:off x="5713017" y="4922748"/>
                <a:ext cx="542033" cy="7904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sp>
          <p:nvSpPr>
            <p:cNvPr id="9240" name="Rectangle 36"/>
            <p:cNvSpPr>
              <a:spLocks noChangeArrowheads="1"/>
            </p:cNvSpPr>
            <p:nvPr/>
          </p:nvSpPr>
          <p:spPr bwMode="auto">
            <a:xfrm>
              <a:off x="2840026" y="502492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9241" name="Rectangle 36"/>
            <p:cNvSpPr>
              <a:spLocks noChangeArrowheads="1"/>
            </p:cNvSpPr>
            <p:nvPr/>
          </p:nvSpPr>
          <p:spPr bwMode="auto">
            <a:xfrm>
              <a:off x="3322162" y="502492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grpSp>
          <p:nvGrpSpPr>
            <p:cNvPr id="9242" name="Grupo 179"/>
            <p:cNvGrpSpPr>
              <a:grpSpLocks/>
            </p:cNvGrpSpPr>
            <p:nvPr/>
          </p:nvGrpSpPr>
          <p:grpSpPr bwMode="auto">
            <a:xfrm>
              <a:off x="3652738" y="5024938"/>
              <a:ext cx="2055875" cy="527594"/>
              <a:chOff x="4144104" y="5143138"/>
              <a:chExt cx="2055927" cy="528331"/>
            </a:xfrm>
          </p:grpSpPr>
          <p:sp>
            <p:nvSpPr>
              <p:cNvPr id="9246" name="Rectangle 14"/>
              <p:cNvSpPr>
                <a:spLocks noChangeArrowheads="1"/>
              </p:cNvSpPr>
              <p:nvPr/>
            </p:nvSpPr>
            <p:spPr bwMode="auto">
              <a:xfrm>
                <a:off x="4144104" y="5143138"/>
                <a:ext cx="432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solidFill>
                      <a:srgbClr val="0000FF"/>
                    </a:solidFill>
                    <a:latin typeface="Courier New" pitchFamily="49" charset="0"/>
                  </a:rPr>
                  <a:t>0</a:t>
                </a:r>
                <a:endParaRPr lang="pt-BR" sz="20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9247" name="AutoShape 36"/>
              <p:cNvCxnSpPr>
                <a:cxnSpLocks noChangeShapeType="1"/>
                <a:stCxn id="9246" idx="2"/>
                <a:endCxn id="9255" idx="2"/>
              </p:cNvCxnSpPr>
              <p:nvPr/>
            </p:nvCxnSpPr>
            <p:spPr bwMode="auto">
              <a:xfrm rot="16200000" flipH="1">
                <a:off x="5159903" y="4631340"/>
                <a:ext cx="240330" cy="1839927"/>
              </a:xfrm>
              <a:prstGeom prst="bentConnector3">
                <a:avLst>
                  <a:gd name="adj1" fmla="val 195250"/>
                </a:avLst>
              </a:prstGeom>
              <a:noFill/>
              <a:ln w="3175">
                <a:solidFill>
                  <a:srgbClr val="000000"/>
                </a:solidFill>
                <a:prstDash val="dash"/>
                <a:miter lim="800000"/>
                <a:headEnd/>
                <a:tailEnd type="arrow" w="sm" len="sm"/>
              </a:ln>
            </p:spPr>
          </p:cxnSp>
        </p:grpSp>
        <p:grpSp>
          <p:nvGrpSpPr>
            <p:cNvPr id="9243" name="Grupo 180"/>
            <p:cNvGrpSpPr>
              <a:grpSpLocks/>
            </p:cNvGrpSpPr>
            <p:nvPr/>
          </p:nvGrpSpPr>
          <p:grpSpPr bwMode="auto">
            <a:xfrm>
              <a:off x="4197348" y="5024924"/>
              <a:ext cx="3376789" cy="343397"/>
              <a:chOff x="4144104" y="5498080"/>
              <a:chExt cx="3377177" cy="343503"/>
            </a:xfrm>
          </p:grpSpPr>
          <p:sp>
            <p:nvSpPr>
              <p:cNvPr id="9244" name="Rectangle 14"/>
              <p:cNvSpPr>
                <a:spLocks noChangeArrowheads="1"/>
              </p:cNvSpPr>
              <p:nvPr/>
            </p:nvSpPr>
            <p:spPr bwMode="auto">
              <a:xfrm>
                <a:off x="4144104" y="5498080"/>
                <a:ext cx="252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solidFill>
                      <a:srgbClr val="0000FF"/>
                    </a:solidFill>
                    <a:latin typeface="Courier New" pitchFamily="49" charset="0"/>
                  </a:rPr>
                  <a:t>4</a:t>
                </a:r>
                <a:endParaRPr lang="pt-BR" sz="20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9245" name="AutoShape 36"/>
              <p:cNvCxnSpPr>
                <a:cxnSpLocks noChangeShapeType="1"/>
                <a:stCxn id="9244" idx="2"/>
                <a:endCxn id="9260" idx="2"/>
              </p:cNvCxnSpPr>
              <p:nvPr/>
            </p:nvCxnSpPr>
            <p:spPr bwMode="auto">
              <a:xfrm rot="16200000" flipH="1">
                <a:off x="5867941" y="4188243"/>
                <a:ext cx="55504" cy="3251176"/>
              </a:xfrm>
              <a:prstGeom prst="bentConnector3">
                <a:avLst>
                  <a:gd name="adj1" fmla="val 511986"/>
                </a:avLst>
              </a:prstGeom>
              <a:noFill/>
              <a:ln w="3175">
                <a:solidFill>
                  <a:srgbClr val="000000"/>
                </a:solidFill>
                <a:prstDash val="dash"/>
                <a:miter lim="800000"/>
                <a:headEnd/>
                <a:tailEnd type="arrow" w="sm" len="sm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Note que o nome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dirty="0">
                <a:latin typeface="Arial Narrow" pitchFamily="34" charset="0"/>
              </a:rPr>
              <a:t> identifica o tipo, enquanto o nome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dirty="0">
                <a:latin typeface="Arial Narrow" pitchFamily="34" charset="0"/>
              </a:rPr>
              <a:t> identifica a função!</a:t>
            </a:r>
          </a:p>
        </p:txBody>
      </p:sp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5.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Criação de fila vazia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2586038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Fila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Fila F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(sizeof(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fila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total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inicio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final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item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*sizeof(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0245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547193-138C-4F13-886B-DECA9CB5296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8" name="CaixaDeTexto 9"/>
          <p:cNvSpPr txBox="1">
            <a:spLocks noChangeArrowheads="1"/>
          </p:cNvSpPr>
          <p:nvPr/>
        </p:nvSpPr>
        <p:spPr bwMode="auto">
          <a:xfrm>
            <a:off x="6197600" y="3573463"/>
            <a:ext cx="2411413" cy="368300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>
                <a:latin typeface="Courier New" pitchFamily="49" charset="0"/>
              </a:rPr>
              <a:t>Fila G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</a:rPr>
              <a:t>fila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</a:rPr>
              <a:t>5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</a:rPr>
              <a:t>;</a:t>
            </a:r>
            <a:endParaRPr lang="pt-BR" b="1" baseline="-25000" dirty="0">
              <a:latin typeface="Arial" pitchFamily="34" charset="0"/>
            </a:endParaRPr>
          </a:p>
        </p:txBody>
      </p:sp>
      <p:sp>
        <p:nvSpPr>
          <p:cNvPr id="64" name="Seta para a direita 63"/>
          <p:cNvSpPr/>
          <p:nvPr/>
        </p:nvSpPr>
        <p:spPr>
          <a:xfrm>
            <a:off x="5965825" y="3667125"/>
            <a:ext cx="214313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5" name="Seta para a direita 64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6" name="Seta para a direita 65"/>
          <p:cNvSpPr/>
          <p:nvPr/>
        </p:nvSpPr>
        <p:spPr>
          <a:xfrm>
            <a:off x="500063" y="177482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7" name="Seta para a direita 66"/>
          <p:cNvSpPr/>
          <p:nvPr/>
        </p:nvSpPr>
        <p:spPr>
          <a:xfrm>
            <a:off x="500063" y="2049463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8" name="Seta para a direita 67"/>
          <p:cNvSpPr/>
          <p:nvPr/>
        </p:nvSpPr>
        <p:spPr>
          <a:xfrm>
            <a:off x="500063" y="232410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9" name="Seta para a direita 68"/>
          <p:cNvSpPr/>
          <p:nvPr/>
        </p:nvSpPr>
        <p:spPr>
          <a:xfrm>
            <a:off x="500063" y="259873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0" name="Seta para a direita 69"/>
          <p:cNvSpPr/>
          <p:nvPr/>
        </p:nvSpPr>
        <p:spPr>
          <a:xfrm>
            <a:off x="500063" y="287337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1" name="Seta para a direita 70"/>
          <p:cNvSpPr/>
          <p:nvPr/>
        </p:nvSpPr>
        <p:spPr>
          <a:xfrm>
            <a:off x="500063" y="3148013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2" name="Seta para a direita 71"/>
          <p:cNvSpPr/>
          <p:nvPr/>
        </p:nvSpPr>
        <p:spPr>
          <a:xfrm>
            <a:off x="500063" y="34226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" name="Grupo 115"/>
          <p:cNvGrpSpPr>
            <a:grpSpLocks/>
          </p:cNvGrpSpPr>
          <p:nvPr/>
        </p:nvGrpSpPr>
        <p:grpSpPr bwMode="auto">
          <a:xfrm>
            <a:off x="1287463" y="4972050"/>
            <a:ext cx="620712" cy="392113"/>
            <a:chOff x="1304925" y="5091296"/>
            <a:chExt cx="621445" cy="392073"/>
          </a:xfrm>
        </p:grpSpPr>
        <p:sp>
          <p:nvSpPr>
            <p:cNvPr id="10303" name="Rectangle 41"/>
            <p:cNvSpPr>
              <a:spLocks noChangeArrowheads="1"/>
            </p:cNvSpPr>
            <p:nvPr/>
          </p:nvSpPr>
          <p:spPr bwMode="auto">
            <a:xfrm>
              <a:off x="1304925" y="5133459"/>
              <a:ext cx="153879" cy="307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F</a:t>
              </a:r>
              <a:endParaRPr lang="pt-BR" sz="2000" b="1"/>
            </a:p>
          </p:txBody>
        </p:sp>
        <p:sp>
          <p:nvSpPr>
            <p:cNvPr id="10304" name="Rectangle 42"/>
            <p:cNvSpPr>
              <a:spLocks noChangeArrowheads="1"/>
            </p:cNvSpPr>
            <p:nvPr/>
          </p:nvSpPr>
          <p:spPr bwMode="auto">
            <a:xfrm>
              <a:off x="1494395" y="5091296"/>
              <a:ext cx="431975" cy="39207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20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upo 177"/>
          <p:cNvGrpSpPr>
            <a:grpSpLocks/>
          </p:cNvGrpSpPr>
          <p:nvPr/>
        </p:nvGrpSpPr>
        <p:grpSpPr bwMode="auto">
          <a:xfrm>
            <a:off x="2684463" y="4811713"/>
            <a:ext cx="2305050" cy="747712"/>
            <a:chOff x="2684700" y="4810974"/>
            <a:chExt cx="2304292" cy="747909"/>
          </a:xfrm>
        </p:grpSpPr>
        <p:sp>
          <p:nvSpPr>
            <p:cNvPr id="10292" name="Rectangle 11"/>
            <p:cNvSpPr>
              <a:spLocks noChangeArrowheads="1"/>
            </p:cNvSpPr>
            <p:nvPr/>
          </p:nvSpPr>
          <p:spPr bwMode="auto">
            <a:xfrm>
              <a:off x="3636138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inicio</a:t>
              </a:r>
              <a:endParaRPr lang="pt-BR" sz="900" b="1"/>
            </a:p>
          </p:txBody>
        </p:sp>
        <p:sp>
          <p:nvSpPr>
            <p:cNvPr id="10293" name="Rectangle 17"/>
            <p:cNvSpPr>
              <a:spLocks noChangeArrowheads="1"/>
            </p:cNvSpPr>
            <p:nvPr/>
          </p:nvSpPr>
          <p:spPr bwMode="auto">
            <a:xfrm>
              <a:off x="4104322" y="481097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final</a:t>
              </a:r>
              <a:endParaRPr lang="pt-BR" sz="900" b="1"/>
            </a:p>
          </p:txBody>
        </p:sp>
        <p:sp>
          <p:nvSpPr>
            <p:cNvPr id="10294" name="Rectangle 18"/>
            <p:cNvSpPr>
              <a:spLocks noChangeArrowheads="1"/>
            </p:cNvSpPr>
            <p:nvPr/>
          </p:nvSpPr>
          <p:spPr bwMode="auto">
            <a:xfrm>
              <a:off x="4557017" y="481097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item</a:t>
              </a:r>
              <a:endParaRPr lang="pt-BR" sz="900" b="1"/>
            </a:p>
          </p:txBody>
        </p:sp>
        <p:sp>
          <p:nvSpPr>
            <p:cNvPr id="10295" name="Rectangle 11"/>
            <p:cNvSpPr>
              <a:spLocks noChangeArrowheads="1"/>
            </p:cNvSpPr>
            <p:nvPr/>
          </p:nvSpPr>
          <p:spPr bwMode="auto">
            <a:xfrm>
              <a:off x="2702699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max</a:t>
              </a:r>
              <a:endParaRPr lang="pt-BR" sz="900" b="1"/>
            </a:p>
          </p:txBody>
        </p:sp>
        <p:sp>
          <p:nvSpPr>
            <p:cNvPr id="10296" name="Rectangle 11"/>
            <p:cNvSpPr>
              <a:spLocks noChangeArrowheads="1"/>
            </p:cNvSpPr>
            <p:nvPr/>
          </p:nvSpPr>
          <p:spPr bwMode="auto">
            <a:xfrm>
              <a:off x="3175870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total</a:t>
              </a:r>
              <a:endParaRPr lang="pt-BR" sz="900" b="1"/>
            </a:p>
          </p:txBody>
        </p:sp>
        <p:sp>
          <p:nvSpPr>
            <p:cNvPr id="10297" name="Rectangle 10"/>
            <p:cNvSpPr>
              <a:spLocks noChangeArrowheads="1"/>
            </p:cNvSpPr>
            <p:nvPr/>
          </p:nvSpPr>
          <p:spPr bwMode="auto">
            <a:xfrm>
              <a:off x="3618139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0298" name="Rectangle 13"/>
            <p:cNvSpPr>
              <a:spLocks noChangeArrowheads="1"/>
            </p:cNvSpPr>
            <p:nvPr/>
          </p:nvSpPr>
          <p:spPr bwMode="auto">
            <a:xfrm>
              <a:off x="4086323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0299" name="Rectangle 15"/>
            <p:cNvSpPr>
              <a:spLocks noChangeArrowheads="1"/>
            </p:cNvSpPr>
            <p:nvPr/>
          </p:nvSpPr>
          <p:spPr bwMode="auto">
            <a:xfrm>
              <a:off x="4557017" y="4972707"/>
              <a:ext cx="431975" cy="391697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  <p:sp>
          <p:nvSpPr>
            <p:cNvPr id="10300" name="Rectangle 9"/>
            <p:cNvSpPr>
              <a:spLocks noChangeArrowheads="1"/>
            </p:cNvSpPr>
            <p:nvPr/>
          </p:nvSpPr>
          <p:spPr bwMode="auto">
            <a:xfrm>
              <a:off x="2684700" y="5364404"/>
              <a:ext cx="431975" cy="194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3700</a:t>
              </a:r>
              <a:endParaRPr lang="pt-BR" sz="1100" b="1"/>
            </a:p>
          </p:txBody>
        </p:sp>
        <p:sp>
          <p:nvSpPr>
            <p:cNvPr id="10301" name="Rectangle 10"/>
            <p:cNvSpPr>
              <a:spLocks noChangeArrowheads="1"/>
            </p:cNvSpPr>
            <p:nvPr/>
          </p:nvSpPr>
          <p:spPr bwMode="auto">
            <a:xfrm>
              <a:off x="2684700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0302" name="Rectangle 10"/>
            <p:cNvSpPr>
              <a:spLocks noChangeArrowheads="1"/>
            </p:cNvSpPr>
            <p:nvPr/>
          </p:nvSpPr>
          <p:spPr bwMode="auto">
            <a:xfrm>
              <a:off x="3157871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</p:grpSp>
      <p:grpSp>
        <p:nvGrpSpPr>
          <p:cNvPr id="6" name="Grupo 118"/>
          <p:cNvGrpSpPr>
            <a:grpSpLocks/>
          </p:cNvGrpSpPr>
          <p:nvPr/>
        </p:nvGrpSpPr>
        <p:grpSpPr bwMode="auto">
          <a:xfrm>
            <a:off x="1527175" y="5083175"/>
            <a:ext cx="1157288" cy="169863"/>
            <a:chOff x="1544575" y="5202337"/>
            <a:chExt cx="1157587" cy="169990"/>
          </a:xfrm>
        </p:grpSpPr>
        <p:sp>
          <p:nvSpPr>
            <p:cNvPr id="10290" name="Rectangle 6"/>
            <p:cNvSpPr>
              <a:spLocks noChangeArrowheads="1"/>
            </p:cNvSpPr>
            <p:nvPr/>
          </p:nvSpPr>
          <p:spPr bwMode="auto">
            <a:xfrm>
              <a:off x="1544575" y="5202337"/>
              <a:ext cx="331614" cy="169990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0291" name="AutoShape 7"/>
            <p:cNvCxnSpPr>
              <a:cxnSpLocks noChangeShapeType="1"/>
              <a:stCxn id="10290" idx="3"/>
              <a:endCxn id="10301" idx="1"/>
            </p:cNvCxnSpPr>
            <p:nvPr/>
          </p:nvCxnSpPr>
          <p:spPr bwMode="auto">
            <a:xfrm flipV="1">
              <a:off x="1876189" y="5287145"/>
              <a:ext cx="825973" cy="187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287463" y="4303713"/>
            <a:ext cx="622300" cy="392112"/>
            <a:chOff x="190" y="6940"/>
            <a:chExt cx="453" cy="286"/>
          </a:xfrm>
        </p:grpSpPr>
        <p:sp>
          <p:nvSpPr>
            <p:cNvPr id="10288" name="Rectangle 4"/>
            <p:cNvSpPr>
              <a:spLocks noChangeArrowheads="1"/>
            </p:cNvSpPr>
            <p:nvPr/>
          </p:nvSpPr>
          <p:spPr bwMode="auto">
            <a:xfrm>
              <a:off x="190" y="6965"/>
              <a:ext cx="11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G</a:t>
              </a:r>
              <a:endParaRPr lang="pt-BR" sz="2000" b="1"/>
            </a:p>
          </p:txBody>
        </p:sp>
        <p:sp>
          <p:nvSpPr>
            <p:cNvPr id="10289" name="Rectangle 5"/>
            <p:cNvSpPr>
              <a:spLocks noChangeArrowheads="1"/>
            </p:cNvSpPr>
            <p:nvPr/>
          </p:nvSpPr>
          <p:spPr bwMode="auto">
            <a:xfrm>
              <a:off x="328" y="6940"/>
              <a:ext cx="315" cy="286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</p:grpSp>
      <p:grpSp>
        <p:nvGrpSpPr>
          <p:cNvPr id="8" name="Grupo 316"/>
          <p:cNvGrpSpPr>
            <a:grpSpLocks/>
          </p:cNvGrpSpPr>
          <p:nvPr/>
        </p:nvGrpSpPr>
        <p:grpSpPr bwMode="auto">
          <a:xfrm>
            <a:off x="1552575" y="4413250"/>
            <a:ext cx="1131888" cy="755650"/>
            <a:chOff x="1946724" y="3822050"/>
            <a:chExt cx="1132439" cy="755850"/>
          </a:xfrm>
        </p:grpSpPr>
        <p:sp>
          <p:nvSpPr>
            <p:cNvPr id="10286" name="Rectangle 6"/>
            <p:cNvSpPr>
              <a:spLocks noChangeArrowheads="1"/>
            </p:cNvSpPr>
            <p:nvPr/>
          </p:nvSpPr>
          <p:spPr bwMode="auto">
            <a:xfrm>
              <a:off x="1946724" y="3822050"/>
              <a:ext cx="331927" cy="169798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0287" name="AutoShape 7"/>
            <p:cNvCxnSpPr>
              <a:cxnSpLocks noChangeShapeType="1"/>
              <a:stCxn id="10286" idx="3"/>
              <a:endCxn id="10301" idx="1"/>
            </p:cNvCxnSpPr>
            <p:nvPr/>
          </p:nvCxnSpPr>
          <p:spPr bwMode="auto">
            <a:xfrm>
              <a:off x="2278651" y="3906949"/>
              <a:ext cx="800512" cy="670951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9" name="Grupo 179"/>
          <p:cNvGrpSpPr>
            <a:grpSpLocks/>
          </p:cNvGrpSpPr>
          <p:nvPr/>
        </p:nvGrpSpPr>
        <p:grpSpPr bwMode="auto">
          <a:xfrm>
            <a:off x="4589463" y="4803775"/>
            <a:ext cx="3217862" cy="757238"/>
            <a:chOff x="4590116" y="4803411"/>
            <a:chExt cx="3217210" cy="758075"/>
          </a:xfrm>
        </p:grpSpPr>
        <p:grpSp>
          <p:nvGrpSpPr>
            <p:cNvPr id="10271" name="Grupo 128"/>
            <p:cNvGrpSpPr>
              <a:grpSpLocks/>
            </p:cNvGrpSpPr>
            <p:nvPr/>
          </p:nvGrpSpPr>
          <p:grpSpPr bwMode="auto">
            <a:xfrm>
              <a:off x="5475422" y="4803411"/>
              <a:ext cx="2331904" cy="758075"/>
              <a:chOff x="5492884" y="4922000"/>
              <a:chExt cx="2331904" cy="758075"/>
            </a:xfrm>
          </p:grpSpPr>
          <p:sp>
            <p:nvSpPr>
              <p:cNvPr id="10275" name="Rectangle 22"/>
              <p:cNvSpPr>
                <a:spLocks noChangeArrowheads="1"/>
              </p:cNvSpPr>
              <p:nvPr/>
            </p:nvSpPr>
            <p:spPr bwMode="auto">
              <a:xfrm>
                <a:off x="5492884" y="492200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0</a:t>
                </a:r>
                <a:endParaRPr lang="pt-BR" sz="1100" b="1"/>
              </a:p>
            </p:txBody>
          </p:sp>
          <p:sp>
            <p:nvSpPr>
              <p:cNvPr id="10276" name="Rectangle 24"/>
              <p:cNvSpPr>
                <a:spLocks noChangeArrowheads="1"/>
              </p:cNvSpPr>
              <p:nvPr/>
            </p:nvSpPr>
            <p:spPr bwMode="auto">
              <a:xfrm>
                <a:off x="5959265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1</a:t>
                </a:r>
                <a:endParaRPr lang="pt-BR" sz="1100" b="1"/>
              </a:p>
            </p:txBody>
          </p:sp>
          <p:sp>
            <p:nvSpPr>
              <p:cNvPr id="10277" name="Rectangle 26"/>
              <p:cNvSpPr>
                <a:spLocks noChangeArrowheads="1"/>
              </p:cNvSpPr>
              <p:nvPr/>
            </p:nvSpPr>
            <p:spPr bwMode="auto">
              <a:xfrm>
                <a:off x="642564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2</a:t>
                </a:r>
                <a:endParaRPr lang="pt-BR" sz="1100" b="1"/>
              </a:p>
            </p:txBody>
          </p:sp>
          <p:sp>
            <p:nvSpPr>
              <p:cNvPr id="10278" name="Rectangle 28"/>
              <p:cNvSpPr>
                <a:spLocks noChangeArrowheads="1"/>
              </p:cNvSpPr>
              <p:nvPr/>
            </p:nvSpPr>
            <p:spPr bwMode="auto">
              <a:xfrm>
                <a:off x="689202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3</a:t>
                </a:r>
                <a:endParaRPr lang="pt-BR" sz="1100" b="1"/>
              </a:p>
            </p:txBody>
          </p:sp>
          <p:sp>
            <p:nvSpPr>
              <p:cNvPr id="10279" name="Rectangle 30"/>
              <p:cNvSpPr>
                <a:spLocks noChangeArrowheads="1"/>
              </p:cNvSpPr>
              <p:nvPr/>
            </p:nvSpPr>
            <p:spPr bwMode="auto">
              <a:xfrm>
                <a:off x="7358407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4</a:t>
                </a:r>
                <a:endParaRPr lang="pt-BR" sz="1100" b="1"/>
              </a:p>
            </p:txBody>
          </p:sp>
          <p:sp>
            <p:nvSpPr>
              <p:cNvPr id="10280" name="Rectangle 20"/>
              <p:cNvSpPr>
                <a:spLocks noChangeArrowheads="1"/>
              </p:cNvSpPr>
              <p:nvPr/>
            </p:nvSpPr>
            <p:spPr bwMode="auto">
              <a:xfrm>
                <a:off x="5492884" y="5485545"/>
                <a:ext cx="466381" cy="194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1900</a:t>
                </a:r>
                <a:endParaRPr lang="pt-BR" sz="1100" b="1"/>
              </a:p>
            </p:txBody>
          </p:sp>
          <p:sp>
            <p:nvSpPr>
              <p:cNvPr id="10281" name="Rectangle 21"/>
              <p:cNvSpPr>
                <a:spLocks noChangeArrowheads="1"/>
              </p:cNvSpPr>
              <p:nvPr/>
            </p:nvSpPr>
            <p:spPr bwMode="auto">
              <a:xfrm>
                <a:off x="5492884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0282" name="Rectangle 23"/>
              <p:cNvSpPr>
                <a:spLocks noChangeArrowheads="1"/>
              </p:cNvSpPr>
              <p:nvPr/>
            </p:nvSpPr>
            <p:spPr bwMode="auto">
              <a:xfrm>
                <a:off x="5959265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0283" name="Rectangle 25"/>
              <p:cNvSpPr>
                <a:spLocks noChangeArrowheads="1"/>
              </p:cNvSpPr>
              <p:nvPr/>
            </p:nvSpPr>
            <p:spPr bwMode="auto">
              <a:xfrm>
                <a:off x="642564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0284" name="Rectangle 27"/>
              <p:cNvSpPr>
                <a:spLocks noChangeArrowheads="1"/>
              </p:cNvSpPr>
              <p:nvPr/>
            </p:nvSpPr>
            <p:spPr bwMode="auto">
              <a:xfrm>
                <a:off x="689202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0285" name="Rectangle 29"/>
              <p:cNvSpPr>
                <a:spLocks noChangeArrowheads="1"/>
              </p:cNvSpPr>
              <p:nvPr/>
            </p:nvSpPr>
            <p:spPr bwMode="auto">
              <a:xfrm>
                <a:off x="7358407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</p:grpSp>
        <p:grpSp>
          <p:nvGrpSpPr>
            <p:cNvPr id="10272" name="Grupo 71"/>
            <p:cNvGrpSpPr>
              <a:grpSpLocks/>
            </p:cNvGrpSpPr>
            <p:nvPr/>
          </p:nvGrpSpPr>
          <p:grpSpPr bwMode="auto">
            <a:xfrm>
              <a:off x="4590116" y="5087396"/>
              <a:ext cx="885306" cy="167936"/>
              <a:chOff x="5369693" y="4846675"/>
              <a:chExt cx="885357" cy="167953"/>
            </a:xfrm>
          </p:grpSpPr>
          <p:sp>
            <p:nvSpPr>
              <p:cNvPr id="10273" name="Rectangle 16"/>
              <p:cNvSpPr>
                <a:spLocks noChangeArrowheads="1"/>
              </p:cNvSpPr>
              <p:nvPr/>
            </p:nvSpPr>
            <p:spPr bwMode="auto">
              <a:xfrm>
                <a:off x="5369693" y="4846675"/>
                <a:ext cx="343324" cy="16795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1900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274" name="AutoShape 31"/>
              <p:cNvCxnSpPr>
                <a:cxnSpLocks noChangeShapeType="1"/>
                <a:stCxn id="10273" idx="3"/>
                <a:endCxn id="10281" idx="1"/>
              </p:cNvCxnSpPr>
              <p:nvPr/>
            </p:nvCxnSpPr>
            <p:spPr bwMode="auto">
              <a:xfrm flipV="1">
                <a:off x="5713017" y="4922748"/>
                <a:ext cx="542033" cy="7904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sp>
        <p:nvSpPr>
          <p:cNvPr id="164" name="Rectangle 36"/>
          <p:cNvSpPr>
            <a:spLocks noChangeArrowheads="1"/>
          </p:cNvSpPr>
          <p:nvPr/>
        </p:nvSpPr>
        <p:spPr bwMode="auto">
          <a:xfrm>
            <a:off x="2840038" y="5024438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65" name="Rectangle 36"/>
          <p:cNvSpPr>
            <a:spLocks noChangeArrowheads="1"/>
          </p:cNvSpPr>
          <p:nvPr/>
        </p:nvSpPr>
        <p:spPr bwMode="auto">
          <a:xfrm>
            <a:off x="3322638" y="5024438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3652838" y="5024438"/>
            <a:ext cx="4318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/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</a:rPr>
              <a:t>0</a:t>
            </a:r>
            <a:endParaRPr lang="pt-BR" sz="2000">
              <a:solidFill>
                <a:srgbClr val="0000FF"/>
              </a:solidFill>
            </a:endParaRPr>
          </a:p>
        </p:txBody>
      </p:sp>
      <p:sp>
        <p:nvSpPr>
          <p:cNvPr id="170" name="Rectangle 14"/>
          <p:cNvSpPr>
            <a:spLocks noChangeArrowheads="1"/>
          </p:cNvSpPr>
          <p:nvPr/>
        </p:nvSpPr>
        <p:spPr bwMode="auto">
          <a:xfrm>
            <a:off x="4197350" y="5024438"/>
            <a:ext cx="2524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/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</a:rPr>
              <a:t>0</a:t>
            </a:r>
            <a:endParaRPr lang="pt-BR" sz="2000">
              <a:solidFill>
                <a:srgbClr val="0000FF"/>
              </a:solidFill>
            </a:endParaRPr>
          </a:p>
        </p:txBody>
      </p:sp>
      <p:grpSp>
        <p:nvGrpSpPr>
          <p:cNvPr id="12" name="Grupo 415"/>
          <p:cNvGrpSpPr>
            <a:grpSpLocks/>
          </p:cNvGrpSpPr>
          <p:nvPr/>
        </p:nvGrpSpPr>
        <p:grpSpPr bwMode="auto">
          <a:xfrm>
            <a:off x="425450" y="4972050"/>
            <a:ext cx="620713" cy="392113"/>
            <a:chOff x="7702695" y="4643446"/>
            <a:chExt cx="620928" cy="392513"/>
          </a:xfrm>
        </p:grpSpPr>
        <p:sp>
          <p:nvSpPr>
            <p:cNvPr id="10269" name="Rectangle 41"/>
            <p:cNvSpPr>
              <a:spLocks noChangeArrowheads="1"/>
            </p:cNvSpPr>
            <p:nvPr/>
          </p:nvSpPr>
          <p:spPr bwMode="auto">
            <a:xfrm>
              <a:off x="7702695" y="4677757"/>
              <a:ext cx="153751" cy="30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m</a:t>
              </a:r>
              <a:endParaRPr lang="pt-BR" sz="2000" b="1"/>
            </a:p>
          </p:txBody>
        </p:sp>
        <p:sp>
          <p:nvSpPr>
            <p:cNvPr id="10270" name="Rectangle 42"/>
            <p:cNvSpPr>
              <a:spLocks noChangeArrowheads="1"/>
            </p:cNvSpPr>
            <p:nvPr/>
          </p:nvSpPr>
          <p:spPr bwMode="auto">
            <a:xfrm>
              <a:off x="7892007" y="4643446"/>
              <a:ext cx="431616" cy="39251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r>
                <a:rPr lang="pt-BR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164" grpId="0"/>
      <p:bldP spid="165" grpId="0"/>
      <p:bldP spid="167" grpId="0"/>
      <p:bldP spid="1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fila está vazia quando o seu campo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total</a:t>
            </a:r>
            <a:r>
              <a:rPr lang="pt-BR" dirty="0">
                <a:latin typeface="Arial Narrow" pitchFamily="34" charset="0"/>
              </a:rPr>
              <a:t> tem valor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6.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Teste de fila vazia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923925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Fila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1269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B77789-AF1A-41CC-9E73-35D2E42564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9" name="CaixaDeTexto 9"/>
          <p:cNvSpPr txBox="1">
            <a:spLocks noChangeArrowheads="1"/>
          </p:cNvSpPr>
          <p:nvPr/>
        </p:nvSpPr>
        <p:spPr bwMode="auto">
          <a:xfrm>
            <a:off x="7292975" y="1909763"/>
            <a:ext cx="1331913" cy="369887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</a:rPr>
              <a:t>vaziaf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</a:rPr>
              <a:t>G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grpSp>
        <p:nvGrpSpPr>
          <p:cNvPr id="2" name="Grupo 119"/>
          <p:cNvGrpSpPr>
            <a:grpSpLocks/>
          </p:cNvGrpSpPr>
          <p:nvPr/>
        </p:nvGrpSpPr>
        <p:grpSpPr bwMode="auto">
          <a:xfrm>
            <a:off x="1287463" y="3387725"/>
            <a:ext cx="1397000" cy="865188"/>
            <a:chOff x="1287463" y="3477371"/>
            <a:chExt cx="1397237" cy="864462"/>
          </a:xfrm>
        </p:grpSpPr>
        <p:grpSp>
          <p:nvGrpSpPr>
            <p:cNvPr id="11317" name="Group 3"/>
            <p:cNvGrpSpPr>
              <a:grpSpLocks/>
            </p:cNvGrpSpPr>
            <p:nvPr/>
          </p:nvGrpSpPr>
          <p:grpSpPr bwMode="auto">
            <a:xfrm>
              <a:off x="1287463" y="3477371"/>
              <a:ext cx="621557" cy="392051"/>
              <a:chOff x="190" y="6940"/>
              <a:chExt cx="453" cy="286"/>
            </a:xfrm>
          </p:grpSpPr>
          <p:sp>
            <p:nvSpPr>
              <p:cNvPr id="11321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11322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1318" name="Grupo 316"/>
            <p:cNvGrpSpPr>
              <a:grpSpLocks/>
            </p:cNvGrpSpPr>
            <p:nvPr/>
          </p:nvGrpSpPr>
          <p:grpSpPr bwMode="auto">
            <a:xfrm>
              <a:off x="1552857" y="3587106"/>
              <a:ext cx="1131843" cy="754727"/>
              <a:chOff x="1946724" y="3822050"/>
              <a:chExt cx="1132439" cy="755850"/>
            </a:xfrm>
          </p:grpSpPr>
          <p:sp>
            <p:nvSpPr>
              <p:cNvPr id="11319" name="Rectangle 6"/>
              <p:cNvSpPr>
                <a:spLocks noChangeArrowheads="1"/>
              </p:cNvSpPr>
              <p:nvPr/>
            </p:nvSpPr>
            <p:spPr bwMode="auto">
              <a:xfrm>
                <a:off x="1946724" y="3822050"/>
                <a:ext cx="331927" cy="16979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320" name="AutoShape 7"/>
              <p:cNvCxnSpPr>
                <a:cxnSpLocks noChangeShapeType="1"/>
                <a:stCxn id="11319" idx="3"/>
                <a:endCxn id="11313" idx="1"/>
              </p:cNvCxnSpPr>
              <p:nvPr/>
            </p:nvCxnSpPr>
            <p:spPr bwMode="auto">
              <a:xfrm>
                <a:off x="2278651" y="3906949"/>
                <a:ext cx="800512" cy="670951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1274" name="Grupo 118"/>
          <p:cNvGrpSpPr>
            <a:grpSpLocks/>
          </p:cNvGrpSpPr>
          <p:nvPr/>
        </p:nvGrpSpPr>
        <p:grpSpPr bwMode="auto">
          <a:xfrm>
            <a:off x="1287463" y="3976688"/>
            <a:ext cx="6519862" cy="758825"/>
            <a:chOff x="1287463" y="3976691"/>
            <a:chExt cx="6519863" cy="758075"/>
          </a:xfrm>
        </p:grpSpPr>
        <p:grpSp>
          <p:nvGrpSpPr>
            <p:cNvPr id="11279" name="Grupo 63"/>
            <p:cNvGrpSpPr>
              <a:grpSpLocks/>
            </p:cNvGrpSpPr>
            <p:nvPr/>
          </p:nvGrpSpPr>
          <p:grpSpPr bwMode="auto">
            <a:xfrm>
              <a:off x="1287463" y="4145987"/>
              <a:ext cx="621445" cy="392073"/>
              <a:chOff x="1304925" y="5091296"/>
              <a:chExt cx="621445" cy="392073"/>
            </a:xfrm>
          </p:grpSpPr>
          <p:sp>
            <p:nvSpPr>
              <p:cNvPr id="11315" name="Rectangle 41"/>
              <p:cNvSpPr>
                <a:spLocks noChangeArrowheads="1"/>
              </p:cNvSpPr>
              <p:nvPr/>
            </p:nvSpPr>
            <p:spPr bwMode="auto">
              <a:xfrm>
                <a:off x="1304925" y="5133459"/>
                <a:ext cx="1538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G</a:t>
                </a:r>
                <a:endParaRPr lang="pt-BR" sz="2000" b="1"/>
              </a:p>
            </p:txBody>
          </p:sp>
          <p:sp>
            <p:nvSpPr>
              <p:cNvPr id="11316" name="Rectangle 42"/>
              <p:cNvSpPr>
                <a:spLocks noChangeArrowheads="1"/>
              </p:cNvSpPr>
              <p:nvPr/>
            </p:nvSpPr>
            <p:spPr bwMode="auto">
              <a:xfrm>
                <a:off x="1494395" y="5091296"/>
                <a:ext cx="431975" cy="392073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2000" b="1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280" name="Grupo 66"/>
            <p:cNvGrpSpPr>
              <a:grpSpLocks/>
            </p:cNvGrpSpPr>
            <p:nvPr/>
          </p:nvGrpSpPr>
          <p:grpSpPr bwMode="auto">
            <a:xfrm>
              <a:off x="2684700" y="3984254"/>
              <a:ext cx="2304292" cy="747909"/>
              <a:chOff x="2684700" y="4810974"/>
              <a:chExt cx="2304292" cy="747909"/>
            </a:xfrm>
          </p:grpSpPr>
          <p:sp>
            <p:nvSpPr>
              <p:cNvPr id="11304" name="Rectangle 11"/>
              <p:cNvSpPr>
                <a:spLocks noChangeArrowheads="1"/>
              </p:cNvSpPr>
              <p:nvPr/>
            </p:nvSpPr>
            <p:spPr bwMode="auto">
              <a:xfrm>
                <a:off x="3636138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inicio</a:t>
                </a:r>
                <a:endParaRPr lang="pt-BR" sz="900" b="1"/>
              </a:p>
            </p:txBody>
          </p:sp>
          <p:sp>
            <p:nvSpPr>
              <p:cNvPr id="11305" name="Rectangle 17"/>
              <p:cNvSpPr>
                <a:spLocks noChangeArrowheads="1"/>
              </p:cNvSpPr>
              <p:nvPr/>
            </p:nvSpPr>
            <p:spPr bwMode="auto">
              <a:xfrm>
                <a:off x="4104322" y="481097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final</a:t>
                </a:r>
                <a:endParaRPr lang="pt-BR" sz="900" b="1"/>
              </a:p>
            </p:txBody>
          </p:sp>
          <p:sp>
            <p:nvSpPr>
              <p:cNvPr id="11306" name="Rectangle 18"/>
              <p:cNvSpPr>
                <a:spLocks noChangeArrowheads="1"/>
              </p:cNvSpPr>
              <p:nvPr/>
            </p:nvSpPr>
            <p:spPr bwMode="auto">
              <a:xfrm>
                <a:off x="4557017" y="481097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item</a:t>
                </a:r>
                <a:endParaRPr lang="pt-BR" sz="900" b="1"/>
              </a:p>
            </p:txBody>
          </p:sp>
          <p:sp>
            <p:nvSpPr>
              <p:cNvPr id="11307" name="Rectangle 11"/>
              <p:cNvSpPr>
                <a:spLocks noChangeArrowheads="1"/>
              </p:cNvSpPr>
              <p:nvPr/>
            </p:nvSpPr>
            <p:spPr bwMode="auto">
              <a:xfrm>
                <a:off x="2702699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max</a:t>
                </a:r>
                <a:endParaRPr lang="pt-BR" sz="900" b="1"/>
              </a:p>
            </p:txBody>
          </p:sp>
          <p:sp>
            <p:nvSpPr>
              <p:cNvPr id="11308" name="Rectangle 11"/>
              <p:cNvSpPr>
                <a:spLocks noChangeArrowheads="1"/>
              </p:cNvSpPr>
              <p:nvPr/>
            </p:nvSpPr>
            <p:spPr bwMode="auto">
              <a:xfrm>
                <a:off x="3175870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total</a:t>
                </a:r>
                <a:endParaRPr lang="pt-BR" sz="900" b="1"/>
              </a:p>
            </p:txBody>
          </p:sp>
          <p:sp>
            <p:nvSpPr>
              <p:cNvPr id="11309" name="Rectangle 10"/>
              <p:cNvSpPr>
                <a:spLocks noChangeArrowheads="1"/>
              </p:cNvSpPr>
              <p:nvPr/>
            </p:nvSpPr>
            <p:spPr bwMode="auto">
              <a:xfrm>
                <a:off x="3618139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1310" name="Rectangle 13"/>
              <p:cNvSpPr>
                <a:spLocks noChangeArrowheads="1"/>
              </p:cNvSpPr>
              <p:nvPr/>
            </p:nvSpPr>
            <p:spPr bwMode="auto">
              <a:xfrm>
                <a:off x="4086323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1311" name="Rectangle 15"/>
              <p:cNvSpPr>
                <a:spLocks noChangeArrowheads="1"/>
              </p:cNvSpPr>
              <p:nvPr/>
            </p:nvSpPr>
            <p:spPr bwMode="auto">
              <a:xfrm>
                <a:off x="4557017" y="4972707"/>
                <a:ext cx="431975" cy="391697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1312" name="Rectangle 9"/>
              <p:cNvSpPr>
                <a:spLocks noChangeArrowheads="1"/>
              </p:cNvSpPr>
              <p:nvPr/>
            </p:nvSpPr>
            <p:spPr bwMode="auto">
              <a:xfrm>
                <a:off x="2684700" y="5364404"/>
                <a:ext cx="431975" cy="194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3700</a:t>
                </a:r>
                <a:endParaRPr lang="pt-BR" sz="1100" b="1"/>
              </a:p>
            </p:txBody>
          </p:sp>
          <p:sp>
            <p:nvSpPr>
              <p:cNvPr id="11313" name="Rectangle 10"/>
              <p:cNvSpPr>
                <a:spLocks noChangeArrowheads="1"/>
              </p:cNvSpPr>
              <p:nvPr/>
            </p:nvSpPr>
            <p:spPr bwMode="auto">
              <a:xfrm>
                <a:off x="2684700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1314" name="Rectangle 10"/>
              <p:cNvSpPr>
                <a:spLocks noChangeArrowheads="1"/>
              </p:cNvSpPr>
              <p:nvPr/>
            </p:nvSpPr>
            <p:spPr bwMode="auto">
              <a:xfrm>
                <a:off x="3157871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1281" name="Grupo 78"/>
            <p:cNvGrpSpPr>
              <a:grpSpLocks/>
            </p:cNvGrpSpPr>
            <p:nvPr/>
          </p:nvGrpSpPr>
          <p:grpSpPr bwMode="auto">
            <a:xfrm>
              <a:off x="1527113" y="4257028"/>
              <a:ext cx="1157587" cy="169990"/>
              <a:chOff x="1544575" y="5202337"/>
              <a:chExt cx="1157587" cy="169990"/>
            </a:xfrm>
          </p:grpSpPr>
          <p:sp>
            <p:nvSpPr>
              <p:cNvPr id="11302" name="Rectangle 6"/>
              <p:cNvSpPr>
                <a:spLocks noChangeArrowheads="1"/>
              </p:cNvSpPr>
              <p:nvPr/>
            </p:nvSpPr>
            <p:spPr bwMode="auto">
              <a:xfrm>
                <a:off x="1544575" y="5202337"/>
                <a:ext cx="331614" cy="169990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303" name="AutoShape 7"/>
              <p:cNvCxnSpPr>
                <a:cxnSpLocks noChangeShapeType="1"/>
                <a:stCxn id="11302" idx="3"/>
                <a:endCxn id="11313" idx="1"/>
              </p:cNvCxnSpPr>
              <p:nvPr/>
            </p:nvCxnSpPr>
            <p:spPr bwMode="auto">
              <a:xfrm flipV="1">
                <a:off x="1876189" y="5287145"/>
                <a:ext cx="825973" cy="187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grpSp>
          <p:nvGrpSpPr>
            <p:cNvPr id="11282" name="Grupo 87"/>
            <p:cNvGrpSpPr>
              <a:grpSpLocks/>
            </p:cNvGrpSpPr>
            <p:nvPr/>
          </p:nvGrpSpPr>
          <p:grpSpPr bwMode="auto">
            <a:xfrm>
              <a:off x="4590116" y="3976691"/>
              <a:ext cx="3217210" cy="758075"/>
              <a:chOff x="4590116" y="4803411"/>
              <a:chExt cx="3217210" cy="758075"/>
            </a:xfrm>
          </p:grpSpPr>
          <p:grpSp>
            <p:nvGrpSpPr>
              <p:cNvPr id="11287" name="Grupo 128"/>
              <p:cNvGrpSpPr>
                <a:grpSpLocks/>
              </p:cNvGrpSpPr>
              <p:nvPr/>
            </p:nvGrpSpPr>
            <p:grpSpPr bwMode="auto">
              <a:xfrm>
                <a:off x="5475422" y="4803411"/>
                <a:ext cx="2331904" cy="758075"/>
                <a:chOff x="5492884" y="4922000"/>
                <a:chExt cx="2331904" cy="758075"/>
              </a:xfrm>
            </p:grpSpPr>
            <p:sp>
              <p:nvSpPr>
                <p:cNvPr id="11291" name="Rectangle 22"/>
                <p:cNvSpPr>
                  <a:spLocks noChangeArrowheads="1"/>
                </p:cNvSpPr>
                <p:nvPr/>
              </p:nvSpPr>
              <p:spPr bwMode="auto">
                <a:xfrm>
                  <a:off x="5492884" y="492200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0</a:t>
                  </a:r>
                  <a:endParaRPr lang="pt-BR" sz="1100" b="1"/>
                </a:p>
              </p:txBody>
            </p:sp>
            <p:sp>
              <p:nvSpPr>
                <p:cNvPr id="11292" name="Rectangle 24"/>
                <p:cNvSpPr>
                  <a:spLocks noChangeArrowheads="1"/>
                </p:cNvSpPr>
                <p:nvPr/>
              </p:nvSpPr>
              <p:spPr bwMode="auto">
                <a:xfrm>
                  <a:off x="5959265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1</a:t>
                  </a:r>
                  <a:endParaRPr lang="pt-BR" sz="1100" b="1"/>
                </a:p>
              </p:txBody>
            </p:sp>
            <p:sp>
              <p:nvSpPr>
                <p:cNvPr id="11293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5646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2</a:t>
                  </a:r>
                  <a:endParaRPr lang="pt-BR" sz="1100" b="1"/>
                </a:p>
              </p:txBody>
            </p:sp>
            <p:sp>
              <p:nvSpPr>
                <p:cNvPr id="11294" name="Rectangle 28"/>
                <p:cNvSpPr>
                  <a:spLocks noChangeArrowheads="1"/>
                </p:cNvSpPr>
                <p:nvPr/>
              </p:nvSpPr>
              <p:spPr bwMode="auto">
                <a:xfrm>
                  <a:off x="6892026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3</a:t>
                  </a:r>
                  <a:endParaRPr lang="pt-BR" sz="1100" b="1"/>
                </a:p>
              </p:txBody>
            </p:sp>
            <p:sp>
              <p:nvSpPr>
                <p:cNvPr id="11295" name="Rectangle 30"/>
                <p:cNvSpPr>
                  <a:spLocks noChangeArrowheads="1"/>
                </p:cNvSpPr>
                <p:nvPr/>
              </p:nvSpPr>
              <p:spPr bwMode="auto">
                <a:xfrm>
                  <a:off x="7358407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4</a:t>
                  </a:r>
                  <a:endParaRPr lang="pt-BR" sz="1100" b="1"/>
                </a:p>
              </p:txBody>
            </p:sp>
            <p:sp>
              <p:nvSpPr>
                <p:cNvPr id="11296" name="Rectangle 20"/>
                <p:cNvSpPr>
                  <a:spLocks noChangeArrowheads="1"/>
                </p:cNvSpPr>
                <p:nvPr/>
              </p:nvSpPr>
              <p:spPr bwMode="auto">
                <a:xfrm>
                  <a:off x="5492884" y="5485545"/>
                  <a:ext cx="466381" cy="1945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b"/>
                <a:lstStyle/>
                <a:p>
                  <a:pPr>
                    <a:spcAft>
                      <a:spcPts val="1000"/>
                    </a:spcAft>
                  </a:pPr>
                  <a:r>
                    <a:rPr lang="pt-BR" sz="1100" b="1">
                      <a:latin typeface="Century Gothic" pitchFamily="34" charset="0"/>
                    </a:rPr>
                    <a:t>1900</a:t>
                  </a:r>
                  <a:endParaRPr lang="pt-BR" sz="1100" b="1"/>
                </a:p>
              </p:txBody>
            </p:sp>
            <p:sp>
              <p:nvSpPr>
                <p:cNvPr id="11297" name="Rectangle 21"/>
                <p:cNvSpPr>
                  <a:spLocks noChangeArrowheads="1"/>
                </p:cNvSpPr>
                <p:nvPr/>
              </p:nvSpPr>
              <p:spPr bwMode="auto">
                <a:xfrm>
                  <a:off x="5492884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2000" b="1">
                    <a:latin typeface="Courier New" pitchFamily="49" charset="0"/>
                  </a:endParaRPr>
                </a:p>
              </p:txBody>
            </p:sp>
            <p:sp>
              <p:nvSpPr>
                <p:cNvPr id="11298" name="Rectangle 23"/>
                <p:cNvSpPr>
                  <a:spLocks noChangeArrowheads="1"/>
                </p:cNvSpPr>
                <p:nvPr/>
              </p:nvSpPr>
              <p:spPr bwMode="auto">
                <a:xfrm>
                  <a:off x="5959265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2000" b="1">
                    <a:latin typeface="Courier New" pitchFamily="49" charset="0"/>
                  </a:endParaRPr>
                </a:p>
              </p:txBody>
            </p:sp>
            <p:sp>
              <p:nvSpPr>
                <p:cNvPr id="11299" name="Rectangle 25"/>
                <p:cNvSpPr>
                  <a:spLocks noChangeArrowheads="1"/>
                </p:cNvSpPr>
                <p:nvPr/>
              </p:nvSpPr>
              <p:spPr bwMode="auto">
                <a:xfrm>
                  <a:off x="6425646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2000" b="1">
                    <a:latin typeface="Courier New" pitchFamily="49" charset="0"/>
                  </a:endParaRPr>
                </a:p>
              </p:txBody>
            </p:sp>
            <p:sp>
              <p:nvSpPr>
                <p:cNvPr id="11300" name="Rectangle 27"/>
                <p:cNvSpPr>
                  <a:spLocks noChangeArrowheads="1"/>
                </p:cNvSpPr>
                <p:nvPr/>
              </p:nvSpPr>
              <p:spPr bwMode="auto">
                <a:xfrm>
                  <a:off x="6892026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2000" b="1">
                    <a:latin typeface="Courier New" pitchFamily="49" charset="0"/>
                  </a:endParaRPr>
                </a:p>
              </p:txBody>
            </p:sp>
            <p:sp>
              <p:nvSpPr>
                <p:cNvPr id="11301" name="Rectangle 29"/>
                <p:cNvSpPr>
                  <a:spLocks noChangeArrowheads="1"/>
                </p:cNvSpPr>
                <p:nvPr/>
              </p:nvSpPr>
              <p:spPr bwMode="auto">
                <a:xfrm>
                  <a:off x="7358407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20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11288" name="Grupo 71"/>
              <p:cNvGrpSpPr>
                <a:grpSpLocks/>
              </p:cNvGrpSpPr>
              <p:nvPr/>
            </p:nvGrpSpPr>
            <p:grpSpPr bwMode="auto">
              <a:xfrm>
                <a:off x="4590110" y="5087396"/>
                <a:ext cx="885305" cy="167936"/>
                <a:chOff x="5369693" y="4846675"/>
                <a:chExt cx="885357" cy="167953"/>
              </a:xfrm>
            </p:grpSpPr>
            <p:sp>
              <p:nvSpPr>
                <p:cNvPr id="11289" name="Rectangle 16"/>
                <p:cNvSpPr>
                  <a:spLocks noChangeArrowheads="1"/>
                </p:cNvSpPr>
                <p:nvPr/>
              </p:nvSpPr>
              <p:spPr bwMode="auto">
                <a:xfrm>
                  <a:off x="5369693" y="4846675"/>
                  <a:ext cx="343324" cy="167953"/>
                </a:xfrm>
                <a:prstGeom prst="rect">
                  <a:avLst/>
                </a:prstGeom>
                <a:solidFill>
                  <a:srgbClr val="E6FE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18000" bIns="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solidFill>
                        <a:srgbClr val="FF0000"/>
                      </a:solidFill>
                      <a:latin typeface="Century Gothic" pitchFamily="34" charset="0"/>
                    </a:rPr>
                    <a:t>1900</a:t>
                  </a:r>
                  <a:endParaRPr lang="pt-BR" sz="1100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1290" name="AutoShape 31"/>
                <p:cNvCxnSpPr>
                  <a:cxnSpLocks noChangeShapeType="1"/>
                  <a:stCxn id="11289" idx="3"/>
                  <a:endCxn id="11297" idx="1"/>
                </p:cNvCxnSpPr>
                <p:nvPr/>
              </p:nvCxnSpPr>
              <p:spPr bwMode="auto">
                <a:xfrm flipV="1">
                  <a:off x="5713017" y="4922748"/>
                  <a:ext cx="542033" cy="7904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</p:spPr>
            </p:cxnSp>
          </p:grpSp>
        </p:grpSp>
        <p:sp>
          <p:nvSpPr>
            <p:cNvPr id="11283" name="Rectangle 36"/>
            <p:cNvSpPr>
              <a:spLocks noChangeArrowheads="1"/>
            </p:cNvSpPr>
            <p:nvPr/>
          </p:nvSpPr>
          <p:spPr bwMode="auto">
            <a:xfrm>
              <a:off x="2840026" y="419820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1284" name="Rectangle 36"/>
            <p:cNvSpPr>
              <a:spLocks noChangeArrowheads="1"/>
            </p:cNvSpPr>
            <p:nvPr/>
          </p:nvSpPr>
          <p:spPr bwMode="auto">
            <a:xfrm>
              <a:off x="3322162" y="419820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1285" name="Rectangle 14"/>
            <p:cNvSpPr>
              <a:spLocks noChangeArrowheads="1"/>
            </p:cNvSpPr>
            <p:nvPr/>
          </p:nvSpPr>
          <p:spPr bwMode="auto">
            <a:xfrm>
              <a:off x="3652738" y="4198209"/>
              <a:ext cx="431989" cy="287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sp>
          <p:nvSpPr>
            <p:cNvPr id="11286" name="Rectangle 14"/>
            <p:cNvSpPr>
              <a:spLocks noChangeArrowheads="1"/>
            </p:cNvSpPr>
            <p:nvPr/>
          </p:nvSpPr>
          <p:spPr bwMode="auto">
            <a:xfrm>
              <a:off x="4197347" y="4198208"/>
              <a:ext cx="251971" cy="287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  <a:endParaRPr lang="pt-BR" sz="2000">
                <a:solidFill>
                  <a:srgbClr val="0000FF"/>
                </a:solidFill>
              </a:endParaRPr>
            </a:p>
          </p:txBody>
        </p:sp>
      </p:grpSp>
      <p:sp>
        <p:nvSpPr>
          <p:cNvPr id="113" name="Rectangle 13"/>
          <p:cNvSpPr>
            <a:spLocks noChangeArrowheads="1"/>
          </p:cNvSpPr>
          <p:nvPr/>
        </p:nvSpPr>
        <p:spPr bwMode="auto">
          <a:xfrm>
            <a:off x="3170238" y="4138613"/>
            <a:ext cx="431800" cy="392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14" name="Seta para a direita 113"/>
          <p:cNvSpPr/>
          <p:nvPr/>
        </p:nvSpPr>
        <p:spPr>
          <a:xfrm>
            <a:off x="7045325" y="2000250"/>
            <a:ext cx="214313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5" name="Seta para a direita 114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6" name="Seta para a direita 115"/>
          <p:cNvSpPr/>
          <p:nvPr/>
        </p:nvSpPr>
        <p:spPr>
          <a:xfrm>
            <a:off x="500063" y="177323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4" grpId="0" animBg="1"/>
      <p:bldP spid="115" grpId="0" animBg="1"/>
      <p:bldP spid="1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7.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Teste de fila cheia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923925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cheiaf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Fila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229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53D24-F587-43F4-9FFE-E0DA46B17B6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9" name="CaixaDeTexto 9"/>
          <p:cNvSpPr txBox="1">
            <a:spLocks noChangeArrowheads="1"/>
          </p:cNvSpPr>
          <p:nvPr/>
        </p:nvSpPr>
        <p:spPr bwMode="auto">
          <a:xfrm>
            <a:off x="7292975" y="1909763"/>
            <a:ext cx="1331913" cy="369887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</a:rPr>
              <a:t>cheiaf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</a:rPr>
              <a:t>G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grpSp>
        <p:nvGrpSpPr>
          <p:cNvPr id="2" name="Grupo 119"/>
          <p:cNvGrpSpPr>
            <a:grpSpLocks/>
          </p:cNvGrpSpPr>
          <p:nvPr/>
        </p:nvGrpSpPr>
        <p:grpSpPr bwMode="auto">
          <a:xfrm>
            <a:off x="1287463" y="3387725"/>
            <a:ext cx="1397000" cy="865188"/>
            <a:chOff x="1287463" y="3477371"/>
            <a:chExt cx="1397237" cy="864462"/>
          </a:xfrm>
        </p:grpSpPr>
        <p:grpSp>
          <p:nvGrpSpPr>
            <p:cNvPr id="12343" name="Group 3"/>
            <p:cNvGrpSpPr>
              <a:grpSpLocks/>
            </p:cNvGrpSpPr>
            <p:nvPr/>
          </p:nvGrpSpPr>
          <p:grpSpPr bwMode="auto">
            <a:xfrm>
              <a:off x="1287463" y="3477371"/>
              <a:ext cx="621557" cy="392051"/>
              <a:chOff x="190" y="6940"/>
              <a:chExt cx="453" cy="286"/>
            </a:xfrm>
          </p:grpSpPr>
          <p:sp>
            <p:nvSpPr>
              <p:cNvPr id="12347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12348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2344" name="Grupo 316"/>
            <p:cNvGrpSpPr>
              <a:grpSpLocks/>
            </p:cNvGrpSpPr>
            <p:nvPr/>
          </p:nvGrpSpPr>
          <p:grpSpPr bwMode="auto">
            <a:xfrm>
              <a:off x="1552857" y="3587106"/>
              <a:ext cx="1131843" cy="754727"/>
              <a:chOff x="1946724" y="3822050"/>
              <a:chExt cx="1132439" cy="755850"/>
            </a:xfrm>
          </p:grpSpPr>
          <p:sp>
            <p:nvSpPr>
              <p:cNvPr id="12345" name="Rectangle 6"/>
              <p:cNvSpPr>
                <a:spLocks noChangeArrowheads="1"/>
              </p:cNvSpPr>
              <p:nvPr/>
            </p:nvSpPr>
            <p:spPr bwMode="auto">
              <a:xfrm>
                <a:off x="1946724" y="3822050"/>
                <a:ext cx="331927" cy="16979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46" name="AutoShape 7"/>
              <p:cNvCxnSpPr>
                <a:cxnSpLocks noChangeShapeType="1"/>
                <a:stCxn id="12345" idx="3"/>
                <a:endCxn id="12339" idx="1"/>
              </p:cNvCxnSpPr>
              <p:nvPr/>
            </p:nvCxnSpPr>
            <p:spPr bwMode="auto">
              <a:xfrm>
                <a:off x="2278651" y="3906949"/>
                <a:ext cx="800512" cy="670951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2297" name="Grupo 118"/>
          <p:cNvGrpSpPr>
            <a:grpSpLocks/>
          </p:cNvGrpSpPr>
          <p:nvPr/>
        </p:nvGrpSpPr>
        <p:grpSpPr bwMode="auto">
          <a:xfrm>
            <a:off x="1287463" y="3976688"/>
            <a:ext cx="6519862" cy="758825"/>
            <a:chOff x="1287463" y="3976691"/>
            <a:chExt cx="6519863" cy="758075"/>
          </a:xfrm>
        </p:grpSpPr>
        <p:grpSp>
          <p:nvGrpSpPr>
            <p:cNvPr id="12305" name="Grupo 63"/>
            <p:cNvGrpSpPr>
              <a:grpSpLocks/>
            </p:cNvGrpSpPr>
            <p:nvPr/>
          </p:nvGrpSpPr>
          <p:grpSpPr bwMode="auto">
            <a:xfrm>
              <a:off x="1287463" y="4145987"/>
              <a:ext cx="621445" cy="392073"/>
              <a:chOff x="1304925" y="5091296"/>
              <a:chExt cx="621445" cy="392073"/>
            </a:xfrm>
          </p:grpSpPr>
          <p:sp>
            <p:nvSpPr>
              <p:cNvPr id="12341" name="Rectangle 41"/>
              <p:cNvSpPr>
                <a:spLocks noChangeArrowheads="1"/>
              </p:cNvSpPr>
              <p:nvPr/>
            </p:nvSpPr>
            <p:spPr bwMode="auto">
              <a:xfrm>
                <a:off x="1304925" y="5133459"/>
                <a:ext cx="1538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G</a:t>
                </a:r>
                <a:endParaRPr lang="pt-BR" sz="2000" b="1"/>
              </a:p>
            </p:txBody>
          </p:sp>
          <p:sp>
            <p:nvSpPr>
              <p:cNvPr id="12342" name="Rectangle 42"/>
              <p:cNvSpPr>
                <a:spLocks noChangeArrowheads="1"/>
              </p:cNvSpPr>
              <p:nvPr/>
            </p:nvSpPr>
            <p:spPr bwMode="auto">
              <a:xfrm>
                <a:off x="1494395" y="5091296"/>
                <a:ext cx="431975" cy="392073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2000" b="1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2306" name="Grupo 66"/>
            <p:cNvGrpSpPr>
              <a:grpSpLocks/>
            </p:cNvGrpSpPr>
            <p:nvPr/>
          </p:nvGrpSpPr>
          <p:grpSpPr bwMode="auto">
            <a:xfrm>
              <a:off x="2684700" y="3984254"/>
              <a:ext cx="2304292" cy="747909"/>
              <a:chOff x="2684700" y="4810974"/>
              <a:chExt cx="2304292" cy="747909"/>
            </a:xfrm>
          </p:grpSpPr>
          <p:sp>
            <p:nvSpPr>
              <p:cNvPr id="12330" name="Rectangle 11"/>
              <p:cNvSpPr>
                <a:spLocks noChangeArrowheads="1"/>
              </p:cNvSpPr>
              <p:nvPr/>
            </p:nvSpPr>
            <p:spPr bwMode="auto">
              <a:xfrm>
                <a:off x="3636138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inicio</a:t>
                </a:r>
                <a:endParaRPr lang="pt-BR" sz="900" b="1"/>
              </a:p>
            </p:txBody>
          </p:sp>
          <p:sp>
            <p:nvSpPr>
              <p:cNvPr id="12331" name="Rectangle 17"/>
              <p:cNvSpPr>
                <a:spLocks noChangeArrowheads="1"/>
              </p:cNvSpPr>
              <p:nvPr/>
            </p:nvSpPr>
            <p:spPr bwMode="auto">
              <a:xfrm>
                <a:off x="4104322" y="481097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final</a:t>
                </a:r>
                <a:endParaRPr lang="pt-BR" sz="900" b="1"/>
              </a:p>
            </p:txBody>
          </p:sp>
          <p:sp>
            <p:nvSpPr>
              <p:cNvPr id="12332" name="Rectangle 18"/>
              <p:cNvSpPr>
                <a:spLocks noChangeArrowheads="1"/>
              </p:cNvSpPr>
              <p:nvPr/>
            </p:nvSpPr>
            <p:spPr bwMode="auto">
              <a:xfrm>
                <a:off x="4557017" y="481097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item</a:t>
                </a:r>
                <a:endParaRPr lang="pt-BR" sz="900" b="1"/>
              </a:p>
            </p:txBody>
          </p:sp>
          <p:sp>
            <p:nvSpPr>
              <p:cNvPr id="12333" name="Rectangle 11"/>
              <p:cNvSpPr>
                <a:spLocks noChangeArrowheads="1"/>
              </p:cNvSpPr>
              <p:nvPr/>
            </p:nvSpPr>
            <p:spPr bwMode="auto">
              <a:xfrm>
                <a:off x="2702699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max</a:t>
                </a:r>
                <a:endParaRPr lang="pt-BR" sz="900" b="1"/>
              </a:p>
            </p:txBody>
          </p:sp>
          <p:sp>
            <p:nvSpPr>
              <p:cNvPr id="12334" name="Rectangle 11"/>
              <p:cNvSpPr>
                <a:spLocks noChangeArrowheads="1"/>
              </p:cNvSpPr>
              <p:nvPr/>
            </p:nvSpPr>
            <p:spPr bwMode="auto">
              <a:xfrm>
                <a:off x="3175870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total</a:t>
                </a:r>
                <a:endParaRPr lang="pt-BR" sz="900" b="1"/>
              </a:p>
            </p:txBody>
          </p:sp>
          <p:sp>
            <p:nvSpPr>
              <p:cNvPr id="12335" name="Rectangle 10"/>
              <p:cNvSpPr>
                <a:spLocks noChangeArrowheads="1"/>
              </p:cNvSpPr>
              <p:nvPr/>
            </p:nvSpPr>
            <p:spPr bwMode="auto">
              <a:xfrm>
                <a:off x="3618139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2336" name="Rectangle 13"/>
              <p:cNvSpPr>
                <a:spLocks noChangeArrowheads="1"/>
              </p:cNvSpPr>
              <p:nvPr/>
            </p:nvSpPr>
            <p:spPr bwMode="auto">
              <a:xfrm>
                <a:off x="4086323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2337" name="Rectangle 15"/>
              <p:cNvSpPr>
                <a:spLocks noChangeArrowheads="1"/>
              </p:cNvSpPr>
              <p:nvPr/>
            </p:nvSpPr>
            <p:spPr bwMode="auto">
              <a:xfrm>
                <a:off x="4557017" y="4972707"/>
                <a:ext cx="431975" cy="391697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2338" name="Rectangle 9"/>
              <p:cNvSpPr>
                <a:spLocks noChangeArrowheads="1"/>
              </p:cNvSpPr>
              <p:nvPr/>
            </p:nvSpPr>
            <p:spPr bwMode="auto">
              <a:xfrm>
                <a:off x="2684700" y="5364404"/>
                <a:ext cx="431975" cy="194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3700</a:t>
                </a:r>
                <a:endParaRPr lang="pt-BR" sz="1100" b="1"/>
              </a:p>
            </p:txBody>
          </p:sp>
          <p:sp>
            <p:nvSpPr>
              <p:cNvPr id="12339" name="Rectangle 10"/>
              <p:cNvSpPr>
                <a:spLocks noChangeArrowheads="1"/>
              </p:cNvSpPr>
              <p:nvPr/>
            </p:nvSpPr>
            <p:spPr bwMode="auto">
              <a:xfrm>
                <a:off x="2684700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2340" name="Rectangle 10"/>
              <p:cNvSpPr>
                <a:spLocks noChangeArrowheads="1"/>
              </p:cNvSpPr>
              <p:nvPr/>
            </p:nvSpPr>
            <p:spPr bwMode="auto">
              <a:xfrm>
                <a:off x="3157871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2307" name="Grupo 78"/>
            <p:cNvGrpSpPr>
              <a:grpSpLocks/>
            </p:cNvGrpSpPr>
            <p:nvPr/>
          </p:nvGrpSpPr>
          <p:grpSpPr bwMode="auto">
            <a:xfrm>
              <a:off x="1527113" y="4257028"/>
              <a:ext cx="1157587" cy="169990"/>
              <a:chOff x="1544575" y="5202337"/>
              <a:chExt cx="1157587" cy="169990"/>
            </a:xfrm>
          </p:grpSpPr>
          <p:sp>
            <p:nvSpPr>
              <p:cNvPr id="12328" name="Rectangle 6"/>
              <p:cNvSpPr>
                <a:spLocks noChangeArrowheads="1"/>
              </p:cNvSpPr>
              <p:nvPr/>
            </p:nvSpPr>
            <p:spPr bwMode="auto">
              <a:xfrm>
                <a:off x="1544575" y="5202337"/>
                <a:ext cx="331614" cy="169990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29" name="AutoShape 7"/>
              <p:cNvCxnSpPr>
                <a:cxnSpLocks noChangeShapeType="1"/>
                <a:stCxn id="12328" idx="3"/>
                <a:endCxn id="12339" idx="1"/>
              </p:cNvCxnSpPr>
              <p:nvPr/>
            </p:nvCxnSpPr>
            <p:spPr bwMode="auto">
              <a:xfrm flipV="1">
                <a:off x="1876189" y="5287145"/>
                <a:ext cx="825973" cy="187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grpSp>
          <p:nvGrpSpPr>
            <p:cNvPr id="12308" name="Grupo 87"/>
            <p:cNvGrpSpPr>
              <a:grpSpLocks/>
            </p:cNvGrpSpPr>
            <p:nvPr/>
          </p:nvGrpSpPr>
          <p:grpSpPr bwMode="auto">
            <a:xfrm>
              <a:off x="4590116" y="3976691"/>
              <a:ext cx="3217210" cy="758075"/>
              <a:chOff x="4590116" y="4803411"/>
              <a:chExt cx="3217210" cy="758075"/>
            </a:xfrm>
          </p:grpSpPr>
          <p:grpSp>
            <p:nvGrpSpPr>
              <p:cNvPr id="12313" name="Grupo 128"/>
              <p:cNvGrpSpPr>
                <a:grpSpLocks/>
              </p:cNvGrpSpPr>
              <p:nvPr/>
            </p:nvGrpSpPr>
            <p:grpSpPr bwMode="auto">
              <a:xfrm>
                <a:off x="5475422" y="4803411"/>
                <a:ext cx="2331904" cy="758075"/>
                <a:chOff x="5492884" y="4922000"/>
                <a:chExt cx="2331904" cy="758075"/>
              </a:xfrm>
            </p:grpSpPr>
            <p:sp>
              <p:nvSpPr>
                <p:cNvPr id="12317" name="Rectangle 22"/>
                <p:cNvSpPr>
                  <a:spLocks noChangeArrowheads="1"/>
                </p:cNvSpPr>
                <p:nvPr/>
              </p:nvSpPr>
              <p:spPr bwMode="auto">
                <a:xfrm>
                  <a:off x="5492884" y="492200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0</a:t>
                  </a:r>
                  <a:endParaRPr lang="pt-BR" sz="1100" b="1"/>
                </a:p>
              </p:txBody>
            </p:sp>
            <p:sp>
              <p:nvSpPr>
                <p:cNvPr id="12318" name="Rectangle 24"/>
                <p:cNvSpPr>
                  <a:spLocks noChangeArrowheads="1"/>
                </p:cNvSpPr>
                <p:nvPr/>
              </p:nvSpPr>
              <p:spPr bwMode="auto">
                <a:xfrm>
                  <a:off x="5959265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1</a:t>
                  </a:r>
                  <a:endParaRPr lang="pt-BR" sz="1100" b="1"/>
                </a:p>
              </p:txBody>
            </p:sp>
            <p:sp>
              <p:nvSpPr>
                <p:cNvPr id="12319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5646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2</a:t>
                  </a:r>
                  <a:endParaRPr lang="pt-BR" sz="1100" b="1"/>
                </a:p>
              </p:txBody>
            </p:sp>
            <p:sp>
              <p:nvSpPr>
                <p:cNvPr id="12320" name="Rectangle 28"/>
                <p:cNvSpPr>
                  <a:spLocks noChangeArrowheads="1"/>
                </p:cNvSpPr>
                <p:nvPr/>
              </p:nvSpPr>
              <p:spPr bwMode="auto">
                <a:xfrm>
                  <a:off x="6892026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3</a:t>
                  </a:r>
                  <a:endParaRPr lang="pt-BR" sz="1100" b="1"/>
                </a:p>
              </p:txBody>
            </p:sp>
            <p:sp>
              <p:nvSpPr>
                <p:cNvPr id="12321" name="Rectangle 30"/>
                <p:cNvSpPr>
                  <a:spLocks noChangeArrowheads="1"/>
                </p:cNvSpPr>
                <p:nvPr/>
              </p:nvSpPr>
              <p:spPr bwMode="auto">
                <a:xfrm>
                  <a:off x="7358407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4</a:t>
                  </a:r>
                  <a:endParaRPr lang="pt-BR" sz="1100" b="1"/>
                </a:p>
              </p:txBody>
            </p:sp>
            <p:sp>
              <p:nvSpPr>
                <p:cNvPr id="12322" name="Rectangle 20"/>
                <p:cNvSpPr>
                  <a:spLocks noChangeArrowheads="1"/>
                </p:cNvSpPr>
                <p:nvPr/>
              </p:nvSpPr>
              <p:spPr bwMode="auto">
                <a:xfrm>
                  <a:off x="5492884" y="5485545"/>
                  <a:ext cx="466381" cy="1945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b"/>
                <a:lstStyle/>
                <a:p>
                  <a:pPr>
                    <a:spcAft>
                      <a:spcPts val="1000"/>
                    </a:spcAft>
                  </a:pPr>
                  <a:r>
                    <a:rPr lang="pt-BR" sz="1100" b="1">
                      <a:latin typeface="Century Gothic" pitchFamily="34" charset="0"/>
                    </a:rPr>
                    <a:t>1900</a:t>
                  </a:r>
                  <a:endParaRPr lang="pt-BR" sz="1100" b="1"/>
                </a:p>
              </p:txBody>
            </p:sp>
            <p:sp>
              <p:nvSpPr>
                <p:cNvPr id="12323" name="Rectangle 21"/>
                <p:cNvSpPr>
                  <a:spLocks noChangeArrowheads="1"/>
                </p:cNvSpPr>
                <p:nvPr/>
              </p:nvSpPr>
              <p:spPr bwMode="auto">
                <a:xfrm>
                  <a:off x="5492884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r>
                    <a:rPr lang="pt-BR" sz="2000" b="1">
                      <a:latin typeface="Courier New" pitchFamily="49" charset="0"/>
                    </a:rPr>
                    <a:t>a</a:t>
                  </a:r>
                </a:p>
              </p:txBody>
            </p:sp>
            <p:sp>
              <p:nvSpPr>
                <p:cNvPr id="12324" name="Rectangle 23"/>
                <p:cNvSpPr>
                  <a:spLocks noChangeArrowheads="1"/>
                </p:cNvSpPr>
                <p:nvPr/>
              </p:nvSpPr>
              <p:spPr bwMode="auto">
                <a:xfrm>
                  <a:off x="5959265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r>
                    <a:rPr lang="pt-BR" sz="2000" b="1">
                      <a:latin typeface="Courier New" pitchFamily="49" charset="0"/>
                    </a:rPr>
                    <a:t>b</a:t>
                  </a:r>
                </a:p>
              </p:txBody>
            </p:sp>
            <p:sp>
              <p:nvSpPr>
                <p:cNvPr id="12325" name="Rectangle 25"/>
                <p:cNvSpPr>
                  <a:spLocks noChangeArrowheads="1"/>
                </p:cNvSpPr>
                <p:nvPr/>
              </p:nvSpPr>
              <p:spPr bwMode="auto">
                <a:xfrm>
                  <a:off x="6425646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r>
                    <a:rPr lang="pt-BR" sz="2000" b="1">
                      <a:latin typeface="Courier New" pitchFamily="49" charset="0"/>
                    </a:rPr>
                    <a:t>c</a:t>
                  </a:r>
                </a:p>
              </p:txBody>
            </p:sp>
            <p:sp>
              <p:nvSpPr>
                <p:cNvPr id="1232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92026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r>
                    <a:rPr lang="pt-BR" sz="2000" b="1">
                      <a:latin typeface="Courier New" pitchFamily="49" charset="0"/>
                    </a:rPr>
                    <a:t>d</a:t>
                  </a:r>
                </a:p>
              </p:txBody>
            </p:sp>
            <p:sp>
              <p:nvSpPr>
                <p:cNvPr id="12327" name="Rectangle 29"/>
                <p:cNvSpPr>
                  <a:spLocks noChangeArrowheads="1"/>
                </p:cNvSpPr>
                <p:nvPr/>
              </p:nvSpPr>
              <p:spPr bwMode="auto">
                <a:xfrm>
                  <a:off x="7358407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r>
                    <a:rPr lang="pt-BR" sz="2000" b="1">
                      <a:latin typeface="Courier New" pitchFamily="49" charset="0"/>
                    </a:rPr>
                    <a:t>e</a:t>
                  </a:r>
                </a:p>
              </p:txBody>
            </p:sp>
          </p:grpSp>
          <p:grpSp>
            <p:nvGrpSpPr>
              <p:cNvPr id="12314" name="Grupo 71"/>
              <p:cNvGrpSpPr>
                <a:grpSpLocks/>
              </p:cNvGrpSpPr>
              <p:nvPr/>
            </p:nvGrpSpPr>
            <p:grpSpPr bwMode="auto">
              <a:xfrm>
                <a:off x="4590110" y="5087396"/>
                <a:ext cx="885305" cy="167936"/>
                <a:chOff x="5369693" y="4846675"/>
                <a:chExt cx="885357" cy="167953"/>
              </a:xfrm>
            </p:grpSpPr>
            <p:sp>
              <p:nvSpPr>
                <p:cNvPr id="12315" name="Rectangle 16"/>
                <p:cNvSpPr>
                  <a:spLocks noChangeArrowheads="1"/>
                </p:cNvSpPr>
                <p:nvPr/>
              </p:nvSpPr>
              <p:spPr bwMode="auto">
                <a:xfrm>
                  <a:off x="5369693" y="4846675"/>
                  <a:ext cx="343324" cy="167953"/>
                </a:xfrm>
                <a:prstGeom prst="rect">
                  <a:avLst/>
                </a:prstGeom>
                <a:solidFill>
                  <a:srgbClr val="E6FE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18000" bIns="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solidFill>
                        <a:srgbClr val="FF0000"/>
                      </a:solidFill>
                      <a:latin typeface="Century Gothic" pitchFamily="34" charset="0"/>
                    </a:rPr>
                    <a:t>1900</a:t>
                  </a:r>
                  <a:endParaRPr lang="pt-BR" sz="1100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316" name="AutoShape 31"/>
                <p:cNvCxnSpPr>
                  <a:cxnSpLocks noChangeShapeType="1"/>
                  <a:stCxn id="12315" idx="3"/>
                  <a:endCxn id="12323" idx="1"/>
                </p:cNvCxnSpPr>
                <p:nvPr/>
              </p:nvCxnSpPr>
              <p:spPr bwMode="auto">
                <a:xfrm flipV="1">
                  <a:off x="5713017" y="4922748"/>
                  <a:ext cx="542033" cy="7904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</p:spPr>
            </p:cxnSp>
          </p:grpSp>
        </p:grpSp>
        <p:sp>
          <p:nvSpPr>
            <p:cNvPr id="12309" name="Rectangle 36"/>
            <p:cNvSpPr>
              <a:spLocks noChangeArrowheads="1"/>
            </p:cNvSpPr>
            <p:nvPr/>
          </p:nvSpPr>
          <p:spPr bwMode="auto">
            <a:xfrm>
              <a:off x="2840026" y="419820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2310" name="Rectangle 36"/>
            <p:cNvSpPr>
              <a:spLocks noChangeArrowheads="1"/>
            </p:cNvSpPr>
            <p:nvPr/>
          </p:nvSpPr>
          <p:spPr bwMode="auto">
            <a:xfrm>
              <a:off x="3322162" y="419820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2311" name="Rectangle 14"/>
            <p:cNvSpPr>
              <a:spLocks noChangeArrowheads="1"/>
            </p:cNvSpPr>
            <p:nvPr/>
          </p:nvSpPr>
          <p:spPr bwMode="auto">
            <a:xfrm>
              <a:off x="3652738" y="4198209"/>
              <a:ext cx="431989" cy="287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sp>
          <p:nvSpPr>
            <p:cNvPr id="12312" name="Rectangle 14"/>
            <p:cNvSpPr>
              <a:spLocks noChangeArrowheads="1"/>
            </p:cNvSpPr>
            <p:nvPr/>
          </p:nvSpPr>
          <p:spPr bwMode="auto">
            <a:xfrm>
              <a:off x="4197347" y="4198208"/>
              <a:ext cx="251971" cy="287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  <a:endParaRPr lang="pt-BR" sz="2000">
                <a:solidFill>
                  <a:srgbClr val="0000FF"/>
                </a:solidFill>
              </a:endParaRPr>
            </a:p>
          </p:txBody>
        </p:sp>
      </p:grpSp>
      <p:sp>
        <p:nvSpPr>
          <p:cNvPr id="113" name="Rectangle 13"/>
          <p:cNvSpPr>
            <a:spLocks noChangeArrowheads="1"/>
          </p:cNvSpPr>
          <p:nvPr/>
        </p:nvSpPr>
        <p:spPr bwMode="auto">
          <a:xfrm>
            <a:off x="3170238" y="4138613"/>
            <a:ext cx="431800" cy="392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14" name="Seta para a direita 113"/>
          <p:cNvSpPr/>
          <p:nvPr/>
        </p:nvSpPr>
        <p:spPr>
          <a:xfrm>
            <a:off x="7045325" y="2000250"/>
            <a:ext cx="214313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5" name="Seta para a direita 114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6" name="Seta para a direita 115"/>
          <p:cNvSpPr/>
          <p:nvPr/>
        </p:nvSpPr>
        <p:spPr>
          <a:xfrm>
            <a:off x="500063" y="177323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9" name="CaixaDeTexto 58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fila está cheia quando o seu campo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total</a:t>
            </a:r>
            <a:r>
              <a:rPr lang="pt-BR" dirty="0">
                <a:latin typeface="Arial Narrow" pitchFamily="34" charset="0"/>
              </a:rPr>
              <a:t> tem valor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cxnSp>
        <p:nvCxnSpPr>
          <p:cNvPr id="12303" name="AutoShape 36"/>
          <p:cNvCxnSpPr>
            <a:cxnSpLocks noChangeShapeType="1"/>
            <a:stCxn id="12311" idx="2"/>
            <a:endCxn id="12322" idx="2"/>
          </p:cNvCxnSpPr>
          <p:nvPr/>
        </p:nvCxnSpPr>
        <p:spPr bwMode="auto">
          <a:xfrm rot="16200000" flipH="1">
            <a:off x="4664075" y="3690938"/>
            <a:ext cx="249238" cy="1839912"/>
          </a:xfrm>
          <a:prstGeom prst="bentConnector3">
            <a:avLst>
              <a:gd name="adj1" fmla="val 191824"/>
            </a:avLst>
          </a:prstGeom>
          <a:noFill/>
          <a:ln w="3175">
            <a:solidFill>
              <a:srgbClr val="000000"/>
            </a:solidFill>
            <a:prstDash val="dash"/>
            <a:miter lim="800000"/>
            <a:headEnd/>
            <a:tailEnd type="arrow" w="sm" len="sm"/>
          </a:ln>
        </p:spPr>
      </p:cxnSp>
      <p:cxnSp>
        <p:nvCxnSpPr>
          <p:cNvPr id="12304" name="AutoShape 36"/>
          <p:cNvCxnSpPr>
            <a:cxnSpLocks noChangeShapeType="1"/>
            <a:stCxn id="12312" idx="2"/>
            <a:endCxn id="12322" idx="2"/>
          </p:cNvCxnSpPr>
          <p:nvPr/>
        </p:nvCxnSpPr>
        <p:spPr bwMode="auto">
          <a:xfrm rot="16200000" flipH="1">
            <a:off x="4845050" y="3960813"/>
            <a:ext cx="252413" cy="1296987"/>
          </a:xfrm>
          <a:prstGeom prst="bentConnector3">
            <a:avLst>
              <a:gd name="adj1" fmla="val 145069"/>
            </a:avLst>
          </a:prstGeom>
          <a:noFill/>
          <a:ln w="3175">
            <a:solidFill>
              <a:srgbClr val="000000"/>
            </a:solidFill>
            <a:prstDash val="dash"/>
            <a:miter lim="800000"/>
            <a:headEnd/>
            <a:tailEnd type="arrow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4" grpId="0" animBg="1"/>
      <p:bldP spid="115" grpId="0" animBg="1"/>
      <p:bldP spid="116" grpId="0" animBg="1"/>
      <p:bldP spid="59" grpId="0" animBg="1"/>
    </p:bldLst>
  </p:timing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0E124F3E4FE5438C012D597338EB81" ma:contentTypeVersion="4" ma:contentTypeDescription="Crie um novo documento." ma:contentTypeScope="" ma:versionID="9156a63d9ba35820f5719c536294b9d3">
  <xsd:schema xmlns:xsd="http://www.w3.org/2001/XMLSchema" xmlns:xs="http://www.w3.org/2001/XMLSchema" xmlns:p="http://schemas.microsoft.com/office/2006/metadata/properties" xmlns:ns2="30e5946c-1d24-4651-8ba3-a2dc5826bc78" targetNamespace="http://schemas.microsoft.com/office/2006/metadata/properties" ma:root="true" ma:fieldsID="51a81e32b6a6dc0bcccac7d8a42a81b5" ns2:_="">
    <xsd:import namespace="30e5946c-1d24-4651-8ba3-a2dc5826bc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5946c-1d24-4651-8ba3-a2dc5826bc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E1B57E-7BE4-4FDD-AA70-0DA436EA0648}"/>
</file>

<file path=customXml/itemProps2.xml><?xml version="1.0" encoding="utf-8"?>
<ds:datastoreItem xmlns:ds="http://schemas.openxmlformats.org/officeDocument/2006/customXml" ds:itemID="{074AEE78-140F-44D0-BA7A-4801CA2275C0}"/>
</file>

<file path=customXml/itemProps3.xml><?xml version="1.0" encoding="utf-8"?>
<ds:datastoreItem xmlns:ds="http://schemas.openxmlformats.org/officeDocument/2006/customXml" ds:itemID="{6D644E9B-10D6-49CE-B1B0-06CBEEDB116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15246</TotalTime>
  <Words>1551</Words>
  <Application>Microsoft Office PowerPoint</Application>
  <PresentationFormat>Apresentação na tela (4:3)</PresentationFormat>
  <Paragraphs>517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Century Gothic</vt:lpstr>
      <vt:lpstr>Consolas</vt:lpstr>
      <vt:lpstr>Courier New</vt:lpstr>
      <vt:lpstr>Symbol</vt:lpstr>
      <vt:lpstr>Times New Roman</vt:lpstr>
      <vt:lpstr>Personalizar design</vt:lpstr>
      <vt:lpstr>Filas (IED-001)</vt:lpstr>
      <vt:lpstr>Filas</vt:lpstr>
      <vt:lpstr>Filas</vt:lpstr>
      <vt:lpstr>Filas</vt:lpstr>
      <vt:lpstr>Filas</vt:lpstr>
      <vt:lpstr>Filas</vt:lpstr>
      <vt:lpstr>Filas</vt:lpstr>
      <vt:lpstr>Filas</vt:lpstr>
      <vt:lpstr>Filas</vt:lpstr>
      <vt:lpstr>Filas</vt:lpstr>
      <vt:lpstr>Filas</vt:lpstr>
      <vt:lpstr>Filas</vt:lpstr>
      <vt:lpstr>Filas</vt:lpstr>
      <vt:lpstr>Filas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</dc:title>
  <dc:subject>Introdução [objetivos e visão geral]</dc:subject>
  <dc:creator>Silvio Lago</dc:creator>
  <cp:lastModifiedBy>Hewlett-Packard Company</cp:lastModifiedBy>
  <cp:revision>2090</cp:revision>
  <dcterms:created xsi:type="dcterms:W3CDTF">2009-08-20T18:37:48Z</dcterms:created>
  <dcterms:modified xsi:type="dcterms:W3CDTF">2023-08-31T16:28:32Z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0x0101006F0E124F3E4FE5438C012D597338EB81</vt:lpwstr>
  </property>
</Properties>
</file>