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  <p:sldId id="283" r:id="rId9"/>
    <p:sldId id="259" r:id="rId10"/>
    <p:sldId id="258" r:id="rId11"/>
    <p:sldId id="272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80" r:id="rId29"/>
    <p:sldId id="277" r:id="rId30"/>
    <p:sldId id="281" r:id="rId31"/>
    <p:sldId id="278" r:id="rId32"/>
    <p:sldId id="282" r:id="rId33"/>
    <p:sldId id="279" r:id="rId34"/>
    <p:sldId id="284" r:id="rId35"/>
    <p:sldId id="28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2900-11CE-4D45-BBFC-3D89BC2A8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2D7A2-8CCC-438A-8F54-0ED24288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BBE2E-0BF6-4029-B887-329D2244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D035D-221F-4B9B-9482-FD63054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65E0D-ADF7-4D95-AEA8-F38DB8C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8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4468-DAF0-4A20-99C5-187AD93F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325292-5E5D-4A2E-909A-EAFF4266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789D4-2910-40E0-95E6-5D9F671D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8F1B81-25C7-472E-AD38-FFE14FEF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EC00A-1FD1-45B7-9573-BCC6C32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E5E45-D3C0-4F9B-BD2E-D78BAE49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868AF6-E437-429F-B0B6-4B5095A18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F9D4A-361C-461D-9682-3AC0065C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B43BB-013F-4F29-82E7-89B50417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EF633-AC5A-4C2F-B513-6B3B2DF6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D1E7C-266F-49D2-9C41-903299D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F2F0B-09E9-4C95-A425-5EFF8D48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9CBF34-C42A-4DF3-A6C9-FA2009AA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850F-928C-4445-982F-9CE3AE08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A8640-E16C-4440-BFE9-5F2D09E4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704ED-E193-4FC8-9180-01753B43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B3353-0A30-405D-A90F-E610FB05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D50BA-0B5A-481B-BBE7-0D69CAD1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BD155-DD8C-41B6-92E2-AACDCB67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2928F-4825-4865-8A95-3D0A49D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2D865-1701-43D4-9333-C07006D9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33975-B16B-4FD0-902D-F8734D180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F6929B-13F5-487B-80BB-6326179C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4622E-FB0F-4FC1-AA1B-C13555FC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1BD32-9931-4732-BBBC-EFFC463A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C44590-2201-463B-96E6-DD4DB3C2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0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5C9E6-E420-4362-A1AA-0C057359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B41BE-ABDB-40B9-A81C-41069CA0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59B92E-7C53-4501-BCB9-A218FDE36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583E83-5883-4C38-B0F3-7EA5122D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1ED10E-D83B-4C3C-88B4-2DAC30A8C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EFE882-1268-406A-8D0F-BCEF92F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24C991-B967-4F63-B38B-272589BC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65D6B1-61AD-4C96-A97E-A50BDD4D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1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B2E0F-9E5A-4A2B-9DE2-BE5E1C79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BF1CF3-4D5D-4060-8253-886051E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E253FE-2C15-4780-B84D-AE887615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D09386-A846-4F23-9EC0-A93540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7D5BAF-F6CD-4D4B-BC08-6E771BEB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88D832-AB11-489B-9621-FA55FC63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90415-7B6B-47EF-A60B-2655B70A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C77F8-FAC8-4BB4-841B-A98BBDAF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86810-2889-439E-949D-5D077527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2ACE5A-8B9C-45F7-977A-91EB947A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6ADBDE-367F-4ECA-A2DF-7072469F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E86987-D68D-40EA-8393-15AB18A0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BA1ACA-0C25-4787-B896-82294F99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6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8271-7A8A-4B42-8EE1-5369AD26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139BE0-142C-424D-A2BE-72FCAAC71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82C13-CEE0-401F-98BD-24A6CDF78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D18B8-E8C2-4FB5-862A-CA980431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0C870-B670-4CBF-8CB9-C4BAD33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99CC5-F876-4F52-A239-811C1DB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BD5D37-7516-4204-8684-37FBEAFF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037FC7-86E6-4A70-8804-AA825159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44032-6B3F-485A-AAFF-51789111E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38DB-0786-4933-94A1-BB0DB47B971D}" type="datetimeFigureOut">
              <a:rPr lang="pt-BR" smtClean="0"/>
              <a:t>26/12/2019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724C0-0D3C-4F64-82A2-D5F42C79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42FA2-CF04-48C5-B8BF-94362FA5F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05E3-DA42-45B6-9A90-60ECE057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49B4E-85AD-4A57-9AA0-45E853280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081"/>
            <a:ext cx="9144000" cy="3607970"/>
          </a:xfrm>
        </p:spPr>
        <p:txBody>
          <a:bodyPr anchor="t">
            <a:normAutofit/>
          </a:bodyPr>
          <a:lstStyle/>
          <a:p>
            <a:r>
              <a:rPr lang="pt-BR" b="1" dirty="0"/>
              <a:t>Proposta de uma metodologia para concepção de novos produtos, funcionalidades e melhorias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E6B3D-8D37-4F1E-A967-D7425E2A0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315"/>
            <a:ext cx="9144000" cy="557463"/>
          </a:xfrm>
        </p:spPr>
        <p:txBody>
          <a:bodyPr anchor="b"/>
          <a:lstStyle/>
          <a:p>
            <a:r>
              <a:rPr lang="pt-BR" dirty="0"/>
              <a:t>Lucas </a:t>
            </a:r>
            <a:r>
              <a:rPr lang="pt-BR" dirty="0" err="1"/>
              <a:t>Bibiano</a:t>
            </a:r>
            <a:r>
              <a:rPr lang="pt-BR" dirty="0"/>
              <a:t> Knaak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86E8338-C4FB-49A1-BB78-DED4DD5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5424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C6751145-477B-457E-ACF8-FA446B3CB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99605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9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6689-18FB-4BBE-9C5C-061E377898A1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Agenda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E7684B32-D5E7-4B4A-A988-ACD1D71D8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24262"/>
              </p:ext>
            </p:extLst>
          </p:nvPr>
        </p:nvGraphicFramePr>
        <p:xfrm>
          <a:off x="2032000" y="1688464"/>
          <a:ext cx="8127999" cy="40449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406432588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261982564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2668652451"/>
                    </a:ext>
                  </a:extLst>
                </a:gridCol>
                <a:gridCol w="882649">
                  <a:extLst>
                    <a:ext uri="{9D8B030D-6E8A-4147-A177-3AD203B41FA5}">
                      <a16:colId xmlns:a16="http://schemas.microsoft.com/office/drawing/2014/main" val="135626796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 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 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4445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Manhã: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Manhã: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1335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Visão do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09645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Nivelamento das Funcionalidades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6853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4541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Trade-Off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8615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Tarde: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Tarde: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543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Jornada dos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84454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Histórias do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3549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06649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DB4DA63-FFCE-4198-B26A-02FEF0B7B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1BCFADA2-EC57-4BE2-A043-6644F55B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44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3CC6-8FBA-4253-8D08-F07E323A98FB}"/>
              </a:ext>
            </a:extLst>
          </p:cNvPr>
          <p:cNvSpPr txBox="1">
            <a:spLocks/>
          </p:cNvSpPr>
          <p:nvPr/>
        </p:nvSpPr>
        <p:spPr>
          <a:xfrm>
            <a:off x="841247" y="581891"/>
            <a:ext cx="7597903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Visão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do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Produto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(Pitch)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9973E03-2532-4086-9342-13B321563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39769"/>
              </p:ext>
            </p:extLst>
          </p:nvPr>
        </p:nvGraphicFramePr>
        <p:xfrm>
          <a:off x="1620837" y="1486401"/>
          <a:ext cx="8950326" cy="443962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475163">
                  <a:extLst>
                    <a:ext uri="{9D8B030D-6E8A-4147-A177-3AD203B41FA5}">
                      <a16:colId xmlns:a16="http://schemas.microsoft.com/office/drawing/2014/main" val="4140122823"/>
                    </a:ext>
                  </a:extLst>
                </a:gridCol>
                <a:gridCol w="4475163">
                  <a:extLst>
                    <a:ext uri="{9D8B030D-6E8A-4147-A177-3AD203B41FA5}">
                      <a16:colId xmlns:a16="http://schemas.microsoft.com/office/drawing/2014/main" val="3805492504"/>
                    </a:ext>
                  </a:extLst>
                </a:gridCol>
              </a:tblGrid>
              <a:tr h="536406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Visão do Produto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59152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Para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atendentes do CAS e demais funcionários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88410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Cujo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correria é grande em dia de jogos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7767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 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00783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É 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funcionalidade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62702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facilita a interpretação da situação do sócio e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29271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Diferentemente 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sistema atual, que necessita de muitas telas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06036"/>
                  </a:ext>
                </a:extLst>
              </a:tr>
              <a:tr h="543856">
                <a:tc>
                  <a:txBody>
                    <a:bodyPr/>
                    <a:lstStyle/>
                    <a:p>
                      <a:r>
                        <a:rPr lang="pt-BR" dirty="0"/>
                        <a:t>O nosso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melhora a experiência do sócio.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8026"/>
                  </a:ext>
                </a:extLst>
              </a:tr>
            </a:tbl>
          </a:graphicData>
        </a:graphic>
      </p:graphicFrame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5A19AE8E-1FDE-4C94-8AF4-72C51D42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2D385F66-BED7-4F04-B1CE-CAD4A4655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92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3CC6-8FBA-4253-8D08-F07E323A98FB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Objetivos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4" name="Imagem 3" descr="Imagem em branco e preto&#10;&#10;Descrição gerada automaticamente">
            <a:extLst>
              <a:ext uri="{FF2B5EF4-FFF2-40B4-BE49-F238E27FC236}">
                <a16:creationId xmlns:a16="http://schemas.microsoft.com/office/drawing/2014/main" id="{371B88ED-F802-4ACF-BCFA-E3974013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6" y="276225"/>
            <a:ext cx="8261873" cy="6858000"/>
          </a:xfrm>
          <a:prstGeom prst="rect">
            <a:avLst/>
          </a:prstGeom>
        </p:spPr>
      </p:pic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BCC6493F-D5C5-44EB-BC87-7B246CC42499}"/>
              </a:ext>
            </a:extLst>
          </p:cNvPr>
          <p:cNvSpPr/>
          <p:nvPr/>
        </p:nvSpPr>
        <p:spPr>
          <a:xfrm>
            <a:off x="5305692" y="1343526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Tela de apoio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036DE931-59B3-4B3F-A66E-C2F2A63A6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32389709-68D0-450A-8758-64B3CD85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CC9E3C0F-D49C-4805-9531-4D537F8802E9}"/>
              </a:ext>
            </a:extLst>
          </p:cNvPr>
          <p:cNvSpPr/>
          <p:nvPr/>
        </p:nvSpPr>
        <p:spPr>
          <a:xfrm>
            <a:off x="8228409" y="1487905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O Society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8D3C9E69-4D5A-46C0-8E54-7B7EDC2F19F5}"/>
              </a:ext>
            </a:extLst>
          </p:cNvPr>
          <p:cNvSpPr/>
          <p:nvPr/>
        </p:nvSpPr>
        <p:spPr>
          <a:xfrm>
            <a:off x="5305691" y="3950369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Simplifica a visualização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597AA881-C3A1-4E02-BCB0-5870D1A7C8F0}"/>
              </a:ext>
            </a:extLst>
          </p:cNvPr>
          <p:cNvSpPr/>
          <p:nvPr/>
        </p:nvSpPr>
        <p:spPr>
          <a:xfrm>
            <a:off x="6484787" y="3950369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>
                <a:latin typeface="Ink Free" panose="03080402000500000000" pitchFamily="66" charset="0"/>
              </a:rPr>
              <a:t>Melhora a tomada de decisões</a:t>
            </a:r>
            <a:endParaRPr lang="pt-BR" sz="1100" b="1" dirty="0">
              <a:latin typeface="Ink Free" panose="03080402000500000000" pitchFamily="66" charset="0"/>
            </a:endParaRP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55516331-9FA4-402B-A522-DC5ED019DDF1}"/>
              </a:ext>
            </a:extLst>
          </p:cNvPr>
          <p:cNvSpPr/>
          <p:nvPr/>
        </p:nvSpPr>
        <p:spPr>
          <a:xfrm>
            <a:off x="5305690" y="4710262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Libera o acesso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4677B965-02FB-4E07-8ACE-3C39D3BE7FF1}"/>
              </a:ext>
            </a:extLst>
          </p:cNvPr>
          <p:cNvSpPr/>
          <p:nvPr/>
        </p:nvSpPr>
        <p:spPr>
          <a:xfrm>
            <a:off x="8228408" y="3950369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pagamentos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8251C350-4D59-4B8A-8065-C7DE4C1E73BF}"/>
              </a:ext>
            </a:extLst>
          </p:cNvPr>
          <p:cNvSpPr/>
          <p:nvPr/>
        </p:nvSpPr>
        <p:spPr>
          <a:xfrm>
            <a:off x="9495912" y="3950369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relatórios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FC507E3A-A0BB-4CB0-92E1-FCEBAC4EF56B}"/>
              </a:ext>
            </a:extLst>
          </p:cNvPr>
          <p:cNvSpPr/>
          <p:nvPr/>
        </p:nvSpPr>
        <p:spPr>
          <a:xfrm>
            <a:off x="8228408" y="4656237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Alterações no sistema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A85119A2-8915-4DA4-8403-39DDD16E964A}"/>
              </a:ext>
            </a:extLst>
          </p:cNvPr>
          <p:cNvSpPr/>
          <p:nvPr/>
        </p:nvSpPr>
        <p:spPr>
          <a:xfrm>
            <a:off x="6484786" y="1352952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Apoio ao Society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4BEA6961-0FCE-4A8B-8786-83F5E7FB09E4}"/>
              </a:ext>
            </a:extLst>
          </p:cNvPr>
          <p:cNvSpPr/>
          <p:nvPr/>
        </p:nvSpPr>
        <p:spPr>
          <a:xfrm>
            <a:off x="5851123" y="2094197"/>
            <a:ext cx="952233" cy="60629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Integrado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367C49-20F6-4D31-8169-7152731AC5E9}"/>
              </a:ext>
            </a:extLst>
          </p:cNvPr>
          <p:cNvSpPr txBox="1"/>
          <p:nvPr/>
        </p:nvSpPr>
        <p:spPr>
          <a:xfrm>
            <a:off x="934349" y="1735111"/>
            <a:ext cx="30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Resumir em 3 objetivos chaves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5DB42E-8184-4754-8677-9FF0F9A55EDD}"/>
              </a:ext>
            </a:extLst>
          </p:cNvPr>
          <p:cNvSpPr txBox="1"/>
          <p:nvPr/>
        </p:nvSpPr>
        <p:spPr>
          <a:xfrm>
            <a:off x="613282" y="2763476"/>
            <a:ext cx="365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É uma tela de apoio ao Society;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Simplificar a consulta do sócio;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Melhorar a experiencia do sócio ao acessar o estádio.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65AB42-6D5D-4606-B065-9EFBF6A1D72F}"/>
              </a:ext>
            </a:extLst>
          </p:cNvPr>
          <p:cNvSpPr txBox="1"/>
          <p:nvPr/>
        </p:nvSpPr>
        <p:spPr>
          <a:xfrm>
            <a:off x="534592" y="4972680"/>
            <a:ext cx="386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Estes objetivos serão o norte até o final</a:t>
            </a:r>
          </a:p>
        </p:txBody>
      </p:sp>
    </p:spTree>
    <p:extLst>
      <p:ext uri="{BB962C8B-B14F-4D97-AF65-F5344CB8AC3E}">
        <p14:creationId xmlns:p14="http://schemas.microsoft.com/office/powerpoint/2010/main" val="76759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3CC6-8FBA-4253-8D08-F07E323A98FB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Personas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95807CA-D57C-449D-98BB-A54F0DA8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38" y="0"/>
            <a:ext cx="8261873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20A2E2-F63D-457D-B883-A4DEE19280B9}"/>
              </a:ext>
            </a:extLst>
          </p:cNvPr>
          <p:cNvSpPr txBox="1"/>
          <p:nvPr/>
        </p:nvSpPr>
        <p:spPr>
          <a:xfrm>
            <a:off x="874292" y="1876424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Como se trata de uma tela de operações, que será utilizada internamente, resolvi montar uma persona de acordo com os atendentes do CAS do clube.</a:t>
            </a:r>
          </a:p>
        </p:txBody>
      </p:sp>
      <p:pic>
        <p:nvPicPr>
          <p:cNvPr id="6" name="Imagem 5" descr="Resultado de imagem para mulher desenhada">
            <a:extLst>
              <a:ext uri="{FF2B5EF4-FFF2-40B4-BE49-F238E27FC236}">
                <a16:creationId xmlns:a16="http://schemas.microsoft.com/office/drawing/2014/main" id="{3343B677-F34C-4DA0-977F-7DA0C7D2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2" y="1420678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E9BD8B-5C67-473E-9C79-1BA47F4AEDCD}"/>
              </a:ext>
            </a:extLst>
          </p:cNvPr>
          <p:cNvSpPr txBox="1"/>
          <p:nvPr/>
        </p:nvSpPr>
        <p:spPr>
          <a:xfrm>
            <a:off x="0" y="633817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Nota! </a:t>
            </a:r>
            <a:r>
              <a:rPr lang="pt-BR" sz="1400" dirty="0"/>
              <a:t>Sempre que possível criar mais de uma persona</a:t>
            </a: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CB7B02B-6596-4501-885C-BFC9145FD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E5E00E02-E4D5-4376-983A-0D29B29C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272CED2B-E0DA-4A46-BF4C-04610E549824}"/>
              </a:ext>
            </a:extLst>
          </p:cNvPr>
          <p:cNvSpPr/>
          <p:nvPr/>
        </p:nvSpPr>
        <p:spPr>
          <a:xfrm>
            <a:off x="8473779" y="1325777"/>
            <a:ext cx="2250368" cy="16259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24 anos;</a:t>
            </a:r>
          </a:p>
          <a:p>
            <a:pPr algn="l"/>
            <a:r>
              <a:rPr lang="pt-BR" b="1" dirty="0">
                <a:latin typeface="Ink Free" panose="03080402000500000000" pitchFamily="66" charset="0"/>
              </a:rPr>
              <a:t>Casada;</a:t>
            </a:r>
          </a:p>
          <a:p>
            <a:pPr algn="l"/>
            <a:r>
              <a:rPr lang="pt-BR" sz="1100" b="1" dirty="0">
                <a:latin typeface="Ink Free" panose="03080402000500000000" pitchFamily="66" charset="0"/>
              </a:rPr>
              <a:t>Estuda Gestão de RH, EAD;</a:t>
            </a:r>
          </a:p>
          <a:p>
            <a:pPr algn="l"/>
            <a:r>
              <a:rPr lang="pt-BR" b="1" dirty="0">
                <a:latin typeface="Ink Free" panose="03080402000500000000" pitchFamily="66" charset="0"/>
              </a:rPr>
              <a:t>Sem filhos;</a:t>
            </a:r>
            <a:endParaRPr lang="pt-BR" sz="1100" b="1" dirty="0">
              <a:latin typeface="Ink Free" panose="03080402000500000000" pitchFamily="66" charset="0"/>
            </a:endParaRPr>
          </a:p>
          <a:p>
            <a:pPr algn="l"/>
            <a:endParaRPr lang="pt-BR" sz="1100" b="1" dirty="0">
              <a:latin typeface="Ink Free" panose="03080402000500000000" pitchFamily="66" charset="0"/>
            </a:endParaRP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939CACFA-027E-4E17-8F5E-BBDBED159255}"/>
              </a:ext>
            </a:extLst>
          </p:cNvPr>
          <p:cNvSpPr/>
          <p:nvPr/>
        </p:nvSpPr>
        <p:spPr>
          <a:xfrm>
            <a:off x="8473779" y="3757264"/>
            <a:ext cx="2250368" cy="16259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>
                <a:latin typeface="Ink Free" panose="03080402000500000000" pitchFamily="66" charset="0"/>
              </a:rPr>
              <a:t>Gostaria de mais tempo livre;</a:t>
            </a:r>
          </a:p>
          <a:p>
            <a:pPr algn="l"/>
            <a:r>
              <a:rPr lang="pt-BR" sz="1100" b="1" dirty="0">
                <a:latin typeface="Ink Free" panose="03080402000500000000" pitchFamily="66" charset="0"/>
              </a:rPr>
              <a:t>Menos plantões aos fim de semanas;</a:t>
            </a:r>
          </a:p>
          <a:p>
            <a:pPr algn="l"/>
            <a:r>
              <a:rPr lang="pt-BR" b="1" dirty="0">
                <a:latin typeface="Ink Free" panose="03080402000500000000" pitchFamily="66" charset="0"/>
              </a:rPr>
              <a:t>Precisa que o sistema seja mais amigável visto que não tem muita pratica em computadores;</a:t>
            </a:r>
            <a:endParaRPr lang="pt-BR" sz="1100" b="1" dirty="0">
              <a:latin typeface="Ink Free" panose="03080402000500000000" pitchFamily="66" charset="0"/>
            </a:endParaRP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2F0C12D5-27A3-46C8-9D7A-C69FADC6A5BE}"/>
              </a:ext>
            </a:extLst>
          </p:cNvPr>
          <p:cNvSpPr/>
          <p:nvPr/>
        </p:nvSpPr>
        <p:spPr>
          <a:xfrm>
            <a:off x="5648450" y="3811352"/>
            <a:ext cx="2250368" cy="16259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latin typeface="Ink Free" panose="03080402000500000000" pitchFamily="66" charset="0"/>
              </a:rPr>
              <a:t>Gosta do Inter;</a:t>
            </a:r>
          </a:p>
          <a:p>
            <a:pPr algn="l"/>
            <a:r>
              <a:rPr lang="pt-BR" sz="1100" b="1" dirty="0">
                <a:latin typeface="Ink Free" panose="03080402000500000000" pitchFamily="66" charset="0"/>
              </a:rPr>
              <a:t>Vai aos jogos sempre que possível;</a:t>
            </a:r>
          </a:p>
          <a:p>
            <a:pPr algn="l"/>
            <a:r>
              <a:rPr lang="pt-BR" sz="1100" b="1" dirty="0">
                <a:latin typeface="Ink Free" panose="03080402000500000000" pitchFamily="66" charset="0"/>
              </a:rPr>
              <a:t>Tem 2 cachorros, e quer ter um filho;</a:t>
            </a:r>
          </a:p>
          <a:p>
            <a:pPr algn="l"/>
            <a:r>
              <a:rPr lang="pt-BR" b="1" dirty="0">
                <a:latin typeface="Ink Free" panose="03080402000500000000" pitchFamily="66" charset="0"/>
              </a:rPr>
              <a:t>Sempre antenada nas redes sociais;</a:t>
            </a:r>
          </a:p>
          <a:p>
            <a:pPr algn="l"/>
            <a:r>
              <a:rPr lang="pt-BR" b="1" dirty="0">
                <a:latin typeface="Ink Free" panose="03080402000500000000" pitchFamily="66" charset="0"/>
              </a:rPr>
              <a:t>Usa mais o celular que o notebook;</a:t>
            </a:r>
            <a:endParaRPr lang="pt-BR" sz="11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6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3CC6-8FBA-4253-8D08-F07E323A98FB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Trade-Off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857E014-7A69-4962-8E2B-DEFCE0B1D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3922"/>
              </p:ext>
            </p:extLst>
          </p:nvPr>
        </p:nvGraphicFramePr>
        <p:xfrm>
          <a:off x="2032000" y="2202113"/>
          <a:ext cx="8128000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9444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5006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25599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812281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Trade-</a:t>
                      </a:r>
                      <a:r>
                        <a:rPr lang="pt-BR" dirty="0" err="1"/>
                        <a:t>Offs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2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9401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4AE2B5-8087-45A2-AD14-584C9DB2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BECC6A6-7678-486C-AFB9-AC66A25E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63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3CC6-8FBA-4253-8D08-F07E323A98FB}"/>
              </a:ext>
            </a:extLst>
          </p:cNvPr>
          <p:cNvSpPr txBox="1">
            <a:spLocks/>
          </p:cNvSpPr>
          <p:nvPr/>
        </p:nvSpPr>
        <p:spPr>
          <a:xfrm>
            <a:off x="841247" y="581891"/>
            <a:ext cx="5228936" cy="837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Jornada do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Usuário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E3298CB1-C2FE-4189-BFE0-0205CC096AD3}"/>
              </a:ext>
            </a:extLst>
          </p:cNvPr>
          <p:cNvSpPr/>
          <p:nvPr/>
        </p:nvSpPr>
        <p:spPr>
          <a:xfrm>
            <a:off x="1033212" y="1805742"/>
            <a:ext cx="1159042" cy="112445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Chega ao Estádio</a:t>
            </a:r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3BCEAD83-96F3-4DCF-BBAE-BED807C5238D}"/>
              </a:ext>
            </a:extLst>
          </p:cNvPr>
          <p:cNvSpPr/>
          <p:nvPr/>
        </p:nvSpPr>
        <p:spPr>
          <a:xfrm>
            <a:off x="2974558" y="1796217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Cumprimenta os colegas</a:t>
            </a:r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1A36BE52-41C5-42B8-A655-81362B923D33}"/>
              </a:ext>
            </a:extLst>
          </p:cNvPr>
          <p:cNvSpPr/>
          <p:nvPr/>
        </p:nvSpPr>
        <p:spPr>
          <a:xfrm>
            <a:off x="261687" y="3872666"/>
            <a:ext cx="771525" cy="17907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>
              <a:solidFill>
                <a:schemeClr val="tx1"/>
              </a:solidFill>
            </a:endParaRPr>
          </a:p>
        </p:txBody>
      </p:sp>
      <p:sp>
        <p:nvSpPr>
          <p:cNvPr id="12" name="Seta: Curva para a Esquerda 11">
            <a:extLst>
              <a:ext uri="{FF2B5EF4-FFF2-40B4-BE49-F238E27FC236}">
                <a16:creationId xmlns:a16="http://schemas.microsoft.com/office/drawing/2014/main" id="{D659948B-656D-4244-BECE-78C9000EB2D1}"/>
              </a:ext>
            </a:extLst>
          </p:cNvPr>
          <p:cNvSpPr/>
          <p:nvPr/>
        </p:nvSpPr>
        <p:spPr>
          <a:xfrm>
            <a:off x="9994733" y="2382254"/>
            <a:ext cx="809625" cy="19764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>
              <a:solidFill>
                <a:schemeClr val="tx1"/>
              </a:solidFill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70858D3-8662-44F8-BD40-BD725DF8316D}"/>
              </a:ext>
            </a:extLst>
          </p:cNvPr>
          <p:cNvSpPr/>
          <p:nvPr/>
        </p:nvSpPr>
        <p:spPr>
          <a:xfrm>
            <a:off x="2297029" y="2210554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F59C7B-B57C-4076-B7AA-260E8F0ACFC2}"/>
              </a:ext>
            </a:extLst>
          </p:cNvPr>
          <p:cNvSpPr/>
          <p:nvPr/>
        </p:nvSpPr>
        <p:spPr>
          <a:xfrm>
            <a:off x="4324100" y="2210554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E067E3C1-C79F-491F-9F2A-242DC8DEE950}"/>
              </a:ext>
            </a:extLst>
          </p:cNvPr>
          <p:cNvSpPr/>
          <p:nvPr/>
        </p:nvSpPr>
        <p:spPr>
          <a:xfrm>
            <a:off x="6215189" y="2234617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20" name="Retângulo: Canto Dobrado 19">
            <a:extLst>
              <a:ext uri="{FF2B5EF4-FFF2-40B4-BE49-F238E27FC236}">
                <a16:creationId xmlns:a16="http://schemas.microsoft.com/office/drawing/2014/main" id="{641FF006-F554-40C9-9564-3093CA5DE46A}"/>
              </a:ext>
            </a:extLst>
          </p:cNvPr>
          <p:cNvSpPr/>
          <p:nvPr/>
        </p:nvSpPr>
        <p:spPr>
          <a:xfrm>
            <a:off x="4911141" y="1772153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Descobre a sua função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1BFFBDFB-18A0-4A8B-A17B-3B5FF11D5EF4}"/>
              </a:ext>
            </a:extLst>
          </p:cNvPr>
          <p:cNvSpPr/>
          <p:nvPr/>
        </p:nvSpPr>
        <p:spPr>
          <a:xfrm>
            <a:off x="6816391" y="1772152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>
                <a:latin typeface="Ink Free" panose="03080402000500000000" pitchFamily="66" charset="0"/>
              </a:rPr>
              <a:t>Loga</a:t>
            </a:r>
            <a:r>
              <a:rPr lang="pt-BR" sz="1800" b="1" dirty="0">
                <a:latin typeface="Ink Free" panose="03080402000500000000" pitchFamily="66" charset="0"/>
              </a:rPr>
              <a:t> na máquina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5EF956E-1BE4-4BA3-A90E-1DEA139F5905}"/>
              </a:ext>
            </a:extLst>
          </p:cNvPr>
          <p:cNvSpPr/>
          <p:nvPr/>
        </p:nvSpPr>
        <p:spPr>
          <a:xfrm>
            <a:off x="8043235" y="2234617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85D4671A-529E-4376-A9A6-957B5E13EC31}"/>
              </a:ext>
            </a:extLst>
          </p:cNvPr>
          <p:cNvSpPr/>
          <p:nvPr/>
        </p:nvSpPr>
        <p:spPr>
          <a:xfrm>
            <a:off x="8644437" y="1772152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Abre o sistema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D68C7787-C30E-4BE3-897B-B0A42F8285BB}"/>
              </a:ext>
            </a:extLst>
          </p:cNvPr>
          <p:cNvSpPr/>
          <p:nvPr/>
        </p:nvSpPr>
        <p:spPr>
          <a:xfrm>
            <a:off x="8644437" y="3434266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Recebe ligação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BB1EF15-01F4-4187-921C-A337B10BF535}"/>
              </a:ext>
            </a:extLst>
          </p:cNvPr>
          <p:cNvSpPr/>
          <p:nvPr/>
        </p:nvSpPr>
        <p:spPr>
          <a:xfrm rot="10800000">
            <a:off x="8043235" y="3872666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0D130705-5C5E-4B16-8217-1C14B73A64D2}"/>
              </a:ext>
            </a:extLst>
          </p:cNvPr>
          <p:cNvSpPr/>
          <p:nvPr/>
        </p:nvSpPr>
        <p:spPr>
          <a:xfrm>
            <a:off x="6816391" y="3434266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Consulta sócio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CD462F0-70CD-4FCA-82FE-14F7863F8F4D}"/>
              </a:ext>
            </a:extLst>
          </p:cNvPr>
          <p:cNvSpPr/>
          <p:nvPr/>
        </p:nvSpPr>
        <p:spPr>
          <a:xfrm rot="10800000">
            <a:off x="6192285" y="3872666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97FC09E8-64F8-421F-8775-2FF828194E74}"/>
              </a:ext>
            </a:extLst>
          </p:cNvPr>
          <p:cNvSpPr/>
          <p:nvPr/>
        </p:nvSpPr>
        <p:spPr>
          <a:xfrm>
            <a:off x="4874735" y="3339268"/>
            <a:ext cx="1226844" cy="12194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Verifica porque o sócio não acessou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0758FA0-47AC-4868-A1C2-F1BD0CCD02D6}"/>
              </a:ext>
            </a:extLst>
          </p:cNvPr>
          <p:cNvSpPr/>
          <p:nvPr/>
        </p:nvSpPr>
        <p:spPr>
          <a:xfrm rot="10800000">
            <a:off x="4341335" y="3872666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1" name="Retângulo: Canto Dobrado 30">
            <a:extLst>
              <a:ext uri="{FF2B5EF4-FFF2-40B4-BE49-F238E27FC236}">
                <a16:creationId xmlns:a16="http://schemas.microsoft.com/office/drawing/2014/main" id="{937430D3-92C0-49E7-A7DF-E1892AA47296}"/>
              </a:ext>
            </a:extLst>
          </p:cNvPr>
          <p:cNvSpPr/>
          <p:nvPr/>
        </p:nvSpPr>
        <p:spPr>
          <a:xfrm>
            <a:off x="3114491" y="3434266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Consulta Pagamentos</a:t>
            </a:r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0C89BA56-6988-4A58-B7AD-41563EAD0F12}"/>
              </a:ext>
            </a:extLst>
          </p:cNvPr>
          <p:cNvSpPr/>
          <p:nvPr/>
        </p:nvSpPr>
        <p:spPr>
          <a:xfrm rot="10800000">
            <a:off x="2490385" y="3872666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3" name="Retângulo: Canto Dobrado 32">
            <a:extLst>
              <a:ext uri="{FF2B5EF4-FFF2-40B4-BE49-F238E27FC236}">
                <a16:creationId xmlns:a16="http://schemas.microsoft.com/office/drawing/2014/main" id="{B5EC0615-19C6-447D-B38C-4851580F2FFB}"/>
              </a:ext>
            </a:extLst>
          </p:cNvPr>
          <p:cNvSpPr/>
          <p:nvPr/>
        </p:nvSpPr>
        <p:spPr>
          <a:xfrm>
            <a:off x="1240637" y="3434266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Consulta operações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4D912873-27CF-4BAB-8436-7ECA720EC93F}"/>
              </a:ext>
            </a:extLst>
          </p:cNvPr>
          <p:cNvSpPr/>
          <p:nvPr/>
        </p:nvSpPr>
        <p:spPr>
          <a:xfrm>
            <a:off x="1240637" y="5110666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Consulta cartões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FD22566F-840E-447B-B537-C0450320A23F}"/>
              </a:ext>
            </a:extLst>
          </p:cNvPr>
          <p:cNvSpPr/>
          <p:nvPr/>
        </p:nvSpPr>
        <p:spPr>
          <a:xfrm>
            <a:off x="2590179" y="5525003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825B0ED7-CE66-4182-9066-5AEA1E583195}"/>
              </a:ext>
            </a:extLst>
          </p:cNvPr>
          <p:cNvSpPr/>
          <p:nvPr/>
        </p:nvSpPr>
        <p:spPr>
          <a:xfrm>
            <a:off x="4481268" y="5549066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E7C7FA41-4FAC-43D6-B898-0ACFAF1F6C3C}"/>
              </a:ext>
            </a:extLst>
          </p:cNvPr>
          <p:cNvSpPr/>
          <p:nvPr/>
        </p:nvSpPr>
        <p:spPr>
          <a:xfrm>
            <a:off x="3177220" y="5086602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Consulta integração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D82D6093-BF72-436C-B14D-CD7BC3C125F0}"/>
              </a:ext>
            </a:extLst>
          </p:cNvPr>
          <p:cNvSpPr/>
          <p:nvPr/>
        </p:nvSpPr>
        <p:spPr>
          <a:xfrm>
            <a:off x="5082470" y="5086601"/>
            <a:ext cx="1159042" cy="112445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Força o acesso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83A2E296-F50C-49A9-A56A-BCCF0D44FE50}"/>
              </a:ext>
            </a:extLst>
          </p:cNvPr>
          <p:cNvSpPr/>
          <p:nvPr/>
        </p:nvSpPr>
        <p:spPr>
          <a:xfrm>
            <a:off x="6309314" y="5549066"/>
            <a:ext cx="5334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CA29DDBD-3DB9-400A-B14D-E0D00D2792EF}"/>
              </a:ext>
            </a:extLst>
          </p:cNvPr>
          <p:cNvSpPr/>
          <p:nvPr/>
        </p:nvSpPr>
        <p:spPr>
          <a:xfrm>
            <a:off x="6910516" y="5081336"/>
            <a:ext cx="1159042" cy="112445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latin typeface="Ink Free" panose="03080402000500000000" pitchFamily="66" charset="0"/>
              </a:rPr>
              <a:t>Finaliza o atendimento</a:t>
            </a:r>
          </a:p>
        </p:txBody>
      </p:sp>
      <p:graphicFrame>
        <p:nvGraphicFramePr>
          <p:cNvPr id="42" name="Tabela 4">
            <a:extLst>
              <a:ext uri="{FF2B5EF4-FFF2-40B4-BE49-F238E27FC236}">
                <a16:creationId xmlns:a16="http://schemas.microsoft.com/office/drawing/2014/main" id="{91559E57-A0F1-4BC4-AAB5-FFA11E6D2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43" name="Tabela 4">
            <a:extLst>
              <a:ext uri="{FF2B5EF4-FFF2-40B4-BE49-F238E27FC236}">
                <a16:creationId xmlns:a16="http://schemas.microsoft.com/office/drawing/2014/main" id="{EFB176CD-7066-4973-9269-069923B0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23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2A35C-33E2-4834-A452-A79B1AEE861F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5273802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Funcionalidades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59A86C-4801-4C81-9BD2-1C2B33577233}"/>
              </a:ext>
            </a:extLst>
          </p:cNvPr>
          <p:cNvSpPr txBox="1"/>
          <p:nvPr/>
        </p:nvSpPr>
        <p:spPr>
          <a:xfrm>
            <a:off x="180975" y="1618199"/>
            <a:ext cx="1183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Este é um dos pontos onde invertemos a ordem, como não estamos interessados em criar algo disruptivo, não temos a necessidade de realizar um brainstorm de funcionalidades, vamos direto ao ponto, identificamos todos as funcionalidades que realmente farão parte da jornada do usuário. Claro que quanto mais detalhada e precisa for a jornada, mais funcionalidades surgirão.</a:t>
            </a:r>
          </a:p>
        </p:txBody>
      </p:sp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C7D96BEB-BD8C-4CE2-8E75-1C166F48BC28}"/>
              </a:ext>
            </a:extLst>
          </p:cNvPr>
          <p:cNvSpPr/>
          <p:nvPr/>
        </p:nvSpPr>
        <p:spPr>
          <a:xfrm>
            <a:off x="299787" y="3067051"/>
            <a:ext cx="709484" cy="70585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Chega ao Estádio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C0847FD1-B82D-49D7-8D94-5BB3AA0BC638}"/>
              </a:ext>
            </a:extLst>
          </p:cNvPr>
          <p:cNvSpPr/>
          <p:nvPr/>
        </p:nvSpPr>
        <p:spPr>
          <a:xfrm>
            <a:off x="299787" y="3970288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Cumprimenta os colegas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23B1EFC-D38A-4C3A-816C-CC207228FB3C}"/>
              </a:ext>
            </a:extLst>
          </p:cNvPr>
          <p:cNvSpPr/>
          <p:nvPr/>
        </p:nvSpPr>
        <p:spPr>
          <a:xfrm rot="5202321">
            <a:off x="551613" y="3798647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4F1D0620-1C6D-480B-A369-75D942653D2D}"/>
              </a:ext>
            </a:extLst>
          </p:cNvPr>
          <p:cNvSpPr/>
          <p:nvPr/>
        </p:nvSpPr>
        <p:spPr>
          <a:xfrm>
            <a:off x="1195646" y="4002667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Descobre a sua função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9E5E414-F9BD-43DF-9869-FDCEDC17D9AF}"/>
              </a:ext>
            </a:extLst>
          </p:cNvPr>
          <p:cNvSpPr/>
          <p:nvPr/>
        </p:nvSpPr>
        <p:spPr>
          <a:xfrm>
            <a:off x="2108981" y="400317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err="1">
                <a:latin typeface="Ink Free" panose="03080402000500000000" pitchFamily="66" charset="0"/>
              </a:rPr>
              <a:t>Loga</a:t>
            </a:r>
            <a:r>
              <a:rPr lang="pt-BR" b="1" dirty="0">
                <a:latin typeface="Ink Free" panose="03080402000500000000" pitchFamily="66" charset="0"/>
              </a:rPr>
              <a:t> na maquina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1195526E-61DA-4003-9F27-70753FA0EEFF}"/>
              </a:ext>
            </a:extLst>
          </p:cNvPr>
          <p:cNvSpPr/>
          <p:nvPr/>
        </p:nvSpPr>
        <p:spPr>
          <a:xfrm>
            <a:off x="3033125" y="401575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Abre o sistema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E73426D7-4991-4E35-A389-DBE65008072F}"/>
              </a:ext>
            </a:extLst>
          </p:cNvPr>
          <p:cNvSpPr/>
          <p:nvPr/>
        </p:nvSpPr>
        <p:spPr>
          <a:xfrm>
            <a:off x="3953775" y="4002667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Recebe ligação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BFA46DF4-6EA7-4EC3-8495-4EA651445837}"/>
              </a:ext>
            </a:extLst>
          </p:cNvPr>
          <p:cNvSpPr/>
          <p:nvPr/>
        </p:nvSpPr>
        <p:spPr>
          <a:xfrm>
            <a:off x="4873021" y="399861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Consulta sócio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B6E24595-73BA-467B-BC9D-6FCAFD32615F}"/>
              </a:ext>
            </a:extLst>
          </p:cNvPr>
          <p:cNvSpPr/>
          <p:nvPr/>
        </p:nvSpPr>
        <p:spPr>
          <a:xfrm>
            <a:off x="5795931" y="4011628"/>
            <a:ext cx="750988" cy="68401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Verifica porque o sócio não acessou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7C806729-BC58-4D98-B21A-F9F50ED4A89B}"/>
              </a:ext>
            </a:extLst>
          </p:cNvPr>
          <p:cNvSpPr/>
          <p:nvPr/>
        </p:nvSpPr>
        <p:spPr>
          <a:xfrm>
            <a:off x="6760345" y="399861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Consulta Pagamentos</a:t>
            </a:r>
          </a:p>
        </p:txBody>
      </p:sp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8A5D6102-4296-4C09-81CA-671EB951AAD5}"/>
              </a:ext>
            </a:extLst>
          </p:cNvPr>
          <p:cNvSpPr/>
          <p:nvPr/>
        </p:nvSpPr>
        <p:spPr>
          <a:xfrm>
            <a:off x="7661323" y="4015752"/>
            <a:ext cx="709484" cy="705856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Consulta operações</a:t>
            </a: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15282E0C-6A8A-483F-93A5-5A62F6D5BBA1}"/>
              </a:ext>
            </a:extLst>
          </p:cNvPr>
          <p:cNvSpPr/>
          <p:nvPr/>
        </p:nvSpPr>
        <p:spPr>
          <a:xfrm>
            <a:off x="8581625" y="399861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Consulta cartões</a:t>
            </a:r>
          </a:p>
        </p:txBody>
      </p:sp>
      <p:sp>
        <p:nvSpPr>
          <p:cNvPr id="31" name="Retângulo: Canto Dobrado 30">
            <a:extLst>
              <a:ext uri="{FF2B5EF4-FFF2-40B4-BE49-F238E27FC236}">
                <a16:creationId xmlns:a16="http://schemas.microsoft.com/office/drawing/2014/main" id="{A9C1D58C-CBF1-424B-813D-9B88D8F889BC}"/>
              </a:ext>
            </a:extLst>
          </p:cNvPr>
          <p:cNvSpPr/>
          <p:nvPr/>
        </p:nvSpPr>
        <p:spPr>
          <a:xfrm>
            <a:off x="9501219" y="402425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Consulta integração</a:t>
            </a:r>
          </a:p>
        </p:txBody>
      </p:sp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07F2D18D-76B0-4742-BBBE-932112CD7EFF}"/>
              </a:ext>
            </a:extLst>
          </p:cNvPr>
          <p:cNvSpPr/>
          <p:nvPr/>
        </p:nvSpPr>
        <p:spPr>
          <a:xfrm>
            <a:off x="10449625" y="4015752"/>
            <a:ext cx="709484" cy="7058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Força o acesso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A286DC92-6495-4429-A0B7-C17466279793}"/>
              </a:ext>
            </a:extLst>
          </p:cNvPr>
          <p:cNvSpPr/>
          <p:nvPr/>
        </p:nvSpPr>
        <p:spPr>
          <a:xfrm>
            <a:off x="11422049" y="4009101"/>
            <a:ext cx="709484" cy="822762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Ink Free" panose="03080402000500000000" pitchFamily="66" charset="0"/>
              </a:rPr>
              <a:t>Finaliza o atendimento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50CE058-423E-414D-84F9-40FA96DA5853}"/>
              </a:ext>
            </a:extLst>
          </p:cNvPr>
          <p:cNvSpPr/>
          <p:nvPr/>
        </p:nvSpPr>
        <p:spPr>
          <a:xfrm>
            <a:off x="1026730" y="4221722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821009A8-9A94-4B4F-B2AE-A9AE680B2CC1}"/>
              </a:ext>
            </a:extLst>
          </p:cNvPr>
          <p:cNvSpPr/>
          <p:nvPr/>
        </p:nvSpPr>
        <p:spPr>
          <a:xfrm>
            <a:off x="1921567" y="4233489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F53FEF8E-C690-40BD-8F8B-1BE891996091}"/>
              </a:ext>
            </a:extLst>
          </p:cNvPr>
          <p:cNvSpPr/>
          <p:nvPr/>
        </p:nvSpPr>
        <p:spPr>
          <a:xfrm>
            <a:off x="2845710" y="4251423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1DBF617F-BFBB-4C3C-9A83-25CF5C1F916E}"/>
              </a:ext>
            </a:extLst>
          </p:cNvPr>
          <p:cNvSpPr/>
          <p:nvPr/>
        </p:nvSpPr>
        <p:spPr>
          <a:xfrm>
            <a:off x="3768525" y="425454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23ED8E67-18D7-4B85-8A17-B72DC5C1601B}"/>
              </a:ext>
            </a:extLst>
          </p:cNvPr>
          <p:cNvSpPr/>
          <p:nvPr/>
        </p:nvSpPr>
        <p:spPr>
          <a:xfrm>
            <a:off x="4692543" y="4273811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2A8C2E7B-BAEE-47C7-8A0E-8E047C7E6D12}"/>
              </a:ext>
            </a:extLst>
          </p:cNvPr>
          <p:cNvSpPr/>
          <p:nvPr/>
        </p:nvSpPr>
        <p:spPr>
          <a:xfrm>
            <a:off x="5605749" y="4250460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61502565-ACA1-43A7-A1CD-C9C7768C5D99}"/>
              </a:ext>
            </a:extLst>
          </p:cNvPr>
          <p:cNvSpPr/>
          <p:nvPr/>
        </p:nvSpPr>
        <p:spPr>
          <a:xfrm>
            <a:off x="6577010" y="425454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D50FB023-C049-480D-A2AD-6F1A76C6880E}"/>
              </a:ext>
            </a:extLst>
          </p:cNvPr>
          <p:cNvSpPr/>
          <p:nvPr/>
        </p:nvSpPr>
        <p:spPr>
          <a:xfrm>
            <a:off x="7492995" y="427344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8AE029EA-A7E7-4217-BB2F-367D8CAA5F97}"/>
              </a:ext>
            </a:extLst>
          </p:cNvPr>
          <p:cNvSpPr/>
          <p:nvPr/>
        </p:nvSpPr>
        <p:spPr>
          <a:xfrm>
            <a:off x="8408251" y="425454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047A0649-5BE1-4A55-847D-C1069623CCB6}"/>
              </a:ext>
            </a:extLst>
          </p:cNvPr>
          <p:cNvSpPr/>
          <p:nvPr/>
        </p:nvSpPr>
        <p:spPr>
          <a:xfrm>
            <a:off x="9322434" y="424745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276AAA11-CC1A-44D7-AD52-DA76EFB5AE0B}"/>
              </a:ext>
            </a:extLst>
          </p:cNvPr>
          <p:cNvSpPr/>
          <p:nvPr/>
        </p:nvSpPr>
        <p:spPr>
          <a:xfrm>
            <a:off x="10253131" y="424745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85CDF02D-5FCD-4691-87BB-EC029F57822D}"/>
              </a:ext>
            </a:extLst>
          </p:cNvPr>
          <p:cNvSpPr/>
          <p:nvPr/>
        </p:nvSpPr>
        <p:spPr>
          <a:xfrm>
            <a:off x="11195434" y="4270365"/>
            <a:ext cx="160169" cy="15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800"/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0843B3F3-5694-4177-A947-AA3B12D5EA66}"/>
              </a:ext>
            </a:extLst>
          </p:cNvPr>
          <p:cNvSpPr/>
          <p:nvPr/>
        </p:nvSpPr>
        <p:spPr>
          <a:xfrm>
            <a:off x="3039516" y="4751869"/>
            <a:ext cx="709485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Login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5D5EF366-148F-41F7-90B7-AE18BFA817BA}"/>
              </a:ext>
            </a:extLst>
          </p:cNvPr>
          <p:cNvSpPr/>
          <p:nvPr/>
        </p:nvSpPr>
        <p:spPr>
          <a:xfrm>
            <a:off x="4873021" y="4751869"/>
            <a:ext cx="709485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Barra de consulta 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59A0463B-7968-43E7-A37D-98B7789B1A54}"/>
              </a:ext>
            </a:extLst>
          </p:cNvPr>
          <p:cNvSpPr/>
          <p:nvPr/>
        </p:nvSpPr>
        <p:spPr>
          <a:xfrm>
            <a:off x="6684704" y="4759393"/>
            <a:ext cx="860334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Financeiro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2792CB5D-B781-4D9B-AB4E-4525B10B1145}"/>
              </a:ext>
            </a:extLst>
          </p:cNvPr>
          <p:cNvSpPr/>
          <p:nvPr/>
        </p:nvSpPr>
        <p:spPr>
          <a:xfrm>
            <a:off x="9482603" y="4759393"/>
            <a:ext cx="790913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sincronia</a:t>
            </a:r>
          </a:p>
        </p:txBody>
      </p:sp>
      <p:sp>
        <p:nvSpPr>
          <p:cNvPr id="51" name="Retângulo: Canto Dobrado 50">
            <a:extLst>
              <a:ext uri="{FF2B5EF4-FFF2-40B4-BE49-F238E27FC236}">
                <a16:creationId xmlns:a16="http://schemas.microsoft.com/office/drawing/2014/main" id="{DEFE90D7-B839-43CC-9D72-48E425F38577}"/>
              </a:ext>
            </a:extLst>
          </p:cNvPr>
          <p:cNvSpPr/>
          <p:nvPr/>
        </p:nvSpPr>
        <p:spPr>
          <a:xfrm>
            <a:off x="7590900" y="4759393"/>
            <a:ext cx="869654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operações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08E61342-8381-4266-A2F5-4D34AA9F0E9E}"/>
              </a:ext>
            </a:extLst>
          </p:cNvPr>
          <p:cNvSpPr/>
          <p:nvPr/>
        </p:nvSpPr>
        <p:spPr>
          <a:xfrm>
            <a:off x="8552279" y="4751869"/>
            <a:ext cx="842780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Cartões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E35007F8-D675-4039-B556-1A9F794C76E0}"/>
              </a:ext>
            </a:extLst>
          </p:cNvPr>
          <p:cNvSpPr/>
          <p:nvPr/>
        </p:nvSpPr>
        <p:spPr>
          <a:xfrm>
            <a:off x="9482603" y="5517093"/>
            <a:ext cx="790913" cy="705856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acesso ao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Circus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54" name="Retângulo: Canto Dobrado 53">
            <a:extLst>
              <a:ext uri="{FF2B5EF4-FFF2-40B4-BE49-F238E27FC236}">
                <a16:creationId xmlns:a16="http://schemas.microsoft.com/office/drawing/2014/main" id="{B525CA8E-0220-4033-A890-53EA9D09C2AB}"/>
              </a:ext>
            </a:extLst>
          </p:cNvPr>
          <p:cNvSpPr/>
          <p:nvPr/>
        </p:nvSpPr>
        <p:spPr>
          <a:xfrm>
            <a:off x="10449625" y="4751868"/>
            <a:ext cx="820533" cy="822763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Força o acesso ao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estadio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55" name="Retângulo: Canto Dobrado 54">
            <a:extLst>
              <a:ext uri="{FF2B5EF4-FFF2-40B4-BE49-F238E27FC236}">
                <a16:creationId xmlns:a16="http://schemas.microsoft.com/office/drawing/2014/main" id="{ADF3D09C-ACAD-482A-BFEB-E870765392F3}"/>
              </a:ext>
            </a:extLst>
          </p:cNvPr>
          <p:cNvSpPr/>
          <p:nvPr/>
        </p:nvSpPr>
        <p:spPr>
          <a:xfrm>
            <a:off x="7590900" y="5495598"/>
            <a:ext cx="860334" cy="680927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Verifica Logs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18C2AF59-BC5E-46D2-8BC2-18EE94666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CF186FC2-CEDA-4A0D-BEA4-573C3FF3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58" name="Retângulo: Canto Dobrado 57">
            <a:extLst>
              <a:ext uri="{FF2B5EF4-FFF2-40B4-BE49-F238E27FC236}">
                <a16:creationId xmlns:a16="http://schemas.microsoft.com/office/drawing/2014/main" id="{68C258AB-C88C-407F-B2D4-B97AB7A758DD}"/>
              </a:ext>
            </a:extLst>
          </p:cNvPr>
          <p:cNvSpPr/>
          <p:nvPr/>
        </p:nvSpPr>
        <p:spPr>
          <a:xfrm>
            <a:off x="4845896" y="5505126"/>
            <a:ext cx="860334" cy="671399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Serviços</a:t>
            </a:r>
          </a:p>
        </p:txBody>
      </p:sp>
      <p:sp>
        <p:nvSpPr>
          <p:cNvPr id="59" name="Retângulo: Canto Dobrado 58">
            <a:extLst>
              <a:ext uri="{FF2B5EF4-FFF2-40B4-BE49-F238E27FC236}">
                <a16:creationId xmlns:a16="http://schemas.microsoft.com/office/drawing/2014/main" id="{E7DE5A17-96F2-4F56-99CD-0674861D1D09}"/>
              </a:ext>
            </a:extLst>
          </p:cNvPr>
          <p:cNvSpPr/>
          <p:nvPr/>
        </p:nvSpPr>
        <p:spPr>
          <a:xfrm>
            <a:off x="5036178" y="5985381"/>
            <a:ext cx="729740" cy="548202"/>
          </a:xfrm>
          <a:prstGeom prst="foldedCorner">
            <a:avLst/>
          </a:prstGeom>
          <a:solidFill>
            <a:srgbClr val="CE3A9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Sócio</a:t>
            </a:r>
          </a:p>
        </p:txBody>
      </p:sp>
    </p:spTree>
    <p:extLst>
      <p:ext uri="{BB962C8B-B14F-4D97-AF65-F5344CB8AC3E}">
        <p14:creationId xmlns:p14="http://schemas.microsoft.com/office/powerpoint/2010/main" val="263926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2A35C-33E2-4834-A452-A79B1AEE861F}"/>
              </a:ext>
            </a:extLst>
          </p:cNvPr>
          <p:cNvSpPr txBox="1">
            <a:spLocks/>
          </p:cNvSpPr>
          <p:nvPr/>
        </p:nvSpPr>
        <p:spPr>
          <a:xfrm>
            <a:off x="631697" y="638985"/>
            <a:ext cx="8715503" cy="837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Nivelamento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das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Funcionalidades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Imagem 2" descr="Resultado de imagem para lean inception features">
            <a:extLst>
              <a:ext uri="{FF2B5EF4-FFF2-40B4-BE49-F238E27FC236}">
                <a16:creationId xmlns:a16="http://schemas.microsoft.com/office/drawing/2014/main" id="{77CC0C2D-936B-4DA5-BB7A-0ED50B5F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" y="1663036"/>
            <a:ext cx="6025891" cy="39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Resultado de imagem para lean inception features">
            <a:extLst>
              <a:ext uri="{FF2B5EF4-FFF2-40B4-BE49-F238E27FC236}">
                <a16:creationId xmlns:a16="http://schemas.microsoft.com/office/drawing/2014/main" id="{1897B63D-CBE3-4D46-8CA0-66237C5FF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68" y="2422516"/>
            <a:ext cx="2247900" cy="12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7EA16E8-3966-406A-85C9-724F3105B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13D7555D-6F60-4BA0-ADA6-7532726B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pic>
        <p:nvPicPr>
          <p:cNvPr id="13" name="Imagem 12" descr="Uma imagem contendo vermelho, placa, relógio&#10;&#10;Descrição gerada automaticamente">
            <a:extLst>
              <a:ext uri="{FF2B5EF4-FFF2-40B4-BE49-F238E27FC236}">
                <a16:creationId xmlns:a16="http://schemas.microsoft.com/office/drawing/2014/main" id="{27555978-FC6D-4943-A600-5D47FCA74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74" y="703153"/>
            <a:ext cx="6360319" cy="63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7EA16E8-3966-406A-85C9-724F3105B44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13D7555D-6F60-4BA0-ADA6-7532726BBF6A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6128317-3264-4757-BA98-39B19548F451}"/>
              </a:ext>
            </a:extLst>
          </p:cNvPr>
          <p:cNvSpPr txBox="1"/>
          <p:nvPr/>
        </p:nvSpPr>
        <p:spPr>
          <a:xfrm>
            <a:off x="8645713" y="89406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Onde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10" name="Imagem 9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36BB780-9265-476A-A491-C1F4A2BB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8162785" cy="568224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DB5DB9-3014-4079-B91F-CFAC019AFB14}"/>
              </a:ext>
            </a:extLst>
          </p:cNvPr>
          <p:cNvSpPr txBox="1"/>
          <p:nvPr/>
        </p:nvSpPr>
        <p:spPr>
          <a:xfrm>
            <a:off x="8645713" y="1417290"/>
            <a:ext cx="3409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LUXUOSO : </a:t>
            </a:r>
            <a:r>
              <a:rPr lang="pt-BR" sz="1200" dirty="0"/>
              <a:t>Funcionalidades importantes, mas que não são determinantes para o MVP.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39F94C-C0AB-4FAA-BF31-D52D0B74C5E8}"/>
              </a:ext>
            </a:extLst>
          </p:cNvPr>
          <p:cNvSpPr txBox="1"/>
          <p:nvPr/>
        </p:nvSpPr>
        <p:spPr>
          <a:xfrm>
            <a:off x="8645712" y="1956772"/>
            <a:ext cx="3409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ESTRATÉGICO :  </a:t>
            </a:r>
            <a:r>
              <a:rPr lang="pt-BR" sz="1200" dirty="0"/>
              <a:t>Principais recursos ou a “cereja do bolo”.</a:t>
            </a:r>
          </a:p>
          <a:p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FCA8A6-C22F-485C-BF55-53038A72E5A0}"/>
              </a:ext>
            </a:extLst>
          </p:cNvPr>
          <p:cNvSpPr txBox="1"/>
          <p:nvPr/>
        </p:nvSpPr>
        <p:spPr>
          <a:xfrm>
            <a:off x="8645712" y="2479997"/>
            <a:ext cx="3466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ESSENCIAL : </a:t>
            </a:r>
            <a:r>
              <a:rPr lang="pt-BR" sz="1200" dirty="0"/>
              <a:t>Funções importantes para o MVP, mas que não chegam a ser um diferencial  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EBCCD6-28A6-49D4-8F3D-75C940E5EAF2}"/>
              </a:ext>
            </a:extLst>
          </p:cNvPr>
          <p:cNvSpPr txBox="1"/>
          <p:nvPr/>
        </p:nvSpPr>
        <p:spPr>
          <a:xfrm>
            <a:off x="8645711" y="3019479"/>
            <a:ext cx="30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TRIVIAL : </a:t>
            </a:r>
            <a:r>
              <a:rPr lang="pt-BR" sz="1200" dirty="0"/>
              <a:t>Funções básicas para utilização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65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36BB780-9265-476A-A491-C1F4A2BB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8" y="336174"/>
            <a:ext cx="9240253" cy="643229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7EA16E8-3966-406A-85C9-724F3105B44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13D7555D-6F60-4BA0-ADA6-7532726BBF6A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9230E134-59C6-42CD-B3A9-B7B2206007DF}"/>
              </a:ext>
            </a:extLst>
          </p:cNvPr>
          <p:cNvSpPr/>
          <p:nvPr/>
        </p:nvSpPr>
        <p:spPr>
          <a:xfrm>
            <a:off x="2829499" y="4129632"/>
            <a:ext cx="709485" cy="705856"/>
          </a:xfrm>
          <a:prstGeom prst="foldedCorner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Login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86217A87-ACDF-47D4-9972-C3F9C6C91A83}"/>
              </a:ext>
            </a:extLst>
          </p:cNvPr>
          <p:cNvSpPr/>
          <p:nvPr/>
        </p:nvSpPr>
        <p:spPr>
          <a:xfrm>
            <a:off x="3851548" y="4126227"/>
            <a:ext cx="709485" cy="705856"/>
          </a:xfrm>
          <a:prstGeom prst="foldedCorner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Barra de consulta 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9FBB84D5-7CEA-4A38-BF22-AB3131A6EB55}"/>
              </a:ext>
            </a:extLst>
          </p:cNvPr>
          <p:cNvSpPr/>
          <p:nvPr/>
        </p:nvSpPr>
        <p:spPr>
          <a:xfrm>
            <a:off x="6096000" y="3308832"/>
            <a:ext cx="860334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Financeiro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2F4D7A7D-5CFB-47E6-97E6-D2FA0B791737}"/>
              </a:ext>
            </a:extLst>
          </p:cNvPr>
          <p:cNvSpPr/>
          <p:nvPr/>
        </p:nvSpPr>
        <p:spPr>
          <a:xfrm>
            <a:off x="7940001" y="1865164"/>
            <a:ext cx="790913" cy="705856"/>
          </a:xfrm>
          <a:prstGeom prst="foldedCorne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sincronia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237305FD-FD42-4D70-B83C-D552EC73A603}"/>
              </a:ext>
            </a:extLst>
          </p:cNvPr>
          <p:cNvSpPr/>
          <p:nvPr/>
        </p:nvSpPr>
        <p:spPr>
          <a:xfrm>
            <a:off x="6848053" y="1839836"/>
            <a:ext cx="869654" cy="705856"/>
          </a:xfrm>
          <a:prstGeom prst="foldedCorne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operações</a:t>
            </a:r>
          </a:p>
        </p:txBody>
      </p:sp>
      <p:sp>
        <p:nvSpPr>
          <p:cNvPr id="20" name="Retângulo: Canto Dobrado 19">
            <a:extLst>
              <a:ext uri="{FF2B5EF4-FFF2-40B4-BE49-F238E27FC236}">
                <a16:creationId xmlns:a16="http://schemas.microsoft.com/office/drawing/2014/main" id="{2F37B42D-04DD-402E-A1F7-F9D80F1A099F}"/>
              </a:ext>
            </a:extLst>
          </p:cNvPr>
          <p:cNvSpPr/>
          <p:nvPr/>
        </p:nvSpPr>
        <p:spPr>
          <a:xfrm>
            <a:off x="7311391" y="4205609"/>
            <a:ext cx="842780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Cartões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DC3F12AD-9E6F-4362-80F0-BFFCD2ED2A3B}"/>
              </a:ext>
            </a:extLst>
          </p:cNvPr>
          <p:cNvSpPr/>
          <p:nvPr/>
        </p:nvSpPr>
        <p:spPr>
          <a:xfrm>
            <a:off x="4050153" y="2086345"/>
            <a:ext cx="790913" cy="705856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acesso ao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Circus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6B14C0CD-68D2-44EC-8C9D-9B97CC00CF4C}"/>
              </a:ext>
            </a:extLst>
          </p:cNvPr>
          <p:cNvSpPr/>
          <p:nvPr/>
        </p:nvSpPr>
        <p:spPr>
          <a:xfrm>
            <a:off x="5864171" y="1839836"/>
            <a:ext cx="820533" cy="822763"/>
          </a:xfrm>
          <a:prstGeom prst="foldedCorne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Força o acesso ao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estadio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5E5C2674-14FB-482F-A5DD-9E69F0CDD234}"/>
              </a:ext>
            </a:extLst>
          </p:cNvPr>
          <p:cNvSpPr/>
          <p:nvPr/>
        </p:nvSpPr>
        <p:spPr>
          <a:xfrm>
            <a:off x="2874898" y="2098809"/>
            <a:ext cx="860334" cy="680927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Verifica Logs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29E21D51-1710-43BE-87BE-D4DEE9E23530}"/>
              </a:ext>
            </a:extLst>
          </p:cNvPr>
          <p:cNvSpPr/>
          <p:nvPr/>
        </p:nvSpPr>
        <p:spPr>
          <a:xfrm>
            <a:off x="6126489" y="4240872"/>
            <a:ext cx="860334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Serviços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5AEC0243-9BE2-4521-8377-C0FD02FEAB65}"/>
              </a:ext>
            </a:extLst>
          </p:cNvPr>
          <p:cNvSpPr/>
          <p:nvPr/>
        </p:nvSpPr>
        <p:spPr>
          <a:xfrm>
            <a:off x="7272125" y="3308832"/>
            <a:ext cx="860334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Sócio</a:t>
            </a:r>
          </a:p>
        </p:txBody>
      </p:sp>
    </p:spTree>
    <p:extLst>
      <p:ext uri="{BB962C8B-B14F-4D97-AF65-F5344CB8AC3E}">
        <p14:creationId xmlns:p14="http://schemas.microsoft.com/office/powerpoint/2010/main" val="125545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318BB-05B5-4433-A4F0-F91D813C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00" y="543357"/>
            <a:ext cx="4514850" cy="846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 err="1">
                <a:solidFill>
                  <a:srgbClr val="FF0000"/>
                </a:solidFill>
                <a:latin typeface="Ink Free" panose="03080402000500000000" pitchFamily="66" charset="0"/>
              </a:rPr>
              <a:t>Motivação</a:t>
            </a:r>
            <a:r>
              <a:rPr lang="en-US" sz="4800" b="1" kern="1200" dirty="0">
                <a:solidFill>
                  <a:srgbClr val="FF0000"/>
                </a:solidFill>
                <a:latin typeface="Ink Free" panose="03080402000500000000" pitchFamily="66" charset="0"/>
              </a:rPr>
              <a:t>: </a:t>
            </a:r>
          </a:p>
        </p:txBody>
      </p:sp>
      <p:graphicFrame>
        <p:nvGraphicFramePr>
          <p:cNvPr id="21" name="Tabela 4">
            <a:extLst>
              <a:ext uri="{FF2B5EF4-FFF2-40B4-BE49-F238E27FC236}">
                <a16:creationId xmlns:a16="http://schemas.microsoft.com/office/drawing/2014/main" id="{C5DB1904-77DE-41B2-A285-95CCACB2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23" name="Tabela 4">
            <a:extLst>
              <a:ext uri="{FF2B5EF4-FFF2-40B4-BE49-F238E27FC236}">
                <a16:creationId xmlns:a16="http://schemas.microsoft.com/office/drawing/2014/main" id="{DFFE364A-E00A-44A1-BFAF-4D75565F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A7D49C1-2C3A-4C9F-B881-9E8F64AAAFC4}"/>
              </a:ext>
            </a:extLst>
          </p:cNvPr>
          <p:cNvSpPr txBox="1"/>
          <p:nvPr/>
        </p:nvSpPr>
        <p:spPr>
          <a:xfrm>
            <a:off x="1327002" y="2598821"/>
            <a:ext cx="953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/>
              <a:t>“Me desafiar a criar algo diferente e que traga valor as pessoas”</a:t>
            </a:r>
          </a:p>
        </p:txBody>
      </p:sp>
    </p:spTree>
    <p:extLst>
      <p:ext uri="{BB962C8B-B14F-4D97-AF65-F5344CB8AC3E}">
        <p14:creationId xmlns:p14="http://schemas.microsoft.com/office/powerpoint/2010/main" val="335615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B81517C-707A-4E53-A64F-4FF5370B73A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65FD1A8C-0AF2-41A8-82A9-1B47AD69EC91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D3609C5C-2D76-4036-9397-265A99BBA995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3170281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MVP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EFFC65-1B78-4008-B593-E8654DE8F004}"/>
              </a:ext>
            </a:extLst>
          </p:cNvPr>
          <p:cNvSpPr txBox="1"/>
          <p:nvPr/>
        </p:nvSpPr>
        <p:spPr>
          <a:xfrm>
            <a:off x="631698" y="1596189"/>
            <a:ext cx="463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realizar o sequenciamento do MVP, vamos dividir em pequenos sprints, que agreguem valor até gerarmos uma primeira versão (MVP).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A3FB6-4CF1-481B-8FB0-D00539DD7AB2}"/>
              </a:ext>
            </a:extLst>
          </p:cNvPr>
          <p:cNvSpPr txBox="1"/>
          <p:nvPr/>
        </p:nvSpPr>
        <p:spPr>
          <a:xfrm>
            <a:off x="631697" y="2718848"/>
            <a:ext cx="46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Devemos obedecer as seguintes regras: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A882362-12A4-4628-8ECB-066A3E62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28440"/>
              </p:ext>
            </p:extLst>
          </p:nvPr>
        </p:nvGraphicFramePr>
        <p:xfrm>
          <a:off x="5983706" y="740664"/>
          <a:ext cx="5839326" cy="557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74">
                  <a:extLst>
                    <a:ext uri="{9D8B030D-6E8A-4147-A177-3AD203B41FA5}">
                      <a16:colId xmlns:a16="http://schemas.microsoft.com/office/drawing/2014/main" val="3945748793"/>
                    </a:ext>
                  </a:extLst>
                </a:gridCol>
                <a:gridCol w="5334552">
                  <a:extLst>
                    <a:ext uri="{9D8B030D-6E8A-4147-A177-3AD203B41FA5}">
                      <a16:colId xmlns:a16="http://schemas.microsoft.com/office/drawing/2014/main" val="3112377446"/>
                    </a:ext>
                  </a:extLst>
                </a:gridCol>
              </a:tblGrid>
              <a:tr h="912021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80742"/>
                  </a:ext>
                </a:extLst>
              </a:tr>
              <a:tr h="93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26689"/>
                  </a:ext>
                </a:extLst>
              </a:tr>
              <a:tr h="9304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35515"/>
                  </a:ext>
                </a:extLst>
              </a:tr>
              <a:tr h="9304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50819"/>
                  </a:ext>
                </a:extLst>
              </a:tr>
              <a:tr h="93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46371"/>
                  </a:ext>
                </a:extLst>
              </a:tr>
              <a:tr h="9224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18369"/>
                  </a:ext>
                </a:extLst>
              </a:tr>
            </a:tbl>
          </a:graphicData>
        </a:graphic>
      </p:graphicFrame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6B8B689A-A1A9-444F-B35B-E31B7EBCF7B0}"/>
              </a:ext>
            </a:extLst>
          </p:cNvPr>
          <p:cNvSpPr/>
          <p:nvPr/>
        </p:nvSpPr>
        <p:spPr>
          <a:xfrm>
            <a:off x="6684704" y="838988"/>
            <a:ext cx="709485" cy="705856"/>
          </a:xfrm>
          <a:prstGeom prst="foldedCorner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Login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604CEF6B-D963-4D3A-9F6C-8E7397386120}"/>
              </a:ext>
            </a:extLst>
          </p:cNvPr>
          <p:cNvSpPr/>
          <p:nvPr/>
        </p:nvSpPr>
        <p:spPr>
          <a:xfrm>
            <a:off x="7976521" y="852194"/>
            <a:ext cx="709485" cy="705856"/>
          </a:xfrm>
          <a:prstGeom prst="foldedCorner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Barra de consulta 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EF836F3D-C175-4AB8-B5D5-572515A27628}"/>
              </a:ext>
            </a:extLst>
          </p:cNvPr>
          <p:cNvSpPr/>
          <p:nvPr/>
        </p:nvSpPr>
        <p:spPr>
          <a:xfrm>
            <a:off x="7961701" y="2708950"/>
            <a:ext cx="860334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Financeiro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35B44100-4D81-40C7-9C68-EC32D2AB52F1}"/>
              </a:ext>
            </a:extLst>
          </p:cNvPr>
          <p:cNvSpPr/>
          <p:nvPr/>
        </p:nvSpPr>
        <p:spPr>
          <a:xfrm>
            <a:off x="6724073" y="2718848"/>
            <a:ext cx="790913" cy="705856"/>
          </a:xfrm>
          <a:prstGeom prst="foldedCorne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sincronia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27B99ECE-3505-4FDC-8F67-ED29899BC8D2}"/>
              </a:ext>
            </a:extLst>
          </p:cNvPr>
          <p:cNvSpPr/>
          <p:nvPr/>
        </p:nvSpPr>
        <p:spPr>
          <a:xfrm>
            <a:off x="6684704" y="1732612"/>
            <a:ext cx="869654" cy="705856"/>
          </a:xfrm>
          <a:prstGeom prst="foldedCorne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operações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0D68DE16-5C13-4015-B8CB-09DAF9114EF8}"/>
              </a:ext>
            </a:extLst>
          </p:cNvPr>
          <p:cNvSpPr/>
          <p:nvPr/>
        </p:nvSpPr>
        <p:spPr>
          <a:xfrm>
            <a:off x="7961701" y="3636463"/>
            <a:ext cx="842780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Cartões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1B63C54D-18ED-44C7-B7F7-86A3B15B1C8F}"/>
              </a:ext>
            </a:extLst>
          </p:cNvPr>
          <p:cNvSpPr/>
          <p:nvPr/>
        </p:nvSpPr>
        <p:spPr>
          <a:xfrm>
            <a:off x="7971294" y="4571765"/>
            <a:ext cx="790913" cy="705856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Consulta acesso ao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Circus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9C313B0C-CEFA-4865-B547-BCDFAD31F598}"/>
              </a:ext>
            </a:extLst>
          </p:cNvPr>
          <p:cNvSpPr/>
          <p:nvPr/>
        </p:nvSpPr>
        <p:spPr>
          <a:xfrm>
            <a:off x="6724073" y="3586869"/>
            <a:ext cx="820533" cy="822763"/>
          </a:xfrm>
          <a:prstGeom prst="foldedCorne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Força o acesso ao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estadio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75EFBB34-D6F0-47EA-91E8-4F6737BD0A89}"/>
              </a:ext>
            </a:extLst>
          </p:cNvPr>
          <p:cNvSpPr/>
          <p:nvPr/>
        </p:nvSpPr>
        <p:spPr>
          <a:xfrm>
            <a:off x="6724073" y="4568805"/>
            <a:ext cx="860334" cy="680927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Verifica Logs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8DF7BEA5-2BA5-4F9E-8D6D-54E1F2387C66}"/>
              </a:ext>
            </a:extLst>
          </p:cNvPr>
          <p:cNvSpPr/>
          <p:nvPr/>
        </p:nvSpPr>
        <p:spPr>
          <a:xfrm>
            <a:off x="7971294" y="1770508"/>
            <a:ext cx="860334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Serviços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28C43F56-4E9D-426A-998B-6FF29341B0C1}"/>
              </a:ext>
            </a:extLst>
          </p:cNvPr>
          <p:cNvSpPr/>
          <p:nvPr/>
        </p:nvSpPr>
        <p:spPr>
          <a:xfrm>
            <a:off x="9417626" y="835206"/>
            <a:ext cx="860334" cy="705856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Sócio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29C76D2-6D0C-4F2C-8828-E7CF7643C9A7}"/>
              </a:ext>
            </a:extLst>
          </p:cNvPr>
          <p:cNvSpPr txBox="1"/>
          <p:nvPr/>
        </p:nvSpPr>
        <p:spPr>
          <a:xfrm>
            <a:off x="652379" y="3161382"/>
            <a:ext cx="2255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Trivial = 1 ponto</a:t>
            </a:r>
          </a:p>
          <a:p>
            <a:r>
              <a:rPr lang="pt-BR" dirty="0"/>
              <a:t>Essencial = 2 Pontos</a:t>
            </a:r>
          </a:p>
          <a:p>
            <a:r>
              <a:rPr lang="pt-BR" dirty="0"/>
              <a:t>Luxuoso = 3 pontos</a:t>
            </a:r>
          </a:p>
          <a:p>
            <a:r>
              <a:rPr lang="pt-BR" dirty="0"/>
              <a:t>Estratégico = 5 pontos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86BBFE9-9F88-4D76-AB9E-89686D349CFC}"/>
              </a:ext>
            </a:extLst>
          </p:cNvPr>
          <p:cNvSpPr txBox="1"/>
          <p:nvPr/>
        </p:nvSpPr>
        <p:spPr>
          <a:xfrm>
            <a:off x="367643" y="5302821"/>
            <a:ext cx="5311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Máximo de 3 </a:t>
            </a:r>
            <a:r>
              <a:rPr lang="pt-BR" dirty="0" err="1"/>
              <a:t>cards</a:t>
            </a:r>
            <a:r>
              <a:rPr lang="pt-BR" dirty="0"/>
              <a:t> por sprint;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Máximo de 2 </a:t>
            </a:r>
            <a:r>
              <a:rPr lang="pt-BR" dirty="0" err="1"/>
              <a:t>cards</a:t>
            </a:r>
            <a:r>
              <a:rPr lang="pt-BR" dirty="0"/>
              <a:t> da mesma categoria por sprints;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Máximo de 8 pontos;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0C0C9B-D7F6-4D1B-85A6-809A06B23968}"/>
              </a:ext>
            </a:extLst>
          </p:cNvPr>
          <p:cNvSpPr txBox="1"/>
          <p:nvPr/>
        </p:nvSpPr>
        <p:spPr>
          <a:xfrm>
            <a:off x="652379" y="4555361"/>
            <a:ext cx="448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Acrescentar 1 ponto para demandas custosas;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CCBD0DE2-70CD-4E53-9AAC-6A44FBDFDC5B}"/>
              </a:ext>
            </a:extLst>
          </p:cNvPr>
          <p:cNvSpPr/>
          <p:nvPr/>
        </p:nvSpPr>
        <p:spPr>
          <a:xfrm rot="20361584">
            <a:off x="7235946" y="5077016"/>
            <a:ext cx="367405" cy="36852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+ 1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7207B1BC-CFEE-49E2-91E5-588B44125AF4}"/>
              </a:ext>
            </a:extLst>
          </p:cNvPr>
          <p:cNvSpPr/>
          <p:nvPr/>
        </p:nvSpPr>
        <p:spPr>
          <a:xfrm rot="20361584">
            <a:off x="7314798" y="3165420"/>
            <a:ext cx="367405" cy="36852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+ 1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60C62054-DBFC-47BF-868C-30CC0487CC4B}"/>
              </a:ext>
            </a:extLst>
          </p:cNvPr>
          <p:cNvSpPr/>
          <p:nvPr/>
        </p:nvSpPr>
        <p:spPr>
          <a:xfrm rot="20361584">
            <a:off x="7370655" y="4096384"/>
            <a:ext cx="367405" cy="36852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+ 1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0198CDC6-B5CF-4682-8D0E-E781FB929ABD}"/>
              </a:ext>
            </a:extLst>
          </p:cNvPr>
          <p:cNvSpPr/>
          <p:nvPr/>
        </p:nvSpPr>
        <p:spPr>
          <a:xfrm rot="20361584">
            <a:off x="8620778" y="5041086"/>
            <a:ext cx="367405" cy="36852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+ 1</a:t>
            </a:r>
          </a:p>
        </p:txBody>
      </p:sp>
      <p:sp>
        <p:nvSpPr>
          <p:cNvPr id="28" name="Texto Explicativo: Seta para a Esquerda 27">
            <a:extLst>
              <a:ext uri="{FF2B5EF4-FFF2-40B4-BE49-F238E27FC236}">
                <a16:creationId xmlns:a16="http://schemas.microsoft.com/office/drawing/2014/main" id="{4E892408-4D61-4342-9C83-6056C830813F}"/>
              </a:ext>
            </a:extLst>
          </p:cNvPr>
          <p:cNvSpPr/>
          <p:nvPr/>
        </p:nvSpPr>
        <p:spPr>
          <a:xfrm>
            <a:off x="10420811" y="3806267"/>
            <a:ext cx="1362431" cy="47437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152578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F7CA641-AA88-4A0F-830C-C36CBBE398F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92E3A95C-5ED5-4607-B32D-6613D4D09ACA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C5C495FF-2A26-4DA5-9D10-D905D7E104DF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11383839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PBB –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Construindo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o Backlog 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146452-AA0A-468C-BF04-F9871F1725C6}"/>
              </a:ext>
            </a:extLst>
          </p:cNvPr>
          <p:cNvSpPr txBox="1"/>
          <p:nvPr/>
        </p:nvSpPr>
        <p:spPr>
          <a:xfrm>
            <a:off x="631698" y="2058731"/>
            <a:ext cx="67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Nome do Produto : </a:t>
            </a:r>
            <a:r>
              <a:rPr lang="pt-BR" sz="1200" dirty="0"/>
              <a:t>Já definimos isso lá atrás na visão do produto. 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922852-C02D-4140-AA3A-6E7258813BA8}"/>
              </a:ext>
            </a:extLst>
          </p:cNvPr>
          <p:cNvSpPr txBox="1"/>
          <p:nvPr/>
        </p:nvSpPr>
        <p:spPr>
          <a:xfrm>
            <a:off x="631698" y="2525886"/>
            <a:ext cx="67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Problemas: </a:t>
            </a:r>
            <a:r>
              <a:rPr lang="pt-BR" sz="1200" dirty="0"/>
              <a:t>Também identificamos isso na visão do produto.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62C943-EB36-43E1-A17A-2EAB11F5CDC8}"/>
              </a:ext>
            </a:extLst>
          </p:cNvPr>
          <p:cNvSpPr txBox="1"/>
          <p:nvPr/>
        </p:nvSpPr>
        <p:spPr>
          <a:xfrm>
            <a:off x="631698" y="2993041"/>
            <a:ext cx="67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Expectativas: </a:t>
            </a:r>
            <a:r>
              <a:rPr lang="pt-BR" sz="1200" dirty="0"/>
              <a:t>Outro item que já abordamos na visão do produto. 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CC4530-4E88-4914-83F4-C29D411A73F0}"/>
              </a:ext>
            </a:extLst>
          </p:cNvPr>
          <p:cNvSpPr txBox="1"/>
          <p:nvPr/>
        </p:nvSpPr>
        <p:spPr>
          <a:xfrm>
            <a:off x="631698" y="3460196"/>
            <a:ext cx="67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Personas: </a:t>
            </a:r>
            <a:r>
              <a:rPr lang="pt-BR" sz="1200" dirty="0"/>
              <a:t>Já mapeada anteriormente.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6EA223-0185-4AEB-A3EB-18A33063D6A0}"/>
              </a:ext>
            </a:extLst>
          </p:cNvPr>
          <p:cNvSpPr txBox="1"/>
          <p:nvPr/>
        </p:nvSpPr>
        <p:spPr>
          <a:xfrm>
            <a:off x="631697" y="3927351"/>
            <a:ext cx="67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Features</a:t>
            </a:r>
            <a:r>
              <a:rPr lang="pt-BR" b="1" dirty="0"/>
              <a:t>: </a:t>
            </a:r>
            <a:r>
              <a:rPr lang="pt-BR" sz="1200" dirty="0"/>
              <a:t>Levantadas na jornada do usuário. 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2168DD-2FFF-4869-8DD7-B89829BB6FD8}"/>
              </a:ext>
            </a:extLst>
          </p:cNvPr>
          <p:cNvSpPr txBox="1"/>
          <p:nvPr/>
        </p:nvSpPr>
        <p:spPr>
          <a:xfrm>
            <a:off x="631697" y="4392263"/>
            <a:ext cx="67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PBI: </a:t>
            </a:r>
            <a:r>
              <a:rPr lang="pt-BR" sz="1200" dirty="0"/>
              <a:t>São os item que irão compor o Backlog.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728B9-E98B-4B88-8059-7EDAD341792A}"/>
              </a:ext>
            </a:extLst>
          </p:cNvPr>
          <p:cNvSpPr txBox="1"/>
          <p:nvPr/>
        </p:nvSpPr>
        <p:spPr>
          <a:xfrm>
            <a:off x="631697" y="1744965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Etapas padrão: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178F2D-CA8B-493B-945B-3F40311EC674}"/>
              </a:ext>
            </a:extLst>
          </p:cNvPr>
          <p:cNvSpPr txBox="1"/>
          <p:nvPr/>
        </p:nvSpPr>
        <p:spPr>
          <a:xfrm>
            <a:off x="631696" y="5457916"/>
            <a:ext cx="67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Visto que já temos as demais informações partiremos diretamente para as </a:t>
            </a:r>
            <a:r>
              <a:rPr lang="pt-BR" b="1" i="1" dirty="0" err="1"/>
              <a:t>Features</a:t>
            </a:r>
            <a:r>
              <a:rPr lang="pt-BR" b="1" dirty="0"/>
              <a:t> e </a:t>
            </a:r>
            <a:r>
              <a:rPr lang="pt-BR" b="1" i="1" dirty="0"/>
              <a:t>PBI</a:t>
            </a:r>
            <a:r>
              <a:rPr lang="pt-BR" b="1" dirty="0"/>
              <a:t>.</a:t>
            </a:r>
            <a:endParaRPr lang="pt-BR" dirty="0"/>
          </a:p>
        </p:txBody>
      </p:sp>
      <p:pic>
        <p:nvPicPr>
          <p:cNvPr id="3076" name="Picture 4" descr="Resultado de imagem para pbb canvas">
            <a:extLst>
              <a:ext uri="{FF2B5EF4-FFF2-40B4-BE49-F238E27FC236}">
                <a16:creationId xmlns:a16="http://schemas.microsoft.com/office/drawing/2014/main" id="{142C5D46-7343-40A2-8B8C-FE0E9612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99" y="1744965"/>
            <a:ext cx="2528386" cy="35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4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A00553E5-F4C8-450C-B0D6-0F675AFB8A52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11383839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PBB – Features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8656EE50-7536-4043-9F0C-8E216359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5362"/>
            <a:ext cx="57150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5D114E-A221-433E-B26E-14DD5A184F2E}"/>
              </a:ext>
            </a:extLst>
          </p:cNvPr>
          <p:cNvSpPr txBox="1"/>
          <p:nvPr/>
        </p:nvSpPr>
        <p:spPr>
          <a:xfrm>
            <a:off x="752428" y="2049462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Primeiro passo é identificar as FEATURES que</a:t>
            </a:r>
          </a:p>
          <a:p>
            <a:r>
              <a:rPr lang="pt-BR" dirty="0"/>
              <a:t>cada persona realiza no produto, mapeando</a:t>
            </a:r>
          </a:p>
          <a:p>
            <a:r>
              <a:rPr lang="pt-BR" dirty="0"/>
              <a:t>na sequência de uso. </a:t>
            </a:r>
          </a:p>
          <a:p>
            <a:r>
              <a:rPr lang="pt-BR" dirty="0"/>
              <a:t>	Em seguida descreveremos a </a:t>
            </a:r>
            <a:r>
              <a:rPr lang="pt-BR" dirty="0" err="1"/>
              <a:t>feature</a:t>
            </a:r>
            <a:r>
              <a:rPr lang="pt-BR" dirty="0"/>
              <a:t>, sempre pontuando o “Problemas” e o “Benefícios” de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2196486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8BBDD4BE-756E-4A3D-9E33-6FC5C4F49CB5}"/>
              </a:ext>
            </a:extLst>
          </p:cNvPr>
          <p:cNvSpPr/>
          <p:nvPr/>
        </p:nvSpPr>
        <p:spPr>
          <a:xfrm>
            <a:off x="3183259" y="3344974"/>
            <a:ext cx="5521403" cy="2573042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44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Operações</a:t>
            </a:r>
          </a:p>
        </p:txBody>
      </p:sp>
      <p:pic>
        <p:nvPicPr>
          <p:cNvPr id="7" name="Imagem 6" descr="Resultado de imagem para mulher desenhada">
            <a:extLst>
              <a:ext uri="{FF2B5EF4-FFF2-40B4-BE49-F238E27FC236}">
                <a16:creationId xmlns:a16="http://schemas.microsoft.com/office/drawing/2014/main" id="{61B9A093-E750-4998-BC6F-4CCF1431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17" y="871756"/>
            <a:ext cx="1796488" cy="17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7C04A793-629E-4757-80CF-2FB6E6CAC78D}"/>
              </a:ext>
            </a:extLst>
          </p:cNvPr>
          <p:cNvSpPr/>
          <p:nvPr/>
        </p:nvSpPr>
        <p:spPr>
          <a:xfrm>
            <a:off x="3483122" y="668892"/>
            <a:ext cx="1095978" cy="110754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bg1"/>
                </a:solidFill>
                <a:latin typeface="Ink Free" panose="03080402000500000000" pitchFamily="66" charset="0"/>
              </a:rPr>
              <a:t>Resumo</a:t>
            </a:r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Ink Free" panose="03080402000500000000" pitchFamily="66" charset="0"/>
                <a:ea typeface="+mn-ea"/>
                <a:cs typeface="+mn-cs"/>
              </a:rPr>
              <a:t>Sócio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EB81CB64-8CBD-4844-8795-75DD39C16D53}"/>
              </a:ext>
            </a:extLst>
          </p:cNvPr>
          <p:cNvSpPr/>
          <p:nvPr/>
        </p:nvSpPr>
        <p:spPr>
          <a:xfrm>
            <a:off x="3483122" y="1918344"/>
            <a:ext cx="1095978" cy="110754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bg1"/>
                </a:solidFill>
                <a:latin typeface="Ink Free" panose="03080402000500000000" pitchFamily="66" charset="0"/>
                <a:ea typeface="+mn-ea"/>
                <a:cs typeface="+mn-cs"/>
              </a:rPr>
              <a:t>Resumo Operações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A42BE7D5-F7B4-4098-8DE0-6A674C4441C3}"/>
              </a:ext>
            </a:extLst>
          </p:cNvPr>
          <p:cNvSpPr/>
          <p:nvPr/>
        </p:nvSpPr>
        <p:spPr>
          <a:xfrm>
            <a:off x="7308821" y="652874"/>
            <a:ext cx="1095978" cy="110754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bg1"/>
                </a:solidFill>
                <a:latin typeface="Ink Free" panose="03080402000500000000" pitchFamily="66" charset="0"/>
                <a:ea typeface="+mn-ea"/>
                <a:cs typeface="+mn-cs"/>
              </a:rPr>
              <a:t>Consulta</a:t>
            </a:r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Ink Free" panose="03080402000500000000" pitchFamily="66" charset="0"/>
                <a:ea typeface="+mn-ea"/>
                <a:cs typeface="+mn-cs"/>
              </a:rPr>
              <a:t>Cartão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AE368A0B-06D8-4EDA-878A-EB389C0D7BC8}"/>
              </a:ext>
            </a:extLst>
          </p:cNvPr>
          <p:cNvSpPr/>
          <p:nvPr/>
        </p:nvSpPr>
        <p:spPr>
          <a:xfrm>
            <a:off x="7308821" y="1867798"/>
            <a:ext cx="1095978" cy="1107541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bg1"/>
                </a:solidFill>
                <a:latin typeface="Ink Free" panose="03080402000500000000" pitchFamily="66" charset="0"/>
                <a:ea typeface="+mn-ea"/>
                <a:cs typeface="+mn-cs"/>
              </a:rPr>
              <a:t>Consulta Sincronia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AC12A678-969F-47EC-A931-1BFF602EFE85}"/>
              </a:ext>
            </a:extLst>
          </p:cNvPr>
          <p:cNvSpPr/>
          <p:nvPr/>
        </p:nvSpPr>
        <p:spPr>
          <a:xfrm>
            <a:off x="771814" y="2180193"/>
            <a:ext cx="1762350" cy="118813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Descentralização das Informações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E9AB7E07-C91C-4D08-AF20-28086B132E06}"/>
              </a:ext>
            </a:extLst>
          </p:cNvPr>
          <p:cNvSpPr/>
          <p:nvPr/>
        </p:nvSpPr>
        <p:spPr>
          <a:xfrm>
            <a:off x="771814" y="3719571"/>
            <a:ext cx="1762350" cy="118813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Usabilidade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F7699AC-CECB-48D7-8261-DBEF0C2E952B}"/>
              </a:ext>
            </a:extLst>
          </p:cNvPr>
          <p:cNvSpPr/>
          <p:nvPr/>
        </p:nvSpPr>
        <p:spPr>
          <a:xfrm>
            <a:off x="771814" y="5314693"/>
            <a:ext cx="1762350" cy="118813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Dificuldade em localizar o</a:t>
            </a:r>
            <a:r>
              <a:rPr lang="pt-BR" sz="1200" b="1" dirty="0">
                <a:latin typeface="Ink Free" panose="03080402000500000000" pitchFamily="66" charset="0"/>
              </a:rPr>
              <a:t> problema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DF5209A3-590A-4094-AD7B-838F3B891D1E}"/>
              </a:ext>
            </a:extLst>
          </p:cNvPr>
          <p:cNvSpPr/>
          <p:nvPr/>
        </p:nvSpPr>
        <p:spPr>
          <a:xfrm>
            <a:off x="9353757" y="2195945"/>
            <a:ext cx="1762350" cy="118813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Centralizar Informação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EC7F5580-2D6F-468C-AADA-2335DB46A411}"/>
              </a:ext>
            </a:extLst>
          </p:cNvPr>
          <p:cNvSpPr/>
          <p:nvPr/>
        </p:nvSpPr>
        <p:spPr>
          <a:xfrm>
            <a:off x="9353757" y="3719571"/>
            <a:ext cx="1762350" cy="118813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Agilidade na tomada de decisões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0DD51A51-677E-40DF-B8DA-646BFCBC0246}"/>
              </a:ext>
            </a:extLst>
          </p:cNvPr>
          <p:cNvSpPr/>
          <p:nvPr/>
        </p:nvSpPr>
        <p:spPr>
          <a:xfrm>
            <a:off x="9353757" y="5314693"/>
            <a:ext cx="1762350" cy="118813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Integração transparente</a:t>
            </a:r>
          </a:p>
        </p:txBody>
      </p:sp>
      <p:pic>
        <p:nvPicPr>
          <p:cNvPr id="18" name="Picture 2" descr="Imagem relacionada">
            <a:extLst>
              <a:ext uri="{FF2B5EF4-FFF2-40B4-BE49-F238E27FC236}">
                <a16:creationId xmlns:a16="http://schemas.microsoft.com/office/drawing/2014/main" id="{BE963957-2ECE-4654-9034-C752A888A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t="56952" r="89132"/>
          <a:stretch/>
        </p:blipFill>
        <p:spPr bwMode="auto">
          <a:xfrm>
            <a:off x="314919" y="3266002"/>
            <a:ext cx="264695" cy="20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m relacionada">
            <a:extLst>
              <a:ext uri="{FF2B5EF4-FFF2-40B4-BE49-F238E27FC236}">
                <a16:creationId xmlns:a16="http://schemas.microsoft.com/office/drawing/2014/main" id="{BFC5902D-B634-4A56-966B-552F5480A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5" t="55265" r="5511"/>
          <a:stretch/>
        </p:blipFill>
        <p:spPr bwMode="auto">
          <a:xfrm>
            <a:off x="11308307" y="3266002"/>
            <a:ext cx="246555" cy="217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7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A00553E5-F4C8-450C-B0D6-0F675AFB8A52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11383839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PBB – PBI´s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C0A02E39-A44A-4646-9194-30142946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354" y="1248202"/>
            <a:ext cx="6514416" cy="46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bb aro">
            <a:extLst>
              <a:ext uri="{FF2B5EF4-FFF2-40B4-BE49-F238E27FC236}">
                <a16:creationId xmlns:a16="http://schemas.microsoft.com/office/drawing/2014/main" id="{A4E1CDC9-9AF1-4CB8-B7BF-FC9E17DAB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3" b="58092"/>
          <a:stretch/>
        </p:blipFill>
        <p:spPr bwMode="auto">
          <a:xfrm>
            <a:off x="631698" y="3562884"/>
            <a:ext cx="3025922" cy="7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045F76-F8EA-4D71-9EBB-DCD8DF03688C}"/>
              </a:ext>
            </a:extLst>
          </p:cNvPr>
          <p:cNvSpPr txBox="1"/>
          <p:nvPr/>
        </p:nvSpPr>
        <p:spPr>
          <a:xfrm>
            <a:off x="631698" y="4627964"/>
            <a:ext cx="288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representação começa com um verbo na sequência o resultado que precisa e termina com o objeto dentro do contexto</a:t>
            </a:r>
          </a:p>
        </p:txBody>
      </p:sp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89DB05AF-A08C-4AF6-9F5F-E703FBBA0FEB}"/>
              </a:ext>
            </a:extLst>
          </p:cNvPr>
          <p:cNvSpPr/>
          <p:nvPr/>
        </p:nvSpPr>
        <p:spPr>
          <a:xfrm>
            <a:off x="3900016" y="3988288"/>
            <a:ext cx="1387622" cy="1099188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6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Realizar a consulta </a:t>
            </a:r>
          </a:p>
          <a:p>
            <a:pPr marL="0" indent="0" algn="ctr"/>
            <a:r>
              <a:rPr lang="pt-BR" sz="16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do sócio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5A606A-C5F3-4446-9C86-F44F7A735073}"/>
              </a:ext>
            </a:extLst>
          </p:cNvPr>
          <p:cNvSpPr txBox="1"/>
          <p:nvPr/>
        </p:nvSpPr>
        <p:spPr>
          <a:xfrm>
            <a:off x="631698" y="1808558"/>
            <a:ext cx="4413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Para cada passo da FEATURE, escreva os </a:t>
            </a:r>
            <a:r>
              <a:rPr lang="pt-BR" dirty="0" err="1"/>
              <a:t>PBI’s</a:t>
            </a:r>
            <a:r>
              <a:rPr lang="pt-BR" dirty="0"/>
              <a:t> que satisfaça, no primeiro momento com o modelo ARO em seguida representando como história de usuário.</a:t>
            </a:r>
          </a:p>
        </p:txBody>
      </p:sp>
    </p:spTree>
    <p:extLst>
      <p:ext uri="{BB962C8B-B14F-4D97-AF65-F5344CB8AC3E}">
        <p14:creationId xmlns:p14="http://schemas.microsoft.com/office/powerpoint/2010/main" val="108093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pic>
        <p:nvPicPr>
          <p:cNvPr id="5126" name="Picture 6" descr="Resultado de imagem para pbb aro">
            <a:extLst>
              <a:ext uri="{FF2B5EF4-FFF2-40B4-BE49-F238E27FC236}">
                <a16:creationId xmlns:a16="http://schemas.microsoft.com/office/drawing/2014/main" id="{A4E1CDC9-9AF1-4CB8-B7BF-FC9E17DAB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3" b="58092"/>
          <a:stretch/>
        </p:blipFill>
        <p:spPr bwMode="auto">
          <a:xfrm>
            <a:off x="1174776" y="3816493"/>
            <a:ext cx="3025922" cy="7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C6A84D45-090A-44A7-B4BC-BCEE815B2A27}"/>
              </a:ext>
            </a:extLst>
          </p:cNvPr>
          <p:cNvSpPr/>
          <p:nvPr/>
        </p:nvSpPr>
        <p:spPr>
          <a:xfrm>
            <a:off x="1518583" y="887460"/>
            <a:ext cx="2338309" cy="1112820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28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Resumo Operações</a:t>
            </a:r>
          </a:p>
        </p:txBody>
      </p:sp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75706E61-094F-4B4A-8D83-595E49772BC9}"/>
              </a:ext>
            </a:extLst>
          </p:cNvPr>
          <p:cNvSpPr/>
          <p:nvPr/>
        </p:nvSpPr>
        <p:spPr>
          <a:xfrm>
            <a:off x="243647" y="435972"/>
            <a:ext cx="1079781" cy="73822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Ink Free" panose="03080402000500000000" pitchFamily="66" charset="0"/>
              </a:rPr>
              <a:t>Descentralização das Informações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756BACE7-871A-453E-993D-D7DC12BBC81A}"/>
              </a:ext>
            </a:extLst>
          </p:cNvPr>
          <p:cNvSpPr/>
          <p:nvPr/>
        </p:nvSpPr>
        <p:spPr>
          <a:xfrm>
            <a:off x="243647" y="1208770"/>
            <a:ext cx="1079781" cy="73822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Ink Free" panose="03080402000500000000" pitchFamily="66" charset="0"/>
              </a:rPr>
              <a:t>Usabilidade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58FD4D79-D04C-4E16-A55A-B3D6F7DDA4FE}"/>
              </a:ext>
            </a:extLst>
          </p:cNvPr>
          <p:cNvSpPr/>
          <p:nvPr/>
        </p:nvSpPr>
        <p:spPr>
          <a:xfrm>
            <a:off x="243647" y="1981568"/>
            <a:ext cx="1079781" cy="73822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Ink Free" panose="03080402000500000000" pitchFamily="66" charset="0"/>
              </a:rPr>
              <a:t>Dificuldade em localizar o problema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2AE03518-01D9-4B4F-A52D-89DE5442E8AC}"/>
              </a:ext>
            </a:extLst>
          </p:cNvPr>
          <p:cNvSpPr/>
          <p:nvPr/>
        </p:nvSpPr>
        <p:spPr>
          <a:xfrm>
            <a:off x="4052047" y="435972"/>
            <a:ext cx="1079781" cy="73822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Ink Free" panose="03080402000500000000" pitchFamily="66" charset="0"/>
              </a:rPr>
              <a:t>Centralizar Informação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A7713276-C13A-444D-AB61-A6A5DB81BF93}"/>
              </a:ext>
            </a:extLst>
          </p:cNvPr>
          <p:cNvSpPr/>
          <p:nvPr/>
        </p:nvSpPr>
        <p:spPr>
          <a:xfrm>
            <a:off x="4052046" y="1226832"/>
            <a:ext cx="1079781" cy="73822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Ink Free" panose="03080402000500000000" pitchFamily="66" charset="0"/>
              </a:rPr>
              <a:t>Agilidade na tomada de decisões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78712533-35BE-43FA-A83D-5D5638874A73}"/>
              </a:ext>
            </a:extLst>
          </p:cNvPr>
          <p:cNvSpPr/>
          <p:nvPr/>
        </p:nvSpPr>
        <p:spPr>
          <a:xfrm>
            <a:off x="7203954" y="771845"/>
            <a:ext cx="1079781" cy="73822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Realizar a consulta do sócio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61D14F7-D33D-45BD-A54F-E76781DC02EE}"/>
              </a:ext>
            </a:extLst>
          </p:cNvPr>
          <p:cNvSpPr/>
          <p:nvPr/>
        </p:nvSpPr>
        <p:spPr>
          <a:xfrm>
            <a:off x="4052046" y="2017778"/>
            <a:ext cx="1079781" cy="73822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Ink Free" panose="03080402000500000000" pitchFamily="66" charset="0"/>
              </a:rPr>
              <a:t>Integração transparente</a:t>
            </a:r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55832F34-F347-42FE-97B5-C04B19E3820F}"/>
              </a:ext>
            </a:extLst>
          </p:cNvPr>
          <p:cNvSpPr/>
          <p:nvPr/>
        </p:nvSpPr>
        <p:spPr>
          <a:xfrm>
            <a:off x="6271845" y="955536"/>
            <a:ext cx="489511" cy="3708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16" name="Dodecágono 15">
            <a:extLst>
              <a:ext uri="{FF2B5EF4-FFF2-40B4-BE49-F238E27FC236}">
                <a16:creationId xmlns:a16="http://schemas.microsoft.com/office/drawing/2014/main" id="{26AA6D3A-5936-4E6F-BEFE-4650CDFC35FE}"/>
              </a:ext>
            </a:extLst>
          </p:cNvPr>
          <p:cNvSpPr/>
          <p:nvPr/>
        </p:nvSpPr>
        <p:spPr>
          <a:xfrm>
            <a:off x="6271845" y="1806378"/>
            <a:ext cx="489511" cy="3708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17" name="Dodecágono 16">
            <a:extLst>
              <a:ext uri="{FF2B5EF4-FFF2-40B4-BE49-F238E27FC236}">
                <a16:creationId xmlns:a16="http://schemas.microsoft.com/office/drawing/2014/main" id="{59C860AA-807D-48A4-9DA6-9058760BC9AF}"/>
              </a:ext>
            </a:extLst>
          </p:cNvPr>
          <p:cNvSpPr/>
          <p:nvPr/>
        </p:nvSpPr>
        <p:spPr>
          <a:xfrm>
            <a:off x="6271845" y="2657220"/>
            <a:ext cx="489511" cy="3708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18" name="Dodecágono 17">
            <a:extLst>
              <a:ext uri="{FF2B5EF4-FFF2-40B4-BE49-F238E27FC236}">
                <a16:creationId xmlns:a16="http://schemas.microsoft.com/office/drawing/2014/main" id="{CFC23C56-212D-4093-ABA4-E4CB4CB64A02}"/>
              </a:ext>
            </a:extLst>
          </p:cNvPr>
          <p:cNvSpPr/>
          <p:nvPr/>
        </p:nvSpPr>
        <p:spPr>
          <a:xfrm>
            <a:off x="6271845" y="3508062"/>
            <a:ext cx="489511" cy="3708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19" name="Dodecágono 18">
            <a:extLst>
              <a:ext uri="{FF2B5EF4-FFF2-40B4-BE49-F238E27FC236}">
                <a16:creationId xmlns:a16="http://schemas.microsoft.com/office/drawing/2014/main" id="{B9E2C73B-6B2F-450C-9C9D-226614446BF8}"/>
              </a:ext>
            </a:extLst>
          </p:cNvPr>
          <p:cNvSpPr/>
          <p:nvPr/>
        </p:nvSpPr>
        <p:spPr>
          <a:xfrm>
            <a:off x="6271845" y="4358903"/>
            <a:ext cx="489511" cy="3708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</a:p>
        </p:txBody>
      </p:sp>
      <p:sp>
        <p:nvSpPr>
          <p:cNvPr id="20" name="Retângulo: Canto Dobrado 19">
            <a:extLst>
              <a:ext uri="{FF2B5EF4-FFF2-40B4-BE49-F238E27FC236}">
                <a16:creationId xmlns:a16="http://schemas.microsoft.com/office/drawing/2014/main" id="{31992CEA-70D9-4EE0-8440-8A11D38C14FD}"/>
              </a:ext>
            </a:extLst>
          </p:cNvPr>
          <p:cNvSpPr/>
          <p:nvPr/>
        </p:nvSpPr>
        <p:spPr>
          <a:xfrm>
            <a:off x="7203953" y="1626112"/>
            <a:ext cx="1079781" cy="73822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Trazer as </a:t>
            </a:r>
            <a:r>
              <a:rPr lang="pt-BR" sz="1200" b="1" dirty="0" err="1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infos</a:t>
            </a:r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 do sócio no Evento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2B73844B-E2C2-4361-978A-CB1C7FBDFFEC}"/>
              </a:ext>
            </a:extLst>
          </p:cNvPr>
          <p:cNvSpPr/>
          <p:nvPr/>
        </p:nvSpPr>
        <p:spPr>
          <a:xfrm>
            <a:off x="7203952" y="2470587"/>
            <a:ext cx="1079781" cy="73822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Verificar Histórico do Sócio</a:t>
            </a: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73F442E7-7753-4C6A-8469-AF6FC8A0CDD7}"/>
              </a:ext>
            </a:extLst>
          </p:cNvPr>
          <p:cNvSpPr/>
          <p:nvPr/>
        </p:nvSpPr>
        <p:spPr>
          <a:xfrm>
            <a:off x="7203951" y="3324854"/>
            <a:ext cx="1079781" cy="73822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latin typeface="Ink Free" panose="03080402000500000000" pitchFamily="66" charset="0"/>
              </a:rPr>
              <a:t>Atualizar perfil do sócio</a:t>
            </a:r>
            <a:endParaRPr lang="pt-BR" sz="1200" b="1" dirty="0">
              <a:solidFill>
                <a:schemeClr val="dk1"/>
              </a:solidFill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5876F040-AA31-46D4-869E-57508F6F3582}"/>
              </a:ext>
            </a:extLst>
          </p:cNvPr>
          <p:cNvSpPr/>
          <p:nvPr/>
        </p:nvSpPr>
        <p:spPr>
          <a:xfrm>
            <a:off x="7203950" y="4169329"/>
            <a:ext cx="1079781" cy="73822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Atualizar a sincronia do sócio</a:t>
            </a:r>
          </a:p>
        </p:txBody>
      </p:sp>
      <p:sp>
        <p:nvSpPr>
          <p:cNvPr id="24" name="Dodecágono 23">
            <a:extLst>
              <a:ext uri="{FF2B5EF4-FFF2-40B4-BE49-F238E27FC236}">
                <a16:creationId xmlns:a16="http://schemas.microsoft.com/office/drawing/2014/main" id="{0AB899B4-9602-4DF0-BF9E-51EDC42B586B}"/>
              </a:ext>
            </a:extLst>
          </p:cNvPr>
          <p:cNvSpPr/>
          <p:nvPr/>
        </p:nvSpPr>
        <p:spPr>
          <a:xfrm>
            <a:off x="6271845" y="5208015"/>
            <a:ext cx="489511" cy="3708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095E3A88-1E3F-4C64-8651-8C7354CC33E7}"/>
              </a:ext>
            </a:extLst>
          </p:cNvPr>
          <p:cNvSpPr/>
          <p:nvPr/>
        </p:nvSpPr>
        <p:spPr>
          <a:xfrm>
            <a:off x="7203950" y="5018441"/>
            <a:ext cx="1079781" cy="73822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Forçar o acesso do sócio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781273E-FA09-4E03-A9C6-58463F92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43" y="589945"/>
            <a:ext cx="1533739" cy="2229161"/>
          </a:xfrm>
          <a:prstGeom prst="rect">
            <a:avLst/>
          </a:prstGeom>
        </p:spPr>
      </p:pic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9F3608F7-14D7-45BE-8AFE-90C5B18358DE}"/>
              </a:ext>
            </a:extLst>
          </p:cNvPr>
          <p:cNvSpPr/>
          <p:nvPr/>
        </p:nvSpPr>
        <p:spPr>
          <a:xfrm>
            <a:off x="8442973" y="2470587"/>
            <a:ext cx="1174269" cy="738222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O Histórico é apenas para evento atual?</a:t>
            </a:r>
          </a:p>
        </p:txBody>
      </p:sp>
    </p:spTree>
    <p:extLst>
      <p:ext uri="{BB962C8B-B14F-4D97-AF65-F5344CB8AC3E}">
        <p14:creationId xmlns:p14="http://schemas.microsoft.com/office/powerpoint/2010/main" val="181592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A00553E5-F4C8-450C-B0D6-0F675AFB8A52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11383839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Histórias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do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Usuário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6146" name="Picture 2" descr="Resultado de imagem para pbb aro">
            <a:extLst>
              <a:ext uri="{FF2B5EF4-FFF2-40B4-BE49-F238E27FC236}">
                <a16:creationId xmlns:a16="http://schemas.microsoft.com/office/drawing/2014/main" id="{78CD1E82-F583-47B4-887F-AD1D7B0F4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1"/>
          <a:stretch/>
        </p:blipFill>
        <p:spPr bwMode="auto">
          <a:xfrm>
            <a:off x="6096000" y="1571062"/>
            <a:ext cx="1700463" cy="477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Resultado de imagem para mulher desenhada">
            <a:extLst>
              <a:ext uri="{FF2B5EF4-FFF2-40B4-BE49-F238E27FC236}">
                <a16:creationId xmlns:a16="http://schemas.microsoft.com/office/drawing/2014/main" id="{47068C67-228C-4FA8-898E-536CCF04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927" y="1744965"/>
            <a:ext cx="1402738" cy="140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07C5E7F2-162D-4A6B-B0D8-48FE84718BC4}"/>
              </a:ext>
            </a:extLst>
          </p:cNvPr>
          <p:cNvSpPr/>
          <p:nvPr/>
        </p:nvSpPr>
        <p:spPr>
          <a:xfrm>
            <a:off x="10541195" y="3415848"/>
            <a:ext cx="1241260" cy="1015341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Realizar a consulta do sócio</a:t>
            </a:r>
          </a:p>
        </p:txBody>
      </p:sp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0814EE81-4B7A-4F55-9FCB-4C597403FAE3}"/>
              </a:ext>
            </a:extLst>
          </p:cNvPr>
          <p:cNvSpPr/>
          <p:nvPr/>
        </p:nvSpPr>
        <p:spPr>
          <a:xfrm>
            <a:off x="10549216" y="4811511"/>
            <a:ext cx="1241260" cy="1015341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200" b="1" dirty="0">
                <a:solidFill>
                  <a:schemeClr val="dk1"/>
                </a:solidFill>
                <a:latin typeface="Ink Free" panose="03080402000500000000" pitchFamily="66" charset="0"/>
                <a:ea typeface="+mn-ea"/>
                <a:cs typeface="+mn-cs"/>
              </a:rPr>
              <a:t>Centralizar Informação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639234D-6D34-4BE5-9907-0ADC5891AF86}"/>
              </a:ext>
            </a:extLst>
          </p:cNvPr>
          <p:cNvCxnSpPr/>
          <p:nvPr/>
        </p:nvCxnSpPr>
        <p:spPr>
          <a:xfrm>
            <a:off x="7924799" y="2422358"/>
            <a:ext cx="2053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D7B6E0-C9EF-4CBD-BB5F-B866FB908E55}"/>
              </a:ext>
            </a:extLst>
          </p:cNvPr>
          <p:cNvSpPr txBox="1"/>
          <p:nvPr/>
        </p:nvSpPr>
        <p:spPr>
          <a:xfrm>
            <a:off x="8485629" y="21005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</a:rPr>
              <a:t>Sendo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87D7BA5-C423-49A6-BB89-B4F8F06AFD7E}"/>
              </a:ext>
            </a:extLst>
          </p:cNvPr>
          <p:cNvCxnSpPr/>
          <p:nvPr/>
        </p:nvCxnSpPr>
        <p:spPr>
          <a:xfrm>
            <a:off x="7924799" y="3858351"/>
            <a:ext cx="2053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AEBE97-BF94-412F-ADFD-140539932C46}"/>
              </a:ext>
            </a:extLst>
          </p:cNvPr>
          <p:cNvSpPr txBox="1"/>
          <p:nvPr/>
        </p:nvSpPr>
        <p:spPr>
          <a:xfrm>
            <a:off x="8485629" y="35365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</a:rPr>
              <a:t>Posso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A8AE49-7C58-4D53-B87C-F353B4E9BEED}"/>
              </a:ext>
            </a:extLst>
          </p:cNvPr>
          <p:cNvCxnSpPr/>
          <p:nvPr/>
        </p:nvCxnSpPr>
        <p:spPr>
          <a:xfrm>
            <a:off x="7924799" y="5294272"/>
            <a:ext cx="2053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6B5FDA-130A-4D94-B0F5-E9B46FC9E095}"/>
              </a:ext>
            </a:extLst>
          </p:cNvPr>
          <p:cNvSpPr txBox="1"/>
          <p:nvPr/>
        </p:nvSpPr>
        <p:spPr>
          <a:xfrm>
            <a:off x="8485629" y="497246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</a:rPr>
              <a:t>Pois Assim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EDC92E-45BA-4588-B4D7-6A866C71D17A}"/>
              </a:ext>
            </a:extLst>
          </p:cNvPr>
          <p:cNvSpPr txBox="1"/>
          <p:nvPr/>
        </p:nvSpPr>
        <p:spPr>
          <a:xfrm>
            <a:off x="631698" y="1908218"/>
            <a:ext cx="4333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As histórias de usuário poderiam ser um capitulo a parte, mas como já temos praticamente tudo mapeado, utilizaremos para criar os itens de aceitação do nosso backlog.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F49DE60-43D2-4FF3-8BCC-D4171406B064}"/>
              </a:ext>
            </a:extLst>
          </p:cNvPr>
          <p:cNvSpPr txBox="1"/>
          <p:nvPr/>
        </p:nvSpPr>
        <p:spPr>
          <a:xfrm>
            <a:off x="609252" y="3841853"/>
            <a:ext cx="433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 -&gt; é a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QUE - &gt; é os passos da </a:t>
            </a:r>
            <a:r>
              <a:rPr lang="pt-BR" dirty="0" err="1"/>
              <a:t>feature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-&gt; é o objetivo da </a:t>
            </a:r>
            <a:r>
              <a:rPr lang="pt-BR" dirty="0" err="1"/>
              <a:t>feature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3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A00553E5-F4C8-450C-B0D6-0F675AFB8A52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11383839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Histórias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do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Usuário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-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Dicas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EDC92E-45BA-4588-B4D7-6A866C71D17A}"/>
              </a:ext>
            </a:extLst>
          </p:cNvPr>
          <p:cNvSpPr txBox="1"/>
          <p:nvPr/>
        </p:nvSpPr>
        <p:spPr>
          <a:xfrm>
            <a:off x="6224337" y="1746554"/>
            <a:ext cx="55204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</a:t>
            </a:r>
            <a:r>
              <a:rPr lang="pt-BR" b="1" dirty="0">
                <a:solidFill>
                  <a:srgbClr val="FF0000"/>
                </a:solidFill>
              </a:rPr>
              <a:t>INVEST</a:t>
            </a:r>
            <a:r>
              <a:rPr lang="pt-BR" dirty="0"/>
              <a:t>: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I</a:t>
            </a:r>
            <a:r>
              <a:rPr lang="pt-BR" sz="1400" dirty="0"/>
              <a:t>ndependente</a:t>
            </a:r>
          </a:p>
          <a:p>
            <a:pPr lvl="1"/>
            <a:r>
              <a:rPr lang="pt-BR" sz="1400" dirty="0"/>
              <a:t>Toda história de usuário deve ser independente de outras histórias.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N</a:t>
            </a:r>
            <a:r>
              <a:rPr lang="pt-BR" sz="1400" dirty="0"/>
              <a:t>egociável</a:t>
            </a:r>
          </a:p>
          <a:p>
            <a:pPr lvl="1"/>
            <a:r>
              <a:rPr lang="pt-BR" sz="1400" dirty="0"/>
              <a:t>Toda história de usuário é apenas um desejo do usuário, logo, pode considerar ela sendo apenas um ponto de partida. Portanto, deve ser totalmente negociável.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V</a:t>
            </a:r>
            <a:r>
              <a:rPr lang="pt-BR" sz="1400" dirty="0"/>
              <a:t>aliosa</a:t>
            </a:r>
          </a:p>
          <a:p>
            <a:pPr lvl="1"/>
            <a:r>
              <a:rPr lang="pt-BR" sz="1400" dirty="0"/>
              <a:t>Deve representar valor de negócio, sempre. Sem valor de negócio não faz sentindo existir, é simples assim.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E</a:t>
            </a:r>
            <a:r>
              <a:rPr lang="pt-BR" sz="1400" dirty="0"/>
              <a:t>stimável</a:t>
            </a:r>
          </a:p>
          <a:p>
            <a:pPr lvl="1"/>
            <a:r>
              <a:rPr lang="pt-BR" sz="1400" dirty="0"/>
              <a:t>O time deve ser capaz de estima-la.</a:t>
            </a:r>
          </a:p>
          <a:p>
            <a:r>
              <a:rPr lang="pt-BR" sz="1400" b="1" dirty="0" err="1">
                <a:solidFill>
                  <a:srgbClr val="FF0000"/>
                </a:solidFill>
              </a:rPr>
              <a:t>S</a:t>
            </a:r>
            <a:r>
              <a:rPr lang="pt-BR" sz="1400" dirty="0" err="1"/>
              <a:t>mall</a:t>
            </a:r>
            <a:r>
              <a:rPr lang="pt-BR" sz="1400" dirty="0"/>
              <a:t> (</a:t>
            </a:r>
            <a:r>
              <a:rPr lang="pt-BR" sz="1400" b="1" dirty="0">
                <a:solidFill>
                  <a:srgbClr val="FF0000"/>
                </a:solidFill>
              </a:rPr>
              <a:t>P</a:t>
            </a:r>
            <a:r>
              <a:rPr lang="pt-BR" sz="1400" dirty="0"/>
              <a:t>equena)</a:t>
            </a:r>
          </a:p>
          <a:p>
            <a:pPr lvl="1"/>
            <a:r>
              <a:rPr lang="pt-BR" sz="1400" dirty="0"/>
              <a:t>Deve ser pequena e assim reduzindo as incertezas e dificuldades de estimativas.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T</a:t>
            </a:r>
            <a:r>
              <a:rPr lang="pt-BR" sz="1400" dirty="0"/>
              <a:t>estável</a:t>
            </a:r>
          </a:p>
          <a:p>
            <a:pPr lvl="1"/>
            <a:r>
              <a:rPr lang="pt-BR" sz="1400" dirty="0"/>
              <a:t>Todas histórias de usuário devem ser testáveis, ou seja, deve ser possível validar se atingem os critérios de aceitação.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7DF36-EEB1-4C69-841F-3E248B8FB7BC}"/>
              </a:ext>
            </a:extLst>
          </p:cNvPr>
          <p:cNvSpPr txBox="1"/>
          <p:nvPr/>
        </p:nvSpPr>
        <p:spPr>
          <a:xfrm>
            <a:off x="631698" y="1819638"/>
            <a:ext cx="52698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Foco no cliente ou usuário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Utilize 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Histórias de Usuário são INFORMAIS</a:t>
            </a:r>
          </a:p>
          <a:p>
            <a:pPr lvl="1"/>
            <a:r>
              <a:rPr lang="pt-BR" sz="1400" dirty="0"/>
              <a:t>Não é a documentação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Devem representar valor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Comece as grande e termine com as pequenas</a:t>
            </a:r>
          </a:p>
          <a:p>
            <a:pPr lvl="1"/>
            <a:r>
              <a:rPr lang="pt-BR" sz="1400" dirty="0"/>
              <a:t>Normalmente as grandes acabam sendo quebradas para um melhor entendimento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Mantenha as Histórias de Usuário visíveis</a:t>
            </a:r>
          </a:p>
          <a:p>
            <a:pPr lvl="1"/>
            <a:r>
              <a:rPr lang="pt-BR" sz="1400" dirty="0"/>
              <a:t>Deixe sempre aos olhos do desenvolvedor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confie apenas nas histórias</a:t>
            </a:r>
          </a:p>
          <a:p>
            <a:pPr lvl="1"/>
            <a:r>
              <a:rPr lang="pt-BR" sz="1400" dirty="0"/>
              <a:t>Pode ser completada com o que julgar necessário e trouxer valor para 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258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A00553E5-F4C8-450C-B0D6-0F675AFB8A52}"/>
              </a:ext>
            </a:extLst>
          </p:cNvPr>
          <p:cNvSpPr txBox="1">
            <a:spLocks/>
          </p:cNvSpPr>
          <p:nvPr/>
        </p:nvSpPr>
        <p:spPr>
          <a:xfrm>
            <a:off x="631698" y="638985"/>
            <a:ext cx="11383839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Histórias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do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Usuário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-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Exemplo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FCAC68-CA25-4D73-836F-B8112864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7" y="1476820"/>
            <a:ext cx="6296904" cy="37724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E7F270-D1A7-4074-AB3D-BEF82DD9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44" y="1318337"/>
            <a:ext cx="571579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723B3F33-CB0D-411B-A3A3-290DF9F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59" y="1120505"/>
            <a:ext cx="8056645" cy="46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318BB-05B5-4433-A4F0-F91D813C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00" y="543357"/>
            <a:ext cx="4514850" cy="846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 err="1">
                <a:solidFill>
                  <a:srgbClr val="FF0000"/>
                </a:solidFill>
                <a:latin typeface="Ink Free" panose="03080402000500000000" pitchFamily="66" charset="0"/>
              </a:rPr>
              <a:t>Quando</a:t>
            </a:r>
            <a:r>
              <a:rPr lang="en-US" sz="4800" b="1" kern="1200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4800" b="1" kern="1200" dirty="0" err="1">
                <a:solidFill>
                  <a:srgbClr val="FF0000"/>
                </a:solidFill>
                <a:latin typeface="Ink Free" panose="03080402000500000000" pitchFamily="66" charset="0"/>
              </a:rPr>
              <a:t>utilizar</a:t>
            </a:r>
            <a:r>
              <a:rPr lang="en-US" sz="4800" b="1" kern="1200" dirty="0">
                <a:solidFill>
                  <a:srgbClr val="FF0000"/>
                </a:solidFill>
                <a:latin typeface="Ink Free" panose="03080402000500000000" pitchFamily="66" charset="0"/>
              </a:rPr>
              <a:t> : </a:t>
            </a:r>
          </a:p>
        </p:txBody>
      </p:sp>
      <p:pic>
        <p:nvPicPr>
          <p:cNvPr id="17" name="Imagem 1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EB9E0F1-35FD-402F-A12E-8569424A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15" y="1020041"/>
            <a:ext cx="6703685" cy="5564058"/>
          </a:xfrm>
          <a:prstGeom prst="rect">
            <a:avLst/>
          </a:prstGeom>
        </p:spPr>
      </p:pic>
      <p:graphicFrame>
        <p:nvGraphicFramePr>
          <p:cNvPr id="21" name="Tabela 4">
            <a:extLst>
              <a:ext uri="{FF2B5EF4-FFF2-40B4-BE49-F238E27FC236}">
                <a16:creationId xmlns:a16="http://schemas.microsoft.com/office/drawing/2014/main" id="{C5DB1904-77DE-41B2-A285-95CCACB2E40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23" name="Tabela 4">
            <a:extLst>
              <a:ext uri="{FF2B5EF4-FFF2-40B4-BE49-F238E27FC236}">
                <a16:creationId xmlns:a16="http://schemas.microsoft.com/office/drawing/2014/main" id="{DFFE364A-E00A-44A1-BFAF-4D75565F4A93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19995DF3-ED08-4208-9DDF-CC11EBBD5D17}"/>
              </a:ext>
            </a:extLst>
          </p:cNvPr>
          <p:cNvSpPr txBox="1"/>
          <p:nvPr/>
        </p:nvSpPr>
        <p:spPr>
          <a:xfrm>
            <a:off x="684797" y="2227768"/>
            <a:ext cx="4514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</a:rPr>
              <a:t>Devo utilizar:</a:t>
            </a:r>
          </a:p>
          <a:p>
            <a:r>
              <a:rPr lang="pt-BR" b="1" dirty="0"/>
              <a:t>Luxuoso</a:t>
            </a:r>
            <a:r>
              <a:rPr lang="pt-BR" dirty="0"/>
              <a:t> : Apesar do grande impacto, já existe uma solução (</a:t>
            </a:r>
            <a:r>
              <a:rPr lang="pt-BR" dirty="0" err="1"/>
              <a:t>Ex</a:t>
            </a:r>
            <a:r>
              <a:rPr lang="pt-BR" dirty="0"/>
              <a:t>: Melhoria de um produto/funcionalidade)</a:t>
            </a:r>
          </a:p>
          <a:p>
            <a:r>
              <a:rPr lang="pt-BR" b="1" dirty="0"/>
              <a:t>Estratégico</a:t>
            </a:r>
            <a:r>
              <a:rPr lang="pt-BR" dirty="0"/>
              <a:t> : É a legitima situação que agrega muito valor ao produto (</a:t>
            </a:r>
            <a:r>
              <a:rPr lang="pt-BR" dirty="0" err="1"/>
              <a:t>Ex</a:t>
            </a:r>
            <a:r>
              <a:rPr lang="pt-BR" dirty="0"/>
              <a:t>: Nova Funcionalidade)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</a:rPr>
              <a:t>NÃO devo utilizar:</a:t>
            </a:r>
          </a:p>
          <a:p>
            <a:r>
              <a:rPr lang="pt-BR" b="1" dirty="0"/>
              <a:t>Essencial</a:t>
            </a:r>
            <a:r>
              <a:rPr lang="pt-BR" dirty="0"/>
              <a:t> :  Precisa maior amadurecimento na ideia (</a:t>
            </a:r>
            <a:r>
              <a:rPr lang="pt-BR" dirty="0" err="1"/>
              <a:t>Ex</a:t>
            </a:r>
            <a:r>
              <a:rPr lang="pt-BR" dirty="0"/>
              <a:t>: Customização) </a:t>
            </a:r>
          </a:p>
          <a:p>
            <a:r>
              <a:rPr lang="pt-BR" b="1" dirty="0"/>
              <a:t>Trivial</a:t>
            </a:r>
            <a:r>
              <a:rPr lang="pt-BR" dirty="0"/>
              <a:t> :  Tarefas simples do dia a dia (</a:t>
            </a:r>
            <a:r>
              <a:rPr lang="pt-BR" dirty="0" err="1"/>
              <a:t>Ex</a:t>
            </a:r>
            <a:r>
              <a:rPr lang="pt-BR" dirty="0"/>
              <a:t>: Correção de um bug, relatório)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38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5C7294-CF51-4D02-83ED-29E74EBB7C0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B431D7C-70F9-4315-96CE-874993B1312C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3905431C-F064-422B-A622-8A5FBE55BFD4}"/>
              </a:ext>
            </a:extLst>
          </p:cNvPr>
          <p:cNvSpPr txBox="1"/>
          <p:nvPr/>
        </p:nvSpPr>
        <p:spPr>
          <a:xfrm>
            <a:off x="3933388" y="1098884"/>
            <a:ext cx="432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</a:rPr>
              <a:t>OBRIGADO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8C1838-4BA1-45BF-8145-E814B576AC1F}"/>
              </a:ext>
            </a:extLst>
          </p:cNvPr>
          <p:cNvSpPr txBox="1"/>
          <p:nvPr/>
        </p:nvSpPr>
        <p:spPr>
          <a:xfrm>
            <a:off x="5277217" y="2565592"/>
            <a:ext cx="163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Perguntas ?</a:t>
            </a:r>
          </a:p>
        </p:txBody>
      </p:sp>
    </p:spTree>
    <p:extLst>
      <p:ext uri="{BB962C8B-B14F-4D97-AF65-F5344CB8AC3E}">
        <p14:creationId xmlns:p14="http://schemas.microsoft.com/office/powerpoint/2010/main" val="16140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318BB-05B5-4433-A4F0-F91D813C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867110" cy="837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rgbClr val="FF0000"/>
                </a:solidFill>
                <a:latin typeface="Ink Free" panose="03080402000500000000" pitchFamily="66" charset="0"/>
              </a:rPr>
              <a:t>De </a:t>
            </a:r>
            <a:r>
              <a:rPr lang="en-US" sz="4800" b="1" kern="1200" dirty="0" err="1">
                <a:solidFill>
                  <a:srgbClr val="FF0000"/>
                </a:solidFill>
                <a:latin typeface="Ink Free" panose="03080402000500000000" pitchFamily="66" charset="0"/>
              </a:rPr>
              <a:t>onde</a:t>
            </a:r>
            <a:r>
              <a:rPr lang="en-US" sz="4800" b="1" kern="1200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4800" b="1" kern="1200" dirty="0" err="1">
                <a:solidFill>
                  <a:srgbClr val="FF0000"/>
                </a:solidFill>
                <a:latin typeface="Ink Free" panose="03080402000500000000" pitchFamily="66" charset="0"/>
              </a:rPr>
              <a:t>veio</a:t>
            </a:r>
            <a:r>
              <a:rPr lang="en-US" sz="4800" b="1" kern="1200" dirty="0">
                <a:solidFill>
                  <a:srgbClr val="FF0000"/>
                </a:solidFill>
                <a:latin typeface="Ink Free" panose="03080402000500000000" pitchFamily="66" charset="0"/>
              </a:rPr>
              <a:t>? </a:t>
            </a:r>
          </a:p>
        </p:txBody>
      </p:sp>
      <p:pic>
        <p:nvPicPr>
          <p:cNvPr id="1026" name="Picture 2" descr="Resultado de imagem para pbb">
            <a:extLst>
              <a:ext uri="{FF2B5EF4-FFF2-40B4-BE49-F238E27FC236}">
                <a16:creationId xmlns:a16="http://schemas.microsoft.com/office/drawing/2014/main" id="{048E8828-264A-4EBC-86BE-900B386D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971744"/>
            <a:ext cx="1473327" cy="20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ean inception">
            <a:extLst>
              <a:ext uri="{FF2B5EF4-FFF2-40B4-BE49-F238E27FC236}">
                <a16:creationId xmlns:a16="http://schemas.microsoft.com/office/drawing/2014/main" id="{4A97D2A3-E36C-4778-B27B-D290A8F2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678" y="949490"/>
            <a:ext cx="1473327" cy="2121782"/>
          </a:xfrm>
          <a:prstGeom prst="rect">
            <a:avLst/>
          </a:prstGeom>
          <a:solidFill>
            <a:schemeClr val="tx1">
              <a:alpha val="96000"/>
            </a:schemeClr>
          </a:solidFill>
          <a:effectLst>
            <a:softEdge rad="0"/>
          </a:effectLst>
        </p:spPr>
      </p:pic>
      <p:pic>
        <p:nvPicPr>
          <p:cNvPr id="1030" name="Picture 6" descr="Resultado de imagem para user stories">
            <a:extLst>
              <a:ext uri="{FF2B5EF4-FFF2-40B4-BE49-F238E27FC236}">
                <a16:creationId xmlns:a16="http://schemas.microsoft.com/office/drawing/2014/main" id="{323BF3B5-3A4D-430B-8A33-65570CF1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13" y="3571063"/>
            <a:ext cx="3458191" cy="25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33F4E0D-9765-47B0-AF16-E0D47E89A7C2}"/>
              </a:ext>
            </a:extLst>
          </p:cNvPr>
          <p:cNvCxnSpPr>
            <a:cxnSpLocks/>
          </p:cNvCxnSpPr>
          <p:nvPr/>
        </p:nvCxnSpPr>
        <p:spPr>
          <a:xfrm>
            <a:off x="10429875" y="913894"/>
            <a:ext cx="0" cy="2155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D1B0FD75-C4FC-41AE-87A2-92BA3ADA6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FCFBCED-2F4F-46DA-868E-59B4172B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3452DC5-407F-4C75-AAF1-391EB07044A8}"/>
              </a:ext>
            </a:extLst>
          </p:cNvPr>
          <p:cNvSpPr txBox="1"/>
          <p:nvPr/>
        </p:nvSpPr>
        <p:spPr>
          <a:xfrm>
            <a:off x="841248" y="1809750"/>
            <a:ext cx="430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Baseado em estratégias consolidadas como: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B5D7BD-8593-4886-9032-78C91C47BF4F}"/>
              </a:ext>
            </a:extLst>
          </p:cNvPr>
          <p:cNvSpPr txBox="1"/>
          <p:nvPr/>
        </p:nvSpPr>
        <p:spPr>
          <a:xfrm>
            <a:off x="841248" y="2608543"/>
            <a:ext cx="5624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Lean </a:t>
            </a:r>
            <a:r>
              <a:rPr lang="pt-BR" dirty="0" err="1"/>
              <a:t>Inception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r>
              <a:rPr lang="pt-BR" dirty="0"/>
              <a:t>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BDD – Desenvolvimento orientado ao comportamento </a:t>
            </a:r>
          </a:p>
        </p:txBody>
      </p:sp>
    </p:spTree>
    <p:extLst>
      <p:ext uri="{BB962C8B-B14F-4D97-AF65-F5344CB8AC3E}">
        <p14:creationId xmlns:p14="http://schemas.microsoft.com/office/powerpoint/2010/main" val="66076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1B1BA-8C8A-4EB9-A8B7-92DF7156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024" y="3288048"/>
            <a:ext cx="2274126" cy="583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dirty="0"/>
              <a:t>Muitas pessoas alocadas </a:t>
            </a:r>
          </a:p>
          <a:p>
            <a:pPr marL="0" indent="0">
              <a:buNone/>
            </a:pPr>
            <a:r>
              <a:rPr lang="pt-BR" sz="1400" dirty="0"/>
              <a:t>(de 10 a 20 pessoas)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870B7E-2983-4112-A99B-841D2558E725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Dificuldades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F9E58451-511D-48BC-A088-DF674CCB6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4803D05-8546-4E74-8FB0-195A32BC7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pic>
        <p:nvPicPr>
          <p:cNvPr id="1026" name="Picture 2" descr="Resultado de imagem para relogio desenho">
            <a:extLst>
              <a:ext uri="{FF2B5EF4-FFF2-40B4-BE49-F238E27FC236}">
                <a16:creationId xmlns:a16="http://schemas.microsoft.com/office/drawing/2014/main" id="{23AE1E27-C9D5-43F9-8A1F-79964AC0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1419726"/>
            <a:ext cx="2061724" cy="19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7EEC0CB-7655-47A1-B6CA-2ED785908E90}"/>
              </a:ext>
            </a:extLst>
          </p:cNvPr>
          <p:cNvSpPr txBox="1"/>
          <p:nvPr/>
        </p:nvSpPr>
        <p:spPr>
          <a:xfrm>
            <a:off x="841248" y="3288048"/>
            <a:ext cx="2185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Tempo de aplicação </a:t>
            </a:r>
          </a:p>
          <a:p>
            <a:r>
              <a:rPr lang="pt-BR" sz="1400" dirty="0"/>
              <a:t>(de 2 a 6 dias por método)</a:t>
            </a:r>
          </a:p>
          <a:p>
            <a:endParaRPr lang="pt-BR" dirty="0"/>
          </a:p>
        </p:txBody>
      </p:sp>
      <p:pic>
        <p:nvPicPr>
          <p:cNvPr id="11" name="Imagem 10" descr="Uma imagem contendo texto, traçado&#10;&#10;Descrição gerada automaticamente">
            <a:extLst>
              <a:ext uri="{FF2B5EF4-FFF2-40B4-BE49-F238E27FC236}">
                <a16:creationId xmlns:a16="http://schemas.microsoft.com/office/drawing/2014/main" id="{B347D594-128C-4BCC-AC23-1DB28EE3D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51" y="1558439"/>
            <a:ext cx="2265450" cy="158581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91F6A7-4E0A-4D7E-ADA2-E74C343D4EE8}"/>
              </a:ext>
            </a:extLst>
          </p:cNvPr>
          <p:cNvSpPr txBox="1"/>
          <p:nvPr/>
        </p:nvSpPr>
        <p:spPr>
          <a:xfrm>
            <a:off x="8308051" y="3288047"/>
            <a:ext cx="2185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Aumento da carga dos outros colaboradores</a:t>
            </a:r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EF9FB1-C214-4B55-B615-0024F016E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024" y="1286827"/>
            <a:ext cx="2206975" cy="18429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29B14E2-E676-4A5F-BB63-004ED471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214" y="3982822"/>
            <a:ext cx="1490835" cy="140268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44B7E82-CF0D-4ACF-AE80-F1A224550FA2}"/>
              </a:ext>
            </a:extLst>
          </p:cNvPr>
          <p:cNvSpPr txBox="1">
            <a:spLocks/>
          </p:cNvSpPr>
          <p:nvPr/>
        </p:nvSpPr>
        <p:spPr>
          <a:xfrm>
            <a:off x="841248" y="5450432"/>
            <a:ext cx="2274126" cy="58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Pessoas com múltiplas atribuições</a:t>
            </a: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928AAB9-CE65-45CA-8881-AAC96D0CC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631" y="3961251"/>
            <a:ext cx="1507067" cy="1315987"/>
          </a:xfrm>
          <a:prstGeom prst="rect">
            <a:avLst/>
          </a:prstGeom>
        </p:spPr>
      </p:pic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9B69BE8D-7B88-433B-B624-0F9DBFD77924}"/>
              </a:ext>
            </a:extLst>
          </p:cNvPr>
          <p:cNvSpPr txBox="1">
            <a:spLocks/>
          </p:cNvSpPr>
          <p:nvPr/>
        </p:nvSpPr>
        <p:spPr>
          <a:xfrm>
            <a:off x="4502024" y="5445486"/>
            <a:ext cx="2274126" cy="58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Cultura da empresa</a:t>
            </a:r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4A3C096-B0F5-42E1-A876-46232AAB5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702" y="3961435"/>
            <a:ext cx="1796387" cy="1315987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C290435-12A4-4E8E-9FC9-790231523E28}"/>
              </a:ext>
            </a:extLst>
          </p:cNvPr>
          <p:cNvSpPr txBox="1">
            <a:spLocks/>
          </p:cNvSpPr>
          <p:nvPr/>
        </p:nvSpPr>
        <p:spPr>
          <a:xfrm>
            <a:off x="8303713" y="5445485"/>
            <a:ext cx="2274126" cy="58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Engajamento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F61DB18-8C33-43AF-85DE-BB4E98E219C7}"/>
              </a:ext>
            </a:extLst>
          </p:cNvPr>
          <p:cNvSpPr txBox="1">
            <a:spLocks/>
          </p:cNvSpPr>
          <p:nvPr/>
        </p:nvSpPr>
        <p:spPr>
          <a:xfrm>
            <a:off x="838200" y="789626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Nova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Proposta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BA9B90-9B93-49F3-B1CC-BF6982B7386F}"/>
              </a:ext>
            </a:extLst>
          </p:cNvPr>
          <p:cNvSpPr txBox="1">
            <a:spLocks/>
          </p:cNvSpPr>
          <p:nvPr/>
        </p:nvSpPr>
        <p:spPr>
          <a:xfrm>
            <a:off x="838200" y="2046247"/>
            <a:ext cx="10515600" cy="455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Reduzir para 3 dias a aplicação do modelo;</a:t>
            </a:r>
          </a:p>
          <a:p>
            <a:r>
              <a:rPr lang="pt-BR" dirty="0"/>
              <a:t>Reduzir para 4 pessoas envolvidas; (1-Analista, 1-Dev, 1-Suporte + 1 )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Simplificação dos métodos;</a:t>
            </a:r>
          </a:p>
          <a:p>
            <a:r>
              <a:rPr lang="pt-BR" dirty="0"/>
              <a:t>Aplicar inicialmente nos projetos do Society </a:t>
            </a:r>
            <a:r>
              <a:rPr lang="pt-BR" dirty="0" err="1"/>
              <a:t>Labs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F9E58451-511D-48BC-A088-DF674CCB624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4803D05-8546-4E74-8FB0-195A32BC7AB7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91A1F6-2A3C-4208-BF64-8AE8371C3A69}"/>
              </a:ext>
            </a:extLst>
          </p:cNvPr>
          <p:cNvSpPr txBox="1"/>
          <p:nvPr/>
        </p:nvSpPr>
        <p:spPr>
          <a:xfrm>
            <a:off x="1645914" y="3601103"/>
            <a:ext cx="615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Dia 1 – Requisitos e Introdução – Participa apenas o analista;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Dia 2 e 3 – Método – Participam todos;</a:t>
            </a:r>
          </a:p>
        </p:txBody>
      </p:sp>
    </p:spTree>
    <p:extLst>
      <p:ext uri="{BB962C8B-B14F-4D97-AF65-F5344CB8AC3E}">
        <p14:creationId xmlns:p14="http://schemas.microsoft.com/office/powerpoint/2010/main" val="257446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1B1BA-8C8A-4EB9-A8B7-92DF7156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15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	Para validar esse modelo, utilizei o projeto de operações de jogos do Internacional. O projeto consiste em uma tela a ser utilizada pelos operadores do </a:t>
            </a:r>
            <a:r>
              <a:rPr lang="pt-BR" sz="2000" dirty="0" err="1"/>
              <a:t>Call</a:t>
            </a:r>
            <a:r>
              <a:rPr lang="pt-BR" sz="2000" dirty="0"/>
              <a:t> Center da CAS nos dias de jogo.</a:t>
            </a:r>
          </a:p>
          <a:p>
            <a:pPr marL="0" indent="0">
              <a:buNone/>
            </a:pPr>
            <a:r>
              <a:rPr lang="pt-BR" sz="2000" dirty="0"/>
              <a:t>	A tela centralizará todas as informações referente ao status do sócio para o jogo em questão. Gerando assim maior agilidade para resolver os imprevistos no acesso ao estádio.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870B7E-2983-4112-A99B-841D2558E725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Projeto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Piloto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1964FC3-60BC-460A-BBBC-D2A76988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4166" r="3517" b="5357"/>
          <a:stretch/>
        </p:blipFill>
        <p:spPr>
          <a:xfrm>
            <a:off x="5472864" y="1868026"/>
            <a:ext cx="6599000" cy="3692067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EF7389F1-7732-4BA5-AAE0-A2126687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885D08A-21D9-4121-9B91-272139D2C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9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7100B6-6829-4CF1-912F-FFC3A215C2CA}"/>
              </a:ext>
            </a:extLst>
          </p:cNvPr>
          <p:cNvSpPr txBox="1">
            <a:spLocks/>
          </p:cNvSpPr>
          <p:nvPr/>
        </p:nvSpPr>
        <p:spPr>
          <a:xfrm>
            <a:off x="2539936" y="2643279"/>
            <a:ext cx="7112128" cy="1338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Vamos</a:t>
            </a:r>
            <a:r>
              <a:rPr lang="en-US" sz="72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72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ao</a:t>
            </a:r>
            <a:r>
              <a:rPr lang="en-US" sz="72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72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modelo</a:t>
            </a:r>
            <a:r>
              <a:rPr lang="en-US" sz="7200" b="1" dirty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B49E1BE-59B9-4B38-9A43-72E5DAC3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E157A69-3DF1-492B-B540-D42E9F2A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2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6689-18FB-4BBE-9C5C-061E377898A1}"/>
              </a:ext>
            </a:extLst>
          </p:cNvPr>
          <p:cNvSpPr txBox="1">
            <a:spLocks/>
          </p:cNvSpPr>
          <p:nvPr/>
        </p:nvSpPr>
        <p:spPr>
          <a:xfrm>
            <a:off x="841248" y="581891"/>
            <a:ext cx="3867110" cy="8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Preparação</a:t>
            </a:r>
            <a:endParaRPr lang="en-US" sz="4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3B1C810-E929-4166-85C4-3A90E0D7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359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D2B03F8-7610-4079-BA47-60638A440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4"/>
              </p:ext>
            </p:extLst>
          </p:nvPr>
        </p:nvGraphicFramePr>
        <p:xfrm>
          <a:off x="0" y="6682740"/>
          <a:ext cx="12192000" cy="17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4528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29808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887930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8665371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endParaRPr lang="pt-BR" sz="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9292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63DF13E-D402-4250-8EDE-454AA9B37430}"/>
              </a:ext>
            </a:extLst>
          </p:cNvPr>
          <p:cNvSpPr txBox="1"/>
          <p:nvPr/>
        </p:nvSpPr>
        <p:spPr>
          <a:xfrm>
            <a:off x="1406768" y="2250831"/>
            <a:ext cx="8309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Identificação do problema;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Entrevista com o cliente para entender os requisitos;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Vivência(Empatia) com o problema;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Identificação dos stakeholders;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Elaboração do plano de ação;</a:t>
            </a:r>
          </a:p>
        </p:txBody>
      </p:sp>
    </p:spTree>
    <p:extLst>
      <p:ext uri="{BB962C8B-B14F-4D97-AF65-F5344CB8AC3E}">
        <p14:creationId xmlns:p14="http://schemas.microsoft.com/office/powerpoint/2010/main" val="2061502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C8A4EAD4-D133-40A0-BFFD-1DB18DA4027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9314E3-8755-419B-A8F7-CFE5E5E495A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38E1F9-E59F-40FA-ACD5-524DFB33C01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1B2C770-EFA4-4364-BAD7-7F46A9B4C23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1302</Words>
  <Application>Microsoft Office PowerPoint</Application>
  <PresentationFormat>Widescreen</PresentationFormat>
  <Paragraphs>315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Ink Free</vt:lpstr>
      <vt:lpstr>Tema do Office</vt:lpstr>
      <vt:lpstr>Proposta de uma metodologia para concepção de novos produtos, funcionalidades e melhorias</vt:lpstr>
      <vt:lpstr>Motivação: </vt:lpstr>
      <vt:lpstr>Quando utilizar : </vt:lpstr>
      <vt:lpstr>De onde veio?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B. Knaak</dc:creator>
  <cp:lastModifiedBy>Lucas Bibiano Knaak | Society T.I.</cp:lastModifiedBy>
  <cp:revision>98</cp:revision>
  <dcterms:created xsi:type="dcterms:W3CDTF">2019-12-03T20:25:56Z</dcterms:created>
  <dcterms:modified xsi:type="dcterms:W3CDTF">2019-12-26T18:23:40Z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