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2" r:id="rId2"/>
    <p:sldId id="259" r:id="rId3"/>
    <p:sldId id="257" r:id="rId4"/>
    <p:sldId id="258" r:id="rId5"/>
    <p:sldId id="260" r:id="rId6"/>
    <p:sldId id="261" r:id="rId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1434"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7" name="6 Dikdörtgen"/>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Başlık"/>
          <p:cNvSpPr>
            <a:spLocks noGrp="1"/>
          </p:cNvSpPr>
          <p:nvPr>
            <p:ph type="ctrTitle"/>
          </p:nvPr>
        </p:nvSpPr>
        <p:spPr>
          <a:xfrm>
            <a:off x="2362200" y="4038600"/>
            <a:ext cx="6477000" cy="1828800"/>
          </a:xfrm>
        </p:spPr>
        <p:txBody>
          <a:bodyPr anchor="b"/>
          <a:lstStyle>
            <a:lvl1pPr>
              <a:defRPr cap="all" baseline="0"/>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3CAC6904-43C3-4C69-92D4-9A25346DB3C2}" type="datetimeFigureOut">
              <a:rPr lang="tr-TR" smtClean="0"/>
              <a:pPr/>
              <a:t>09.11.2017</a:t>
            </a:fld>
            <a:endParaRPr lang="tr-TR"/>
          </a:p>
        </p:txBody>
      </p:sp>
      <p:sp>
        <p:nvSpPr>
          <p:cNvPr id="17" name="16 Altbilgi Yer Tutucusu"/>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tr-TR"/>
          </a:p>
        </p:txBody>
      </p:sp>
      <p:sp>
        <p:nvSpPr>
          <p:cNvPr id="29" name="28 Slayt Numarası Yer Tutucusu"/>
          <p:cNvSpPr>
            <a:spLocks noGrp="1"/>
          </p:cNvSpPr>
          <p:nvPr>
            <p:ph type="sldNum" sz="quarter" idx="12"/>
          </p:nvPr>
        </p:nvSpPr>
        <p:spPr>
          <a:xfrm>
            <a:off x="8001000" y="228600"/>
            <a:ext cx="838200" cy="381000"/>
          </a:xfrm>
        </p:spPr>
        <p:txBody>
          <a:bodyPr/>
          <a:lstStyle>
            <a:lvl1pPr>
              <a:defRPr>
                <a:solidFill>
                  <a:schemeClr val="tx2"/>
                </a:solidFill>
              </a:defRPr>
            </a:lvl1pPr>
          </a:lstStyle>
          <a:p>
            <a:fld id="{3368B955-95A5-449C-9EB8-FDB4BECE6BA9}"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3CAC6904-43C3-4C69-92D4-9A25346DB3C2}" type="datetimeFigureOut">
              <a:rPr lang="tr-TR" smtClean="0"/>
              <a:pPr/>
              <a:t>09.11.2017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3368B955-95A5-449C-9EB8-FDB4BECE6BA9}"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bg>
      <p:bgRef idx="1001">
        <a:schemeClr val="bg1"/>
      </p:bgRef>
    </p:bg>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553200" y="609600"/>
            <a:ext cx="2057400" cy="55165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609600"/>
            <a:ext cx="5562600" cy="5516564"/>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a:xfrm>
            <a:off x="6553200" y="6248402"/>
            <a:ext cx="2209800" cy="365125"/>
          </a:xfrm>
        </p:spPr>
        <p:txBody>
          <a:bodyPr/>
          <a:lstStyle/>
          <a:p>
            <a:fld id="{3CAC6904-43C3-4C69-92D4-9A25346DB3C2}" type="datetimeFigureOut">
              <a:rPr lang="tr-TR" smtClean="0"/>
              <a:pPr/>
              <a:t>09.11.2017</a:t>
            </a:fld>
            <a:endParaRPr lang="tr-TR"/>
          </a:p>
        </p:txBody>
      </p:sp>
      <p:sp>
        <p:nvSpPr>
          <p:cNvPr id="5" name="4 Altbilgi Yer Tutucusu"/>
          <p:cNvSpPr>
            <a:spLocks noGrp="1"/>
          </p:cNvSpPr>
          <p:nvPr>
            <p:ph type="ftr" sz="quarter" idx="11"/>
          </p:nvPr>
        </p:nvSpPr>
        <p:spPr>
          <a:xfrm>
            <a:off x="457201" y="6248207"/>
            <a:ext cx="5573483" cy="365125"/>
          </a:xfrm>
        </p:spPr>
        <p:txBody>
          <a:bodyPr/>
          <a:lstStyle/>
          <a:p>
            <a:endParaRPr lang="tr-TR"/>
          </a:p>
        </p:txBody>
      </p:sp>
      <p:sp>
        <p:nvSpPr>
          <p:cNvPr id="7" name="6 Dikdörtgen"/>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7 Dikdörtgen"/>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Dikdörtgen"/>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5 Slayt Numarası Yer Tutucusu"/>
          <p:cNvSpPr>
            <a:spLocks noGrp="1"/>
          </p:cNvSpPr>
          <p:nvPr>
            <p:ph type="sldNum" sz="quarter" idx="12"/>
          </p:nvPr>
        </p:nvSpPr>
        <p:spPr>
          <a:xfrm rot="5400000">
            <a:off x="5989638" y="144462"/>
            <a:ext cx="533400" cy="244476"/>
          </a:xfrm>
        </p:spPr>
        <p:txBody>
          <a:bodyPr/>
          <a:lstStyle/>
          <a:p>
            <a:fld id="{3368B955-95A5-449C-9EB8-FDB4BECE6BA9}"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12648" y="228600"/>
            <a:ext cx="8153400" cy="990600"/>
          </a:xfrm>
        </p:spPr>
        <p:txBody>
          <a:bodyPr/>
          <a:lstStyle/>
          <a:p>
            <a:r>
              <a:rPr kumimoji="0" lang="tr-TR" smtClean="0"/>
              <a:t>Asıl başlık stili için tıklatın</a:t>
            </a:r>
            <a:endParaRPr kumimoji="0" lang="en-US"/>
          </a:p>
        </p:txBody>
      </p:sp>
      <p:sp>
        <p:nvSpPr>
          <p:cNvPr id="4" name="3 Veri Yer Tutucusu"/>
          <p:cNvSpPr>
            <a:spLocks noGrp="1"/>
          </p:cNvSpPr>
          <p:nvPr>
            <p:ph type="dt" sz="half" idx="10"/>
          </p:nvPr>
        </p:nvSpPr>
        <p:spPr/>
        <p:txBody>
          <a:bodyPr/>
          <a:lstStyle/>
          <a:p>
            <a:fld id="{3CAC6904-43C3-4C69-92D4-9A25346DB3C2}" type="datetimeFigureOut">
              <a:rPr lang="tr-TR" smtClean="0"/>
              <a:pPr/>
              <a:t>09.11.2017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lvl1pPr>
              <a:defRPr>
                <a:solidFill>
                  <a:srgbClr val="FFFFFF"/>
                </a:solidFill>
              </a:defRPr>
            </a:lvl1pPr>
          </a:lstStyle>
          <a:p>
            <a:fld id="{3368B955-95A5-449C-9EB8-FDB4BECE6BA9}" type="slidenum">
              <a:rPr lang="tr-TR" smtClean="0"/>
              <a:pPr/>
              <a:t>‹#›</a:t>
            </a:fld>
            <a:endParaRPr lang="tr-TR"/>
          </a:p>
        </p:txBody>
      </p:sp>
      <p:sp>
        <p:nvSpPr>
          <p:cNvPr id="8" name="7 İçerik Yer Tutucusu"/>
          <p:cNvSpPr>
            <a:spLocks noGrp="1"/>
          </p:cNvSpPr>
          <p:nvPr>
            <p:ph sz="quarter" idx="1"/>
          </p:nvPr>
        </p:nvSpPr>
        <p:spPr>
          <a:xfrm>
            <a:off x="612648" y="1600200"/>
            <a:ext cx="8153400" cy="44958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3" name="2 Metin Yer Tutucusu"/>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7" name="6 Dikdörtgen"/>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Dikdörtgen"/>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tr-TR" smtClean="0"/>
              <a:t>Asıl başlık stili için tıklatın</a:t>
            </a:r>
            <a:endParaRPr kumimoji="0" lang="en-US"/>
          </a:p>
        </p:txBody>
      </p:sp>
      <p:sp>
        <p:nvSpPr>
          <p:cNvPr id="12" name="11 Veri Yer Tutucusu"/>
          <p:cNvSpPr>
            <a:spLocks noGrp="1"/>
          </p:cNvSpPr>
          <p:nvPr>
            <p:ph type="dt" sz="half" idx="10"/>
          </p:nvPr>
        </p:nvSpPr>
        <p:spPr/>
        <p:txBody>
          <a:bodyPr/>
          <a:lstStyle/>
          <a:p>
            <a:fld id="{3CAC6904-43C3-4C69-92D4-9A25346DB3C2}" type="datetimeFigureOut">
              <a:rPr lang="tr-TR" smtClean="0"/>
              <a:pPr/>
              <a:t>09.11.2017</a:t>
            </a:fld>
            <a:endParaRPr lang="tr-TR"/>
          </a:p>
        </p:txBody>
      </p:sp>
      <p:sp>
        <p:nvSpPr>
          <p:cNvPr id="13" name="12 Slayt Numarası Yer Tutucusu"/>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368B955-95A5-449C-9EB8-FDB4BECE6BA9}" type="slidenum">
              <a:rPr lang="tr-TR" smtClean="0"/>
              <a:pPr/>
              <a:t>‹#›</a:t>
            </a:fld>
            <a:endParaRPr lang="tr-TR"/>
          </a:p>
        </p:txBody>
      </p:sp>
      <p:sp>
        <p:nvSpPr>
          <p:cNvPr id="14" name="13 Altbilgi Yer Tutucusu"/>
          <p:cNvSpPr>
            <a:spLocks noGrp="1"/>
          </p:cNvSpPr>
          <p:nvPr>
            <p:ph type="ftr" sz="quarter" idx="12"/>
          </p:nvPr>
        </p:nvSpPr>
        <p:spPr/>
        <p:txBody>
          <a:bodyPr/>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9" name="8 İçerik Yer Tutucusu"/>
          <p:cNvSpPr>
            <a:spLocks noGrp="1"/>
          </p:cNvSpPr>
          <p:nvPr>
            <p:ph sz="quarter" idx="1"/>
          </p:nvPr>
        </p:nvSpPr>
        <p:spPr>
          <a:xfrm>
            <a:off x="609600"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844901"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8" name="7 Veri Yer Tutucusu"/>
          <p:cNvSpPr>
            <a:spLocks noGrp="1"/>
          </p:cNvSpPr>
          <p:nvPr>
            <p:ph type="dt" sz="half" idx="15"/>
          </p:nvPr>
        </p:nvSpPr>
        <p:spPr/>
        <p:txBody>
          <a:bodyPr rtlCol="0"/>
          <a:lstStyle/>
          <a:p>
            <a:fld id="{3CAC6904-43C3-4C69-92D4-9A25346DB3C2}" type="datetimeFigureOut">
              <a:rPr lang="tr-TR" smtClean="0"/>
              <a:pPr/>
              <a:t>09.11.2017</a:t>
            </a:fld>
            <a:endParaRPr lang="tr-TR"/>
          </a:p>
        </p:txBody>
      </p:sp>
      <p:sp>
        <p:nvSpPr>
          <p:cNvPr id="10" name="9 Slayt Numarası Yer Tutucusu"/>
          <p:cNvSpPr>
            <a:spLocks noGrp="1"/>
          </p:cNvSpPr>
          <p:nvPr>
            <p:ph type="sldNum" sz="quarter" idx="16"/>
          </p:nvPr>
        </p:nvSpPr>
        <p:spPr/>
        <p:txBody>
          <a:bodyPr rtlCol="0"/>
          <a:lstStyle/>
          <a:p>
            <a:fld id="{3368B955-95A5-449C-9EB8-FDB4BECE6BA9}" type="slidenum">
              <a:rPr lang="tr-TR" smtClean="0"/>
              <a:pPr/>
              <a:t>‹#›</a:t>
            </a:fld>
            <a:endParaRPr lang="tr-TR"/>
          </a:p>
        </p:txBody>
      </p:sp>
      <p:sp>
        <p:nvSpPr>
          <p:cNvPr id="12" name="11 Altbilgi Yer Tutucusu"/>
          <p:cNvSpPr>
            <a:spLocks noGrp="1"/>
          </p:cNvSpPr>
          <p:nvPr>
            <p:ph type="ftr" sz="quarter" idx="17"/>
          </p:nvPr>
        </p:nvSpPr>
        <p:spPr/>
        <p:txBody>
          <a:bodyPr rtlCol="0"/>
          <a:lstStyle/>
          <a:p>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533400" y="273050"/>
            <a:ext cx="8153400" cy="869950"/>
          </a:xfrm>
        </p:spPr>
        <p:txBody>
          <a:bodyPr anchor="ctr"/>
          <a:lstStyle>
            <a:lvl1pPr>
              <a:defRPr/>
            </a:lvl1pPr>
          </a:lstStyle>
          <a:p>
            <a:r>
              <a:rPr kumimoji="0" lang="tr-TR" smtClean="0"/>
              <a:t>Asıl başlık stili için tıklatın</a:t>
            </a:r>
            <a:endParaRPr kumimoji="0" lang="en-US"/>
          </a:p>
        </p:txBody>
      </p:sp>
      <p:sp>
        <p:nvSpPr>
          <p:cNvPr id="11" name="10 İçerik Yer Tutucusu"/>
          <p:cNvSpPr>
            <a:spLocks noGrp="1"/>
          </p:cNvSpPr>
          <p:nvPr>
            <p:ph sz="quarter" idx="2"/>
          </p:nvPr>
        </p:nvSpPr>
        <p:spPr>
          <a:xfrm>
            <a:off x="609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800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9 Veri Yer Tutucusu"/>
          <p:cNvSpPr>
            <a:spLocks noGrp="1"/>
          </p:cNvSpPr>
          <p:nvPr>
            <p:ph type="dt" sz="half" idx="15"/>
          </p:nvPr>
        </p:nvSpPr>
        <p:spPr/>
        <p:txBody>
          <a:bodyPr rtlCol="0"/>
          <a:lstStyle/>
          <a:p>
            <a:fld id="{3CAC6904-43C3-4C69-92D4-9A25346DB3C2}" type="datetimeFigureOut">
              <a:rPr lang="tr-TR" smtClean="0"/>
              <a:pPr/>
              <a:t>09.11.2017</a:t>
            </a:fld>
            <a:endParaRPr lang="tr-TR"/>
          </a:p>
        </p:txBody>
      </p:sp>
      <p:sp>
        <p:nvSpPr>
          <p:cNvPr id="12" name="11 Slayt Numarası Yer Tutucusu"/>
          <p:cNvSpPr>
            <a:spLocks noGrp="1"/>
          </p:cNvSpPr>
          <p:nvPr>
            <p:ph type="sldNum" sz="quarter" idx="16"/>
          </p:nvPr>
        </p:nvSpPr>
        <p:spPr/>
        <p:txBody>
          <a:bodyPr rtlCol="0"/>
          <a:lstStyle/>
          <a:p>
            <a:fld id="{3368B955-95A5-449C-9EB8-FDB4BECE6BA9}" type="slidenum">
              <a:rPr lang="tr-TR" smtClean="0"/>
              <a:pPr/>
              <a:t>‹#›</a:t>
            </a:fld>
            <a:endParaRPr lang="tr-TR"/>
          </a:p>
        </p:txBody>
      </p:sp>
      <p:sp>
        <p:nvSpPr>
          <p:cNvPr id="14" name="13 Altbilgi Yer Tutucusu"/>
          <p:cNvSpPr>
            <a:spLocks noGrp="1"/>
          </p:cNvSpPr>
          <p:nvPr>
            <p:ph type="ftr" sz="quarter" idx="17"/>
          </p:nvPr>
        </p:nvSpPr>
        <p:spPr/>
        <p:txBody>
          <a:bodyPr rtlCol="0"/>
          <a:lstStyle/>
          <a:p>
            <a:endParaRPr lang="tr-TR"/>
          </a:p>
        </p:txBody>
      </p:sp>
      <p:sp>
        <p:nvSpPr>
          <p:cNvPr id="16" name="15 Metin Yer Tutucusu"/>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5" name="14 Metin Yer Tutucusu"/>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3CAC6904-43C3-4C69-92D4-9A25346DB3C2}" type="datetimeFigureOut">
              <a:rPr lang="tr-TR" smtClean="0"/>
              <a:pPr/>
              <a:t>09.11.2017</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lvl1pPr>
              <a:defRPr>
                <a:solidFill>
                  <a:srgbClr val="FFFFFF"/>
                </a:solidFill>
              </a:defRPr>
            </a:lvl1pPr>
          </a:lstStyle>
          <a:p>
            <a:fld id="{3368B955-95A5-449C-9EB8-FDB4BECE6BA9}"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3CAC6904-43C3-4C69-92D4-9A25346DB3C2}" type="datetimeFigureOut">
              <a:rPr lang="tr-TR" smtClean="0"/>
              <a:pPr/>
              <a:t>09.11.2017</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a:xfrm>
            <a:off x="0" y="6248400"/>
            <a:ext cx="533400" cy="381000"/>
          </a:xfrm>
        </p:spPr>
        <p:txBody>
          <a:bodyPr/>
          <a:lstStyle>
            <a:lvl1pPr>
              <a:defRPr>
                <a:solidFill>
                  <a:schemeClr val="tx2"/>
                </a:solidFill>
              </a:defRPr>
            </a:lvl1pPr>
          </a:lstStyle>
          <a:p>
            <a:fld id="{3368B955-95A5-449C-9EB8-FDB4BECE6BA9}"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273050"/>
            <a:ext cx="8077200" cy="869950"/>
          </a:xfrm>
        </p:spPr>
        <p:txBody>
          <a:bodyPr anchor="ctr"/>
          <a:lstStyle>
            <a:lvl1pPr algn="l">
              <a:buNone/>
              <a:defRPr sz="4400" b="0"/>
            </a:lvl1p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fld id="{3CAC6904-43C3-4C69-92D4-9A25346DB3C2}" type="datetimeFigureOut">
              <a:rPr lang="tr-TR" smtClean="0"/>
              <a:pPr/>
              <a:t>09.11.2017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lvl1pPr>
              <a:defRPr>
                <a:solidFill>
                  <a:srgbClr val="FFFFFF"/>
                </a:solidFill>
              </a:defRPr>
            </a:lvl1pPr>
          </a:lstStyle>
          <a:p>
            <a:fld id="{3368B955-95A5-449C-9EB8-FDB4BECE6BA9}" type="slidenum">
              <a:rPr lang="tr-TR" smtClean="0"/>
              <a:pPr/>
              <a:t>‹#›</a:t>
            </a:fld>
            <a:endParaRPr lang="tr-TR"/>
          </a:p>
        </p:txBody>
      </p:sp>
      <p:sp>
        <p:nvSpPr>
          <p:cNvPr id="3" name="2 Metin Yer Tutucusu"/>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9" name="8 İçerik Yer Tutucusu"/>
          <p:cNvSpPr>
            <a:spLocks noGrp="1"/>
          </p:cNvSpPr>
          <p:nvPr>
            <p:ph sz="quarter" idx="1"/>
          </p:nvPr>
        </p:nvSpPr>
        <p:spPr>
          <a:xfrm>
            <a:off x="2362200" y="1752600"/>
            <a:ext cx="6400800" cy="4419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3">
        <a:schemeClr val="bg2"/>
      </p:bgRef>
    </p:bg>
    <p:spTree>
      <p:nvGrpSpPr>
        <p:cNvPr id="1" name=""/>
        <p:cNvGrpSpPr/>
        <p:nvPr/>
      </p:nvGrpSpPr>
      <p:grpSpPr>
        <a:xfrm>
          <a:off x="0" y="0"/>
          <a:ext cx="0" cy="0"/>
          <a:chOff x="0" y="0"/>
          <a:chExt cx="0" cy="0"/>
        </a:xfrm>
      </p:grpSpPr>
      <p:sp>
        <p:nvSpPr>
          <p:cNvPr id="4" name="3 Metin Yer Tutucusu"/>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8" name="7 Dikdörtgen"/>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tr-TR" smtClean="0"/>
              <a:t>Asıl başlık stili için tıklatın</a:t>
            </a:r>
            <a:endParaRPr kumimoji="0" lang="en-US"/>
          </a:p>
        </p:txBody>
      </p:sp>
      <p:sp>
        <p:nvSpPr>
          <p:cNvPr id="11" name="10 Dikdörtgen"/>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Veri Yer Tutucusu"/>
          <p:cNvSpPr>
            <a:spLocks noGrp="1"/>
          </p:cNvSpPr>
          <p:nvPr>
            <p:ph type="dt" sz="half" idx="10"/>
          </p:nvPr>
        </p:nvSpPr>
        <p:spPr>
          <a:xfrm>
            <a:off x="6248400" y="6248400"/>
            <a:ext cx="2667000" cy="365125"/>
          </a:xfrm>
        </p:spPr>
        <p:txBody>
          <a:bodyPr rtlCol="0"/>
          <a:lstStyle/>
          <a:p>
            <a:fld id="{3CAC6904-43C3-4C69-92D4-9A25346DB3C2}" type="datetimeFigureOut">
              <a:rPr lang="tr-TR" smtClean="0"/>
              <a:pPr/>
              <a:t>09.11.2017</a:t>
            </a:fld>
            <a:endParaRPr lang="tr-TR"/>
          </a:p>
        </p:txBody>
      </p:sp>
      <p:sp>
        <p:nvSpPr>
          <p:cNvPr id="13" name="12 Slayt Numarası Yer Tutucusu"/>
          <p:cNvSpPr>
            <a:spLocks noGrp="1"/>
          </p:cNvSpPr>
          <p:nvPr>
            <p:ph type="sldNum" sz="quarter" idx="11"/>
          </p:nvPr>
        </p:nvSpPr>
        <p:spPr>
          <a:xfrm>
            <a:off x="0" y="4667249"/>
            <a:ext cx="1447800" cy="663578"/>
          </a:xfrm>
        </p:spPr>
        <p:txBody>
          <a:bodyPr rtlCol="0"/>
          <a:lstStyle>
            <a:lvl1pPr>
              <a:defRPr sz="2800"/>
            </a:lvl1pPr>
          </a:lstStyle>
          <a:p>
            <a:fld id="{3368B955-95A5-449C-9EB8-FDB4BECE6BA9}" type="slidenum">
              <a:rPr lang="tr-TR" smtClean="0"/>
              <a:pPr/>
              <a:t>‹#›</a:t>
            </a:fld>
            <a:endParaRPr lang="tr-TR"/>
          </a:p>
        </p:txBody>
      </p:sp>
      <p:sp>
        <p:nvSpPr>
          <p:cNvPr id="14" name="13 Altbilgi Yer Tutucusu"/>
          <p:cNvSpPr>
            <a:spLocks noGrp="1"/>
          </p:cNvSpPr>
          <p:nvPr>
            <p:ph type="ftr" sz="quarter" idx="12"/>
          </p:nvPr>
        </p:nvSpPr>
        <p:spPr>
          <a:xfrm>
            <a:off x="1600200" y="6248206"/>
            <a:ext cx="4572000" cy="365125"/>
          </a:xfrm>
        </p:spPr>
        <p:txBody>
          <a:bodyPr rtlCol="0"/>
          <a:lstStyle/>
          <a:p>
            <a:endParaRPr lang="tr-TR"/>
          </a:p>
        </p:txBody>
      </p:sp>
      <p:sp>
        <p:nvSpPr>
          <p:cNvPr id="3" name="2 Resim Yer Tutucusu"/>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tr-TR" smtClean="0"/>
              <a:t>Resim eklemek için simgeyi tıklatın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Başlık Yer Tutucusu"/>
          <p:cNvSpPr>
            <a:spLocks noGrp="1"/>
          </p:cNvSpPr>
          <p:nvPr>
            <p:ph type="title"/>
          </p:nvPr>
        </p:nvSpPr>
        <p:spPr>
          <a:xfrm>
            <a:off x="609600" y="228600"/>
            <a:ext cx="8153400" cy="990600"/>
          </a:xfrm>
          <a:prstGeom prst="rect">
            <a:avLst/>
          </a:prstGeom>
        </p:spPr>
        <p:txBody>
          <a:bodyPr vert="horz" anchor="ctr">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3CAC6904-43C3-4C69-92D4-9A25346DB3C2}" type="datetimeFigureOut">
              <a:rPr lang="tr-TR" smtClean="0"/>
              <a:pPr/>
              <a:t>09.11.2017</a:t>
            </a:fld>
            <a:endParaRPr lang="tr-TR"/>
          </a:p>
        </p:txBody>
      </p:sp>
      <p:sp>
        <p:nvSpPr>
          <p:cNvPr id="3" name="2 Altbilgi Yer Tutucusu"/>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tr-TR"/>
          </a:p>
        </p:txBody>
      </p:sp>
      <p:sp>
        <p:nvSpPr>
          <p:cNvPr id="7" name="6 Dikdörtgen"/>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Dikdörtgen"/>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Slayt Numarası Yer Tutucusu"/>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368B955-95A5-449C-9EB8-FDB4BECE6BA9}"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331640" y="836712"/>
            <a:ext cx="6477000" cy="1828800"/>
          </a:xfrm>
        </p:spPr>
        <p:txBody>
          <a:bodyPr anchor="t">
            <a:normAutofit fontScale="90000"/>
          </a:bodyPr>
          <a:lstStyle/>
          <a:p>
            <a:pPr algn="ctr"/>
            <a:r>
              <a:rPr lang="tr-TR" dirty="0" smtClean="0">
                <a:solidFill>
                  <a:schemeClr val="bg2"/>
                </a:solidFill>
                <a:latin typeface="Times New Roman" pitchFamily="18" charset="0"/>
                <a:cs typeface="Times New Roman" pitchFamily="18" charset="0"/>
              </a:rPr>
              <a:t>CS 319 OBJECT ORIENTED SOFTWARE ENGINEERING PROTOTYPE PRESENTATION</a:t>
            </a:r>
            <a:endParaRPr lang="tr-TR" dirty="0">
              <a:solidFill>
                <a:schemeClr val="bg2"/>
              </a:solidFill>
              <a:latin typeface="Times New Roman" pitchFamily="18" charset="0"/>
              <a:cs typeface="Times New Roman" pitchFamily="18" charset="0"/>
            </a:endParaRPr>
          </a:p>
        </p:txBody>
      </p:sp>
      <p:sp>
        <p:nvSpPr>
          <p:cNvPr id="5" name="Subtitle 4"/>
          <p:cNvSpPr>
            <a:spLocks noGrp="1"/>
          </p:cNvSpPr>
          <p:nvPr>
            <p:ph type="subTitle" idx="1"/>
          </p:nvPr>
        </p:nvSpPr>
        <p:spPr>
          <a:xfrm>
            <a:off x="3059832" y="3429000"/>
            <a:ext cx="3168352" cy="2376264"/>
          </a:xfrm>
        </p:spPr>
        <p:txBody>
          <a:bodyPr anchor="t">
            <a:normAutofit fontScale="92500" lnSpcReduction="20000"/>
          </a:bodyPr>
          <a:lstStyle/>
          <a:p>
            <a:r>
              <a:rPr lang="tr-TR" dirty="0" smtClean="0">
                <a:solidFill>
                  <a:schemeClr val="bg2"/>
                </a:solidFill>
                <a:latin typeface="Times New Roman" pitchFamily="18" charset="0"/>
                <a:cs typeface="Times New Roman" pitchFamily="18" charset="0"/>
              </a:rPr>
              <a:t>Donkey Kong Game</a:t>
            </a:r>
          </a:p>
          <a:p>
            <a:r>
              <a:rPr lang="tr-TR" dirty="0" smtClean="0">
                <a:solidFill>
                  <a:schemeClr val="bg2"/>
                </a:solidFill>
                <a:latin typeface="Times New Roman" pitchFamily="18" charset="0"/>
                <a:cs typeface="Times New Roman" pitchFamily="18" charset="0"/>
              </a:rPr>
              <a:t>Group 3E</a:t>
            </a:r>
          </a:p>
          <a:p>
            <a:r>
              <a:rPr lang="tr-TR" dirty="0" smtClean="0">
                <a:solidFill>
                  <a:schemeClr val="bg2"/>
                </a:solidFill>
                <a:latin typeface="Times New Roman" pitchFamily="18" charset="0"/>
                <a:cs typeface="Times New Roman" pitchFamily="18" charset="0"/>
              </a:rPr>
              <a:t>Fuad Ahmadov</a:t>
            </a:r>
          </a:p>
          <a:p>
            <a:r>
              <a:rPr lang="tr-TR" dirty="0" smtClean="0">
                <a:solidFill>
                  <a:schemeClr val="bg2"/>
                </a:solidFill>
                <a:latin typeface="Times New Roman" pitchFamily="18" charset="0"/>
                <a:cs typeface="Times New Roman" pitchFamily="18" charset="0"/>
              </a:rPr>
              <a:t>Çağatay Küpeli</a:t>
            </a:r>
          </a:p>
          <a:p>
            <a:r>
              <a:rPr lang="tr-TR" dirty="0" smtClean="0">
                <a:solidFill>
                  <a:schemeClr val="bg2"/>
                </a:solidFill>
                <a:latin typeface="Times New Roman" pitchFamily="18" charset="0"/>
                <a:cs typeface="Times New Roman" pitchFamily="18" charset="0"/>
              </a:rPr>
              <a:t>Sine Mete</a:t>
            </a:r>
          </a:p>
          <a:p>
            <a:r>
              <a:rPr lang="tr-TR" dirty="0" smtClean="0">
                <a:solidFill>
                  <a:schemeClr val="bg2"/>
                </a:solidFill>
                <a:latin typeface="Times New Roman" pitchFamily="18" charset="0"/>
                <a:cs typeface="Times New Roman" pitchFamily="18" charset="0"/>
              </a:rPr>
              <a:t>Arkın Yılmaz</a:t>
            </a:r>
          </a:p>
        </p:txBody>
      </p:sp>
    </p:spTree>
    <p:extLst>
      <p:ext uri="{BB962C8B-B14F-4D97-AF65-F5344CB8AC3E}">
        <p14:creationId xmlns:p14="http://schemas.microsoft.com/office/powerpoint/2010/main" val="362948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en-US" b="1" dirty="0">
                <a:latin typeface="Times New Roman" pitchFamily="18" charset="0"/>
                <a:cs typeface="Times New Roman" pitchFamily="18" charset="0"/>
              </a:rPr>
              <a:t>Status of </a:t>
            </a:r>
            <a:r>
              <a:rPr lang="en-US" b="1" dirty="0" smtClean="0">
                <a:latin typeface="Times New Roman" pitchFamily="18" charset="0"/>
                <a:cs typeface="Times New Roman" pitchFamily="18" charset="0"/>
              </a:rPr>
              <a:t>Project</a:t>
            </a:r>
            <a:endParaRPr lang="tr-TR" dirty="0">
              <a:latin typeface="Times New Roman" pitchFamily="18" charset="0"/>
              <a:cs typeface="Times New Roman" pitchFamily="18" charset="0"/>
            </a:endParaRPr>
          </a:p>
        </p:txBody>
      </p:sp>
      <p:sp>
        <p:nvSpPr>
          <p:cNvPr id="3" name="2 İçerik Yer Tutucusu"/>
          <p:cNvSpPr>
            <a:spLocks noGrp="1"/>
          </p:cNvSpPr>
          <p:nvPr>
            <p:ph sz="quarter" idx="1"/>
          </p:nvPr>
        </p:nvSpPr>
        <p:spPr>
          <a:xfrm>
            <a:off x="428596" y="1714488"/>
            <a:ext cx="8229600" cy="4525963"/>
          </a:xfrm>
        </p:spPr>
        <p:txBody>
          <a:bodyPr>
            <a:normAutofit/>
          </a:bodyPr>
          <a:lstStyle/>
          <a:p>
            <a:pPr lvl="0" algn="just"/>
            <a:r>
              <a:rPr lang="en-US" sz="1700" dirty="0">
                <a:latin typeface="Times New Roman" pitchFamily="18" charset="0"/>
                <a:cs typeface="Times New Roman" pitchFamily="18" charset="0"/>
              </a:rPr>
              <a:t>We have implemented </a:t>
            </a:r>
            <a:r>
              <a:rPr lang="en-US" sz="1700" dirty="0" err="1">
                <a:latin typeface="Times New Roman" pitchFamily="18" charset="0"/>
                <a:cs typeface="Times New Roman" pitchFamily="18" charset="0"/>
              </a:rPr>
              <a:t>MainMenu</a:t>
            </a:r>
            <a:r>
              <a:rPr lang="en-US" sz="1700" dirty="0">
                <a:latin typeface="Times New Roman" pitchFamily="18" charset="0"/>
                <a:cs typeface="Times New Roman" pitchFamily="18" charset="0"/>
              </a:rPr>
              <a:t> class; however, we did not start implementing </a:t>
            </a:r>
            <a:r>
              <a:rPr lang="en-US" sz="1700" dirty="0" err="1">
                <a:latin typeface="Times New Roman" pitchFamily="18" charset="0"/>
                <a:cs typeface="Times New Roman" pitchFamily="18" charset="0"/>
              </a:rPr>
              <a:t>LevelSelect</a:t>
            </a:r>
            <a:r>
              <a:rPr lang="en-US" sz="1700" dirty="0">
                <a:latin typeface="Times New Roman" pitchFamily="18" charset="0"/>
                <a:cs typeface="Times New Roman" pitchFamily="18" charset="0"/>
              </a:rPr>
              <a:t> class and </a:t>
            </a:r>
            <a:r>
              <a:rPr lang="en-US" sz="1700" dirty="0" err="1">
                <a:latin typeface="Times New Roman" pitchFamily="18" charset="0"/>
                <a:cs typeface="Times New Roman" pitchFamily="18" charset="0"/>
              </a:rPr>
              <a:t>OptionMenu</a:t>
            </a:r>
            <a:r>
              <a:rPr lang="en-US" sz="1700" dirty="0">
                <a:latin typeface="Times New Roman" pitchFamily="18" charset="0"/>
                <a:cs typeface="Times New Roman" pitchFamily="18" charset="0"/>
              </a:rPr>
              <a:t> class. Thus, user cannot access those panels via </a:t>
            </a:r>
            <a:r>
              <a:rPr lang="en-US" sz="1700" dirty="0" err="1">
                <a:latin typeface="Times New Roman" pitchFamily="18" charset="0"/>
                <a:cs typeface="Times New Roman" pitchFamily="18" charset="0"/>
              </a:rPr>
              <a:t>MainMenu</a:t>
            </a:r>
            <a:r>
              <a:rPr lang="en-US" sz="1700" dirty="0">
                <a:latin typeface="Times New Roman" pitchFamily="18" charset="0"/>
                <a:cs typeface="Times New Roman" pitchFamily="18" charset="0"/>
              </a:rPr>
              <a:t> panel. </a:t>
            </a:r>
            <a:endParaRPr lang="tr-TR" sz="1700" dirty="0">
              <a:latin typeface="Times New Roman" pitchFamily="18" charset="0"/>
              <a:cs typeface="Times New Roman" pitchFamily="18" charset="0"/>
            </a:endParaRPr>
          </a:p>
          <a:p>
            <a:pPr lvl="0" algn="just"/>
            <a:endParaRPr lang="tr-TR" sz="1700" dirty="0" smtClean="0">
              <a:latin typeface="Times New Roman" pitchFamily="18" charset="0"/>
              <a:cs typeface="Times New Roman" pitchFamily="18" charset="0"/>
            </a:endParaRPr>
          </a:p>
          <a:p>
            <a:pPr algn="just"/>
            <a:r>
              <a:rPr lang="en-US" sz="1700" dirty="0">
                <a:latin typeface="Times New Roman" pitchFamily="18" charset="0"/>
                <a:cs typeface="Times New Roman" pitchFamily="18" charset="0"/>
              </a:rPr>
              <a:t>We add a new class named </a:t>
            </a:r>
            <a:r>
              <a:rPr lang="en-US" sz="1700" dirty="0" err="1">
                <a:latin typeface="Times New Roman" pitchFamily="18" charset="0"/>
                <a:cs typeface="Times New Roman" pitchFamily="18" charset="0"/>
              </a:rPr>
              <a:t>GamePanel</a:t>
            </a:r>
            <a:r>
              <a:rPr lang="en-US" sz="1700" dirty="0">
                <a:latin typeface="Times New Roman" pitchFamily="18" charset="0"/>
                <a:cs typeface="Times New Roman" pitchFamily="18" charset="0"/>
              </a:rPr>
              <a:t>. During implementation we realize that </a:t>
            </a:r>
            <a:r>
              <a:rPr lang="en-US" sz="1700" dirty="0" err="1">
                <a:latin typeface="Times New Roman" pitchFamily="18" charset="0"/>
                <a:cs typeface="Times New Roman" pitchFamily="18" charset="0"/>
              </a:rPr>
              <a:t>GameEngine</a:t>
            </a:r>
            <a:r>
              <a:rPr lang="en-US" sz="1700" dirty="0">
                <a:latin typeface="Times New Roman" pitchFamily="18" charset="0"/>
                <a:cs typeface="Times New Roman" pitchFamily="18" charset="0"/>
              </a:rPr>
              <a:t> class both render, display and run the game and it did not fit our design philosophy. Therefore, we divided it into two pieces. </a:t>
            </a:r>
            <a:r>
              <a:rPr lang="en-US" sz="1700" dirty="0" err="1">
                <a:latin typeface="Times New Roman" pitchFamily="18" charset="0"/>
                <a:cs typeface="Times New Roman" pitchFamily="18" charset="0"/>
              </a:rPr>
              <a:t>GameEngine</a:t>
            </a:r>
            <a:r>
              <a:rPr lang="en-US" sz="1700" dirty="0">
                <a:latin typeface="Times New Roman" pitchFamily="18" charset="0"/>
                <a:cs typeface="Times New Roman" pitchFamily="18" charset="0"/>
              </a:rPr>
              <a:t> class runs the game in 2D array. </a:t>
            </a:r>
            <a:r>
              <a:rPr lang="en-US" sz="1700" dirty="0" err="1">
                <a:latin typeface="Times New Roman" pitchFamily="18" charset="0"/>
                <a:cs typeface="Times New Roman" pitchFamily="18" charset="0"/>
              </a:rPr>
              <a:t>GamePanel</a:t>
            </a:r>
            <a:r>
              <a:rPr lang="en-US" sz="1700" dirty="0">
                <a:latin typeface="Times New Roman" pitchFamily="18" charset="0"/>
                <a:cs typeface="Times New Roman" pitchFamily="18" charset="0"/>
              </a:rPr>
              <a:t> class renders and displays the current game condition. The person who is implementing </a:t>
            </a:r>
            <a:r>
              <a:rPr lang="en-US" sz="1700" dirty="0" err="1">
                <a:latin typeface="Times New Roman" pitchFamily="18" charset="0"/>
                <a:cs typeface="Times New Roman" pitchFamily="18" charset="0"/>
              </a:rPr>
              <a:t>GameEngine</a:t>
            </a:r>
            <a:r>
              <a:rPr lang="en-US" sz="1700" dirty="0">
                <a:latin typeface="Times New Roman" pitchFamily="18" charset="0"/>
                <a:cs typeface="Times New Roman" pitchFamily="18" charset="0"/>
              </a:rPr>
              <a:t> class do not need to know how to display it and the person who is implementing </a:t>
            </a:r>
            <a:r>
              <a:rPr lang="en-US" sz="1700" dirty="0" err="1">
                <a:latin typeface="Times New Roman" pitchFamily="18" charset="0"/>
                <a:cs typeface="Times New Roman" pitchFamily="18" charset="0"/>
              </a:rPr>
              <a:t>GamePanel</a:t>
            </a:r>
            <a:r>
              <a:rPr lang="en-US" sz="1700" dirty="0">
                <a:latin typeface="Times New Roman" pitchFamily="18" charset="0"/>
                <a:cs typeface="Times New Roman" pitchFamily="18" charset="0"/>
              </a:rPr>
              <a:t> class do not need to know how the game works. It helps us to distribute work in our group</a:t>
            </a:r>
            <a:r>
              <a:rPr lang="en-US" sz="1700" dirty="0" smtClean="0">
                <a:latin typeface="Times New Roman" pitchFamily="18" charset="0"/>
                <a:cs typeface="Times New Roman" pitchFamily="18" charset="0"/>
              </a:rPr>
              <a:t>.</a:t>
            </a:r>
            <a:endParaRPr lang="tr-TR" sz="1700" dirty="0">
              <a:latin typeface="Times New Roman" pitchFamily="18" charset="0"/>
              <a:cs typeface="Times New Roman" pitchFamily="18" charset="0"/>
            </a:endParaRPr>
          </a:p>
          <a:p>
            <a:pPr algn="just"/>
            <a:endParaRPr lang="tr-TR" sz="1700" dirty="0">
              <a:latin typeface="Times New Roman" pitchFamily="18" charset="0"/>
              <a:cs typeface="Times New Roman" pitchFamily="18" charset="0"/>
            </a:endParaRPr>
          </a:p>
          <a:p>
            <a:pPr lvl="0" algn="just"/>
            <a:r>
              <a:rPr lang="en-US" sz="1700" dirty="0">
                <a:latin typeface="Times New Roman" pitchFamily="18" charset="0"/>
                <a:cs typeface="Times New Roman" pitchFamily="18" charset="0"/>
              </a:rPr>
              <a:t>We have implemented all of the objects in our game. Important parts are done. Currently implementer working taking images by using only one spreadsheet image to organize the implementation</a:t>
            </a:r>
            <a:r>
              <a:rPr lang="en-US" sz="1700" dirty="0" smtClean="0">
                <a:latin typeface="Times New Roman" pitchFamily="18" charset="0"/>
                <a:cs typeface="Times New Roman" pitchFamily="18" charset="0"/>
              </a:rPr>
              <a:t>.</a:t>
            </a:r>
            <a:endParaRPr lang="tr-TR"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latin typeface="Times New Roman" pitchFamily="18" charset="0"/>
                <a:cs typeface="Times New Roman" pitchFamily="18" charset="0"/>
              </a:rPr>
              <a:t>Status of </a:t>
            </a:r>
            <a:r>
              <a:rPr lang="en-US" b="1" dirty="0" smtClean="0">
                <a:latin typeface="Times New Roman" pitchFamily="18" charset="0"/>
                <a:cs typeface="Times New Roman" pitchFamily="18" charset="0"/>
              </a:rPr>
              <a:t>Project</a:t>
            </a:r>
            <a:r>
              <a:rPr lang="tr-TR" b="1" dirty="0" smtClean="0">
                <a:latin typeface="Times New Roman" pitchFamily="18" charset="0"/>
                <a:cs typeface="Times New Roman" pitchFamily="18" charset="0"/>
              </a:rPr>
              <a:t>-cntd</a:t>
            </a:r>
            <a:endParaRPr lang="tr-TR" dirty="0">
              <a:latin typeface="Times New Roman" pitchFamily="18" charset="0"/>
              <a:cs typeface="Times New Roman" pitchFamily="18" charset="0"/>
            </a:endParaRPr>
          </a:p>
        </p:txBody>
      </p:sp>
      <p:sp>
        <p:nvSpPr>
          <p:cNvPr id="3" name="2 İçerik Yer Tutucusu"/>
          <p:cNvSpPr>
            <a:spLocks noGrp="1"/>
          </p:cNvSpPr>
          <p:nvPr>
            <p:ph sz="quarter" idx="1"/>
          </p:nvPr>
        </p:nvSpPr>
        <p:spPr/>
        <p:txBody>
          <a:bodyPr>
            <a:normAutofit/>
          </a:bodyPr>
          <a:lstStyle/>
          <a:p>
            <a:pPr lvl="0" algn="just"/>
            <a:r>
              <a:rPr lang="en-US" sz="1700" dirty="0">
                <a:latin typeface="Times New Roman" pitchFamily="18" charset="0"/>
                <a:cs typeface="Times New Roman" pitchFamily="18" charset="0"/>
              </a:rPr>
              <a:t>We scrapped the idea of making an input management subsystem, instead every class access user inputs via their nested classes</a:t>
            </a:r>
            <a:r>
              <a:rPr lang="en-US" sz="1700" dirty="0" smtClean="0">
                <a:latin typeface="Times New Roman" pitchFamily="18" charset="0"/>
                <a:cs typeface="Times New Roman" pitchFamily="18" charset="0"/>
              </a:rPr>
              <a:t>.</a:t>
            </a:r>
            <a:endParaRPr lang="tr-TR" sz="1700" dirty="0" smtClean="0">
              <a:latin typeface="Times New Roman" pitchFamily="18" charset="0"/>
              <a:cs typeface="Times New Roman" pitchFamily="18" charset="0"/>
            </a:endParaRPr>
          </a:p>
          <a:p>
            <a:pPr marL="0" lvl="0" indent="0" algn="just">
              <a:buNone/>
            </a:pPr>
            <a:endParaRPr lang="tr-TR" sz="1700" dirty="0">
              <a:latin typeface="Times New Roman" pitchFamily="18" charset="0"/>
              <a:cs typeface="Times New Roman" pitchFamily="18" charset="0"/>
            </a:endParaRPr>
          </a:p>
          <a:p>
            <a:pPr algn="just"/>
            <a:r>
              <a:rPr lang="en-US" sz="1700" dirty="0">
                <a:latin typeface="Times New Roman" pitchFamily="18" charset="0"/>
                <a:cs typeface="Times New Roman" pitchFamily="18" charset="0"/>
              </a:rPr>
              <a:t>We split </a:t>
            </a:r>
            <a:r>
              <a:rPr lang="en-US" sz="1700" dirty="0" err="1">
                <a:latin typeface="Times New Roman" pitchFamily="18" charset="0"/>
                <a:cs typeface="Times New Roman" pitchFamily="18" charset="0"/>
              </a:rPr>
              <a:t>GameData</a:t>
            </a:r>
            <a:r>
              <a:rPr lang="en-US" sz="1700" dirty="0">
                <a:latin typeface="Times New Roman" pitchFamily="18" charset="0"/>
                <a:cs typeface="Times New Roman" pitchFamily="18" charset="0"/>
              </a:rPr>
              <a:t> class into two pieces. </a:t>
            </a:r>
            <a:r>
              <a:rPr lang="en-US" sz="1700" dirty="0" err="1">
                <a:latin typeface="Times New Roman" pitchFamily="18" charset="0"/>
                <a:cs typeface="Times New Roman" pitchFamily="18" charset="0"/>
              </a:rPr>
              <a:t>MapData</a:t>
            </a:r>
            <a:r>
              <a:rPr lang="en-US" sz="1700" dirty="0">
                <a:latin typeface="Times New Roman" pitchFamily="18" charset="0"/>
                <a:cs typeface="Times New Roman" pitchFamily="18" charset="0"/>
              </a:rPr>
              <a:t> can only access levels by given level number and </a:t>
            </a:r>
            <a:r>
              <a:rPr lang="en-US" sz="1700" dirty="0" err="1">
                <a:latin typeface="Times New Roman" pitchFamily="18" charset="0"/>
                <a:cs typeface="Times New Roman" pitchFamily="18" charset="0"/>
              </a:rPr>
              <a:t>ScoreData</a:t>
            </a:r>
            <a:r>
              <a:rPr lang="en-US" sz="1700" dirty="0">
                <a:latin typeface="Times New Roman" pitchFamily="18" charset="0"/>
                <a:cs typeface="Times New Roman" pitchFamily="18" charset="0"/>
              </a:rPr>
              <a:t> can only access high scores. We have not implemented yet; however we are planning to create </a:t>
            </a:r>
            <a:r>
              <a:rPr lang="en-US" sz="1700" dirty="0" err="1">
                <a:latin typeface="Times New Roman" pitchFamily="18" charset="0"/>
                <a:cs typeface="Times New Roman" pitchFamily="18" charset="0"/>
              </a:rPr>
              <a:t>AccessData</a:t>
            </a:r>
            <a:r>
              <a:rPr lang="en-US" sz="1700" dirty="0">
                <a:latin typeface="Times New Roman" pitchFamily="18" charset="0"/>
                <a:cs typeface="Times New Roman" pitchFamily="18" charset="0"/>
              </a:rPr>
              <a:t> class to create unlock system for our game. Dividing these classes help encapsulation. If we were using our old system, </a:t>
            </a:r>
            <a:r>
              <a:rPr lang="en-US" sz="1700" dirty="0" err="1">
                <a:latin typeface="Times New Roman" pitchFamily="18" charset="0"/>
                <a:cs typeface="Times New Roman" pitchFamily="18" charset="0"/>
              </a:rPr>
              <a:t>MainMenu</a:t>
            </a:r>
            <a:r>
              <a:rPr lang="en-US" sz="1700" dirty="0">
                <a:latin typeface="Times New Roman" pitchFamily="18" charset="0"/>
                <a:cs typeface="Times New Roman" pitchFamily="18" charset="0"/>
              </a:rPr>
              <a:t> class can access both our map </a:t>
            </a:r>
            <a:r>
              <a:rPr lang="en-US" sz="1700" dirty="0" err="1">
                <a:latin typeface="Times New Roman" pitchFamily="18" charset="0"/>
                <a:cs typeface="Times New Roman" pitchFamily="18" charset="0"/>
              </a:rPr>
              <a:t>datas</a:t>
            </a:r>
            <a:r>
              <a:rPr lang="en-US" sz="1700" dirty="0">
                <a:latin typeface="Times New Roman" pitchFamily="18" charset="0"/>
                <a:cs typeface="Times New Roman" pitchFamily="18" charset="0"/>
              </a:rPr>
              <a:t> and access data</a:t>
            </a:r>
            <a:r>
              <a:rPr lang="en-US" sz="1700" dirty="0" smtClean="0">
                <a:latin typeface="Times New Roman" pitchFamily="18" charset="0"/>
                <a:cs typeface="Times New Roman" pitchFamily="18" charset="0"/>
              </a:rPr>
              <a:t>.</a:t>
            </a:r>
            <a:endParaRPr lang="tr-TR" sz="17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err="1" smtClean="0"/>
              <a:t>About</a:t>
            </a:r>
            <a:r>
              <a:rPr lang="tr-TR" b="1" dirty="0" smtClean="0"/>
              <a:t> </a:t>
            </a:r>
            <a:r>
              <a:rPr lang="en-US" b="1" dirty="0" smtClean="0"/>
              <a:t>New Features</a:t>
            </a:r>
            <a:endParaRPr lang="tr-TR" dirty="0"/>
          </a:p>
        </p:txBody>
      </p:sp>
      <p:sp>
        <p:nvSpPr>
          <p:cNvPr id="3" name="2 İçerik Yer Tutucusu"/>
          <p:cNvSpPr>
            <a:spLocks noGrp="1"/>
          </p:cNvSpPr>
          <p:nvPr>
            <p:ph sz="quarter" idx="1"/>
          </p:nvPr>
        </p:nvSpPr>
        <p:spPr>
          <a:xfrm>
            <a:off x="500034" y="1714464"/>
            <a:ext cx="8229600" cy="5143536"/>
          </a:xfrm>
        </p:spPr>
        <p:txBody>
          <a:bodyPr>
            <a:normAutofit fontScale="47500" lnSpcReduction="20000"/>
          </a:bodyPr>
          <a:lstStyle/>
          <a:p>
            <a:pPr lvl="0" algn="just"/>
            <a:r>
              <a:rPr lang="en-US" sz="3600" dirty="0">
                <a:latin typeface="Times New Roman" pitchFamily="18" charset="0"/>
                <a:cs typeface="Times New Roman" pitchFamily="18" charset="0"/>
              </a:rPr>
              <a:t>In our analysis report, we were planning to add a pause option which original Donkey Kong missing. We successfully added a pause option inside </a:t>
            </a:r>
            <a:r>
              <a:rPr lang="en-US" sz="3600" dirty="0" err="1">
                <a:latin typeface="Times New Roman" pitchFamily="18" charset="0"/>
                <a:cs typeface="Times New Roman" pitchFamily="18" charset="0"/>
              </a:rPr>
              <a:t>GamePanel</a:t>
            </a:r>
            <a:r>
              <a:rPr lang="en-US" sz="3600" dirty="0">
                <a:latin typeface="Times New Roman" pitchFamily="18" charset="0"/>
                <a:cs typeface="Times New Roman" pitchFamily="18" charset="0"/>
              </a:rPr>
              <a:t> class</a:t>
            </a:r>
            <a:r>
              <a:rPr lang="en-US" sz="3600" dirty="0" smtClean="0">
                <a:latin typeface="Times New Roman" pitchFamily="18" charset="0"/>
                <a:cs typeface="Times New Roman" pitchFamily="18" charset="0"/>
              </a:rPr>
              <a:t>.</a:t>
            </a:r>
            <a:endParaRPr lang="tr-TR" sz="3600" dirty="0" smtClean="0">
              <a:latin typeface="Times New Roman" pitchFamily="18" charset="0"/>
              <a:cs typeface="Times New Roman" pitchFamily="18" charset="0"/>
            </a:endParaRPr>
          </a:p>
          <a:p>
            <a:pPr lvl="0" algn="just">
              <a:buNone/>
            </a:pPr>
            <a:endParaRPr lang="tr-TR" sz="3600" dirty="0">
              <a:latin typeface="Times New Roman" pitchFamily="18" charset="0"/>
              <a:cs typeface="Times New Roman" pitchFamily="18" charset="0"/>
            </a:endParaRPr>
          </a:p>
          <a:p>
            <a:pPr lvl="0" algn="just"/>
            <a:r>
              <a:rPr lang="en-US" sz="3600" dirty="0">
                <a:latin typeface="Times New Roman" pitchFamily="18" charset="0"/>
                <a:cs typeface="Times New Roman" pitchFamily="18" charset="0"/>
              </a:rPr>
              <a:t>In our analysis report, we were planning to add high score option inside </a:t>
            </a:r>
            <a:r>
              <a:rPr lang="en-US" sz="3600" dirty="0" err="1">
                <a:latin typeface="Times New Roman" pitchFamily="18" charset="0"/>
                <a:cs typeface="Times New Roman" pitchFamily="18" charset="0"/>
              </a:rPr>
              <a:t>MainMenu</a:t>
            </a:r>
            <a:r>
              <a:rPr lang="en-US" sz="3600" dirty="0">
                <a:latin typeface="Times New Roman" pitchFamily="18" charset="0"/>
                <a:cs typeface="Times New Roman" pitchFamily="18" charset="0"/>
              </a:rPr>
              <a:t> which original Donkey Kong missing. We are working on display class when we are done with </a:t>
            </a:r>
            <a:r>
              <a:rPr lang="en-US" sz="3600" dirty="0" err="1">
                <a:latin typeface="Times New Roman" pitchFamily="18" charset="0"/>
                <a:cs typeface="Times New Roman" pitchFamily="18" charset="0"/>
              </a:rPr>
              <a:t>LevelSelect</a:t>
            </a:r>
            <a:r>
              <a:rPr lang="en-US" sz="3600" dirty="0">
                <a:latin typeface="Times New Roman" pitchFamily="18" charset="0"/>
                <a:cs typeface="Times New Roman" pitchFamily="18" charset="0"/>
              </a:rPr>
              <a:t> and </a:t>
            </a:r>
            <a:r>
              <a:rPr lang="en-US" sz="3600" dirty="0" err="1">
                <a:latin typeface="Times New Roman" pitchFamily="18" charset="0"/>
                <a:cs typeface="Times New Roman" pitchFamily="18" charset="0"/>
              </a:rPr>
              <a:t>OptionMenu</a:t>
            </a:r>
            <a:r>
              <a:rPr lang="en-US" sz="3600" dirty="0">
                <a:latin typeface="Times New Roman" pitchFamily="18" charset="0"/>
                <a:cs typeface="Times New Roman" pitchFamily="18" charset="0"/>
              </a:rPr>
              <a:t> classes. Currently </a:t>
            </a:r>
            <a:r>
              <a:rPr lang="en-US" sz="3600" dirty="0" err="1">
                <a:latin typeface="Times New Roman" pitchFamily="18" charset="0"/>
                <a:cs typeface="Times New Roman" pitchFamily="18" charset="0"/>
              </a:rPr>
              <a:t>MainMenu</a:t>
            </a:r>
            <a:r>
              <a:rPr lang="en-US" sz="3600" dirty="0">
                <a:latin typeface="Times New Roman" pitchFamily="18" charset="0"/>
                <a:cs typeface="Times New Roman" pitchFamily="18" charset="0"/>
              </a:rPr>
              <a:t> class can access high score data via </a:t>
            </a:r>
            <a:r>
              <a:rPr lang="en-US" sz="3600" dirty="0" err="1">
                <a:latin typeface="Times New Roman" pitchFamily="18" charset="0"/>
                <a:cs typeface="Times New Roman" pitchFamily="18" charset="0"/>
              </a:rPr>
              <a:t>ScoreData</a:t>
            </a:r>
            <a:r>
              <a:rPr lang="en-US" sz="3600" dirty="0">
                <a:latin typeface="Times New Roman" pitchFamily="18" charset="0"/>
                <a:cs typeface="Times New Roman" pitchFamily="18" charset="0"/>
              </a:rPr>
              <a:t> class. Therefore, we only need to create a user interface for </a:t>
            </a:r>
            <a:r>
              <a:rPr lang="en-US" sz="3600" dirty="0" err="1">
                <a:latin typeface="Times New Roman" pitchFamily="18" charset="0"/>
                <a:cs typeface="Times New Roman" pitchFamily="18" charset="0"/>
              </a:rPr>
              <a:t>displayment</a:t>
            </a:r>
            <a:r>
              <a:rPr lang="en-US" sz="3600" dirty="0" smtClean="0">
                <a:latin typeface="Times New Roman" pitchFamily="18" charset="0"/>
                <a:cs typeface="Times New Roman" pitchFamily="18" charset="0"/>
              </a:rPr>
              <a:t>.</a:t>
            </a:r>
            <a:endParaRPr lang="tr-TR" sz="3600" dirty="0" smtClean="0">
              <a:latin typeface="Times New Roman" pitchFamily="18" charset="0"/>
              <a:cs typeface="Times New Roman" pitchFamily="18" charset="0"/>
            </a:endParaRPr>
          </a:p>
          <a:p>
            <a:pPr lvl="0" algn="just">
              <a:buNone/>
            </a:pPr>
            <a:endParaRPr lang="tr-TR" sz="3600" dirty="0">
              <a:latin typeface="Times New Roman" pitchFamily="18" charset="0"/>
              <a:cs typeface="Times New Roman" pitchFamily="18" charset="0"/>
            </a:endParaRPr>
          </a:p>
          <a:p>
            <a:pPr lvl="0" algn="just"/>
            <a:r>
              <a:rPr lang="en-US" sz="3600" dirty="0">
                <a:latin typeface="Times New Roman" pitchFamily="18" charset="0"/>
                <a:cs typeface="Times New Roman" pitchFamily="18" charset="0"/>
              </a:rPr>
              <a:t>In our analysis report, we were planning to add more levels to the game. Thus, we are coding </a:t>
            </a:r>
            <a:r>
              <a:rPr lang="en-US" sz="3600" dirty="0" err="1">
                <a:latin typeface="Times New Roman" pitchFamily="18" charset="0"/>
                <a:cs typeface="Times New Roman" pitchFamily="18" charset="0"/>
              </a:rPr>
              <a:t>GameEngine</a:t>
            </a:r>
            <a:r>
              <a:rPr lang="en-US" sz="3600" dirty="0">
                <a:latin typeface="Times New Roman" pitchFamily="18" charset="0"/>
                <a:cs typeface="Times New Roman" pitchFamily="18" charset="0"/>
              </a:rPr>
              <a:t> and </a:t>
            </a:r>
            <a:r>
              <a:rPr lang="en-US" sz="3600" dirty="0" err="1">
                <a:latin typeface="Times New Roman" pitchFamily="18" charset="0"/>
                <a:cs typeface="Times New Roman" pitchFamily="18" charset="0"/>
              </a:rPr>
              <a:t>GamePanel</a:t>
            </a:r>
            <a:r>
              <a:rPr lang="en-US" sz="3600" dirty="0">
                <a:latin typeface="Times New Roman" pitchFamily="18" charset="0"/>
                <a:cs typeface="Times New Roman" pitchFamily="18" charset="0"/>
              </a:rPr>
              <a:t> in a way that we will able to add extra levels just by creating a text file named leveln.txt such as level2.txt. We only need to change </a:t>
            </a:r>
            <a:r>
              <a:rPr lang="en-US" sz="3600" dirty="0" err="1">
                <a:latin typeface="Times New Roman" pitchFamily="18" charset="0"/>
                <a:cs typeface="Times New Roman" pitchFamily="18" charset="0"/>
              </a:rPr>
              <a:t>LevelSelect</a:t>
            </a:r>
            <a:r>
              <a:rPr lang="en-US" sz="3600" dirty="0">
                <a:latin typeface="Times New Roman" pitchFamily="18" charset="0"/>
                <a:cs typeface="Times New Roman" pitchFamily="18" charset="0"/>
              </a:rPr>
              <a:t> class to show more levels</a:t>
            </a:r>
            <a:r>
              <a:rPr lang="en-US" sz="3600" dirty="0" smtClean="0">
                <a:latin typeface="Times New Roman" pitchFamily="18" charset="0"/>
                <a:cs typeface="Times New Roman" pitchFamily="18" charset="0"/>
              </a:rPr>
              <a:t>.</a:t>
            </a:r>
            <a:endParaRPr lang="tr-TR" sz="3600" dirty="0" smtClean="0">
              <a:latin typeface="Times New Roman" pitchFamily="18" charset="0"/>
              <a:cs typeface="Times New Roman" pitchFamily="18" charset="0"/>
            </a:endParaRPr>
          </a:p>
          <a:p>
            <a:pPr lvl="0" algn="just">
              <a:buNone/>
            </a:pPr>
            <a:endParaRPr lang="tr-TR" sz="3600" dirty="0">
              <a:latin typeface="Times New Roman" pitchFamily="18" charset="0"/>
              <a:cs typeface="Times New Roman" pitchFamily="18" charset="0"/>
            </a:endParaRPr>
          </a:p>
          <a:p>
            <a:pPr lvl="0" algn="just"/>
            <a:r>
              <a:rPr lang="en-US" sz="3600" dirty="0">
                <a:latin typeface="Times New Roman" pitchFamily="18" charset="0"/>
                <a:cs typeface="Times New Roman" pitchFamily="18" charset="0"/>
              </a:rPr>
              <a:t>We decided to not to add a save game option because it does not fit design philosophy of our game</a:t>
            </a:r>
            <a:r>
              <a:rPr lang="en-US" sz="3600" dirty="0" smtClean="0">
                <a:latin typeface="Times New Roman" pitchFamily="18" charset="0"/>
                <a:cs typeface="Times New Roman" pitchFamily="18" charset="0"/>
              </a:rPr>
              <a:t>.</a:t>
            </a:r>
            <a:endParaRPr lang="tr-TR" sz="3600" dirty="0" smtClean="0">
              <a:latin typeface="Times New Roman" pitchFamily="18" charset="0"/>
              <a:cs typeface="Times New Roman" pitchFamily="18" charset="0"/>
            </a:endParaRPr>
          </a:p>
          <a:p>
            <a:pPr lvl="0" algn="just">
              <a:buNone/>
            </a:pPr>
            <a:endParaRPr lang="tr-TR" sz="3600" dirty="0">
              <a:latin typeface="Times New Roman" pitchFamily="18" charset="0"/>
              <a:cs typeface="Times New Roman" pitchFamily="18" charset="0"/>
            </a:endParaRPr>
          </a:p>
          <a:p>
            <a:pPr lvl="0" algn="just"/>
            <a:r>
              <a:rPr lang="en-US" sz="3600" dirty="0">
                <a:latin typeface="Times New Roman" pitchFamily="18" charset="0"/>
                <a:cs typeface="Times New Roman" pitchFamily="18" charset="0"/>
              </a:rPr>
              <a:t>We decided to not to add customizations to the game because it does not worth the time to implement</a:t>
            </a:r>
            <a:r>
              <a:rPr lang="en-US" sz="3600" dirty="0" smtClean="0">
                <a:latin typeface="Times New Roman" pitchFamily="18" charset="0"/>
                <a:cs typeface="Times New Roman" pitchFamily="18" charset="0"/>
              </a:rPr>
              <a:t>.</a:t>
            </a:r>
            <a:endParaRPr lang="tr-TR" sz="36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err="1" smtClean="0">
                <a:latin typeface="Times New Roman" pitchFamily="18" charset="0"/>
                <a:cs typeface="Times New Roman" pitchFamily="18" charset="0"/>
              </a:rPr>
              <a:t>Problems</a:t>
            </a:r>
            <a:endParaRPr lang="tr-TR" b="1" dirty="0">
              <a:latin typeface="Times New Roman" pitchFamily="18" charset="0"/>
              <a:cs typeface="Times New Roman" pitchFamily="18" charset="0"/>
            </a:endParaRPr>
          </a:p>
        </p:txBody>
      </p:sp>
      <p:sp>
        <p:nvSpPr>
          <p:cNvPr id="3" name="2 İçerik Yer Tutucusu"/>
          <p:cNvSpPr>
            <a:spLocks noGrp="1"/>
          </p:cNvSpPr>
          <p:nvPr>
            <p:ph sz="quarter" idx="1"/>
          </p:nvPr>
        </p:nvSpPr>
        <p:spPr>
          <a:xfrm>
            <a:off x="428596" y="1643050"/>
            <a:ext cx="8229600" cy="5072098"/>
          </a:xfrm>
        </p:spPr>
        <p:txBody>
          <a:bodyPr>
            <a:normAutofit fontScale="92500" lnSpcReduction="20000"/>
          </a:bodyPr>
          <a:lstStyle/>
          <a:p>
            <a:pPr lvl="0"/>
            <a:r>
              <a:rPr lang="en-US" sz="1800" dirty="0">
                <a:latin typeface="Times New Roman" pitchFamily="18" charset="0"/>
                <a:cs typeface="Times New Roman" pitchFamily="18" charset="0"/>
              </a:rPr>
              <a:t>During implementation we realize that Game Algorithm Subsystem / Game Visual Subsystem does not fit our design philosophy and it creates a complex class. Therefore we divided them into two pieces.</a:t>
            </a:r>
            <a:endParaRPr lang="tr-TR" sz="1800" dirty="0">
              <a:latin typeface="Times New Roman" pitchFamily="18" charset="0"/>
              <a:cs typeface="Times New Roman" pitchFamily="18" charset="0"/>
            </a:endParaRPr>
          </a:p>
          <a:p>
            <a:endParaRPr lang="tr-TR" sz="1800" dirty="0" smtClean="0">
              <a:latin typeface="Times New Roman" pitchFamily="18" charset="0"/>
              <a:cs typeface="Times New Roman" pitchFamily="18" charset="0"/>
            </a:endParaRPr>
          </a:p>
          <a:p>
            <a:pPr lvl="0"/>
            <a:r>
              <a:rPr lang="en-US" sz="1800" dirty="0">
                <a:latin typeface="Times New Roman" pitchFamily="18" charset="0"/>
                <a:cs typeface="Times New Roman" pitchFamily="18" charset="0"/>
              </a:rPr>
              <a:t>During implementing </a:t>
            </a:r>
            <a:r>
              <a:rPr lang="en-US" sz="1800" dirty="0" err="1">
                <a:latin typeface="Times New Roman" pitchFamily="18" charset="0"/>
                <a:cs typeface="Times New Roman" pitchFamily="18" charset="0"/>
              </a:rPr>
              <a:t>MainMenu</a:t>
            </a:r>
            <a:r>
              <a:rPr lang="en-US" sz="1800" dirty="0">
                <a:latin typeface="Times New Roman" pitchFamily="18" charset="0"/>
                <a:cs typeface="Times New Roman" pitchFamily="18" charset="0"/>
              </a:rPr>
              <a:t> class, we realize that making buttons </a:t>
            </a:r>
            <a:r>
              <a:rPr lang="en-US" sz="1800" dirty="0" err="1">
                <a:latin typeface="Times New Roman" pitchFamily="18" charset="0"/>
                <a:cs typeface="Times New Roman" pitchFamily="18" charset="0"/>
              </a:rPr>
              <a:t>JPanel</a:t>
            </a:r>
            <a:r>
              <a:rPr lang="en-US" sz="1800" dirty="0">
                <a:latin typeface="Times New Roman" pitchFamily="18" charset="0"/>
                <a:cs typeface="Times New Roman" pitchFamily="18" charset="0"/>
              </a:rPr>
              <a:t> was not ideal. Therefore we use </a:t>
            </a:r>
            <a:r>
              <a:rPr lang="en-US" sz="1800" dirty="0" err="1">
                <a:latin typeface="Times New Roman" pitchFamily="18" charset="0"/>
                <a:cs typeface="Times New Roman" pitchFamily="18" charset="0"/>
              </a:rPr>
              <a:t>JButtons</a:t>
            </a:r>
            <a:r>
              <a:rPr lang="en-US" sz="1800" dirty="0" smtClean="0">
                <a:latin typeface="Times New Roman" pitchFamily="18" charset="0"/>
                <a:cs typeface="Times New Roman" pitchFamily="18" charset="0"/>
              </a:rPr>
              <a:t>.</a:t>
            </a:r>
            <a:endParaRPr lang="tr-TR" sz="1800" dirty="0" smtClean="0">
              <a:latin typeface="Times New Roman" pitchFamily="18" charset="0"/>
              <a:cs typeface="Times New Roman" pitchFamily="18" charset="0"/>
            </a:endParaRPr>
          </a:p>
          <a:p>
            <a:pPr lvl="0"/>
            <a:endParaRPr lang="tr-TR"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During implementation we realize that every class that extends </a:t>
            </a:r>
            <a:r>
              <a:rPr lang="en-US" sz="1800" dirty="0" err="1">
                <a:latin typeface="Times New Roman" pitchFamily="18" charset="0"/>
                <a:cs typeface="Times New Roman" pitchFamily="18" charset="0"/>
              </a:rPr>
              <a:t>JPanel</a:t>
            </a:r>
            <a:r>
              <a:rPr lang="en-US" sz="1800" dirty="0">
                <a:latin typeface="Times New Roman" pitchFamily="18" charset="0"/>
                <a:cs typeface="Times New Roman" pitchFamily="18" charset="0"/>
              </a:rPr>
              <a:t> uses some sort of input manager. However they are not similar for some classes. Therefore we scrapped whole subsystem and use nested classes for input management.</a:t>
            </a:r>
            <a:endParaRPr lang="tr-TR" sz="1800" dirty="0">
              <a:latin typeface="Times New Roman" pitchFamily="18" charset="0"/>
              <a:cs typeface="Times New Roman" pitchFamily="18" charset="0"/>
            </a:endParaRPr>
          </a:p>
          <a:p>
            <a:pPr lvl="0"/>
            <a:endParaRPr lang="tr-TR" sz="1800" dirty="0" smtClean="0">
              <a:latin typeface="Times New Roman" pitchFamily="18" charset="0"/>
              <a:cs typeface="Times New Roman" pitchFamily="18" charset="0"/>
            </a:endParaRPr>
          </a:p>
          <a:p>
            <a:r>
              <a:rPr lang="en-US" sz="1800" dirty="0">
                <a:latin typeface="Times New Roman" pitchFamily="18" charset="0"/>
                <a:cs typeface="Times New Roman" pitchFamily="18" charset="0"/>
              </a:rPr>
              <a:t>During implementation we realize that every class that can access </a:t>
            </a:r>
            <a:r>
              <a:rPr lang="en-US" sz="1800" dirty="0" err="1">
                <a:latin typeface="Times New Roman" pitchFamily="18" charset="0"/>
                <a:cs typeface="Times New Roman" pitchFamily="18" charset="0"/>
              </a:rPr>
              <a:t>GameData</a:t>
            </a:r>
            <a:r>
              <a:rPr lang="en-US" sz="1800" dirty="0">
                <a:latin typeface="Times New Roman" pitchFamily="18" charset="0"/>
                <a:cs typeface="Times New Roman" pitchFamily="18" charset="0"/>
              </a:rPr>
              <a:t> class, both can see our map data and high score data. To solve this problem, we make them separate classes</a:t>
            </a:r>
            <a:r>
              <a:rPr lang="en-US" sz="1800" dirty="0" smtClean="0">
                <a:latin typeface="Times New Roman" pitchFamily="18" charset="0"/>
                <a:cs typeface="Times New Roman" pitchFamily="18" charset="0"/>
              </a:rPr>
              <a:t>.</a:t>
            </a:r>
            <a:endParaRPr lang="tr-TR" sz="1800" dirty="0" smtClean="0">
              <a:latin typeface="Times New Roman" pitchFamily="18" charset="0"/>
              <a:cs typeface="Times New Roman" pitchFamily="18" charset="0"/>
            </a:endParaRPr>
          </a:p>
          <a:p>
            <a:endParaRPr lang="tr-TR"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We have not implemented this feature; however we will put small rectangles to our dynamic objects such as </a:t>
            </a:r>
            <a:r>
              <a:rPr lang="en-US" sz="1800" dirty="0" err="1">
                <a:latin typeface="Times New Roman" pitchFamily="18" charset="0"/>
                <a:cs typeface="Times New Roman" pitchFamily="18" charset="0"/>
              </a:rPr>
              <a:t>Jumpman</a:t>
            </a:r>
            <a:r>
              <a:rPr lang="en-US" sz="1800" dirty="0">
                <a:latin typeface="Times New Roman" pitchFamily="18" charset="0"/>
                <a:cs typeface="Times New Roman" pitchFamily="18" charset="0"/>
              </a:rPr>
              <a:t> and enemies. We will decide whether player hit the enemy by using these rectangles. If both rectangles collides, the program will realize that player has hit and enemy. Therefore it will decrease its live points by one</a:t>
            </a:r>
            <a:r>
              <a:rPr lang="en-US" sz="1800" dirty="0" smtClean="0">
                <a:latin typeface="Times New Roman" pitchFamily="18" charset="0"/>
                <a:cs typeface="Times New Roman" pitchFamily="18" charset="0"/>
              </a:rPr>
              <a:t>.</a:t>
            </a:r>
            <a:endParaRPr lang="tr-TR" sz="1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en-US" b="1" dirty="0" smtClean="0">
                <a:latin typeface="Times New Roman" pitchFamily="18" charset="0"/>
                <a:cs typeface="Times New Roman" pitchFamily="18" charset="0"/>
              </a:rPr>
              <a:t>Teamwork</a:t>
            </a:r>
            <a:endParaRPr lang="tr-TR" dirty="0">
              <a:latin typeface="Times New Roman" pitchFamily="18" charset="0"/>
              <a:cs typeface="Times New Roman" pitchFamily="18" charset="0"/>
            </a:endParaRPr>
          </a:p>
        </p:txBody>
      </p:sp>
      <p:sp>
        <p:nvSpPr>
          <p:cNvPr id="3" name="2 İçerik Yer Tutucusu"/>
          <p:cNvSpPr>
            <a:spLocks noGrp="1"/>
          </p:cNvSpPr>
          <p:nvPr>
            <p:ph sz="quarter" idx="1"/>
          </p:nvPr>
        </p:nvSpPr>
        <p:spPr>
          <a:xfrm>
            <a:off x="428596" y="1643050"/>
            <a:ext cx="8229600" cy="4929222"/>
          </a:xfrm>
        </p:spPr>
        <p:txBody>
          <a:bodyPr>
            <a:normAutofit/>
          </a:bodyPr>
          <a:lstStyle/>
          <a:p>
            <a:pPr lvl="0"/>
            <a:r>
              <a:rPr lang="tr-TR" sz="1700" dirty="0" smtClean="0">
                <a:latin typeface="Times New Roman" pitchFamily="18" charset="0"/>
                <a:cs typeface="Times New Roman" pitchFamily="18" charset="0"/>
              </a:rPr>
              <a:t>Sharing ideas is what makes teams successful. Having multiple options and solutions shortens the development and design stage. You can choose the better idea very easily.</a:t>
            </a:r>
          </a:p>
          <a:p>
            <a:pPr lvl="0"/>
            <a:endParaRPr lang="tr-TR" sz="1700" dirty="0">
              <a:latin typeface="Times New Roman" pitchFamily="18" charset="0"/>
              <a:cs typeface="Times New Roman" pitchFamily="18" charset="0"/>
            </a:endParaRPr>
          </a:p>
          <a:p>
            <a:r>
              <a:rPr lang="tr-TR" sz="1700" dirty="0" smtClean="0">
                <a:latin typeface="Times New Roman" pitchFamily="18" charset="0"/>
                <a:cs typeface="Times New Roman" pitchFamily="18" charset="0"/>
              </a:rPr>
              <a:t>Commitment is crucial for teamwork. Being part of the team means shared responsibilities. If one person slacks, others has to pick up the missing work in order not to fall behind on schecule. Taking </a:t>
            </a:r>
            <a:r>
              <a:rPr lang="tr-TR" sz="1700" dirty="0">
                <a:latin typeface="Times New Roman" pitchFamily="18" charset="0"/>
                <a:cs typeface="Times New Roman" pitchFamily="18" charset="0"/>
              </a:rPr>
              <a:t>responsibilities for teamwork leads to a successful team. </a:t>
            </a:r>
          </a:p>
          <a:p>
            <a:pPr lvl="0"/>
            <a:endParaRPr lang="tr-TR" sz="1700" dirty="0" smtClean="0">
              <a:latin typeface="Times New Roman" pitchFamily="18" charset="0"/>
              <a:cs typeface="Times New Roman" pitchFamily="18" charset="0"/>
            </a:endParaRPr>
          </a:p>
          <a:p>
            <a:pPr lvl="0"/>
            <a:r>
              <a:rPr lang="tr-TR" sz="1700" dirty="0" smtClean="0">
                <a:latin typeface="Times New Roman" pitchFamily="18" charset="0"/>
                <a:cs typeface="Times New Roman" pitchFamily="18" charset="0"/>
              </a:rPr>
              <a:t>Even though you know what to do, you can reach that goal from totaly different way. That’s why team communication skills are critical for ensuring success. Fortunately effective usage of UML diagrams help teams to understand the concept from the same point of view.</a:t>
            </a:r>
          </a:p>
          <a:p>
            <a:pPr lvl="0"/>
            <a:endParaRPr lang="tr-TR" sz="1700" dirty="0">
              <a:latin typeface="Times New Roman" pitchFamily="18" charset="0"/>
              <a:cs typeface="Times New Roman" pitchFamily="18" charset="0"/>
            </a:endParaRPr>
          </a:p>
          <a:p>
            <a:pPr lvl="0"/>
            <a:endParaRPr lang="tr-TR" sz="1700" dirty="0" smtClean="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talama">
  <a:themeElements>
    <a:clrScheme name="Ortalama">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rtalama">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rtalama">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57</TotalTime>
  <Words>798</Words>
  <Application>Microsoft Office PowerPoint</Application>
  <PresentationFormat>On-screen Show (4:3)</PresentationFormat>
  <Paragraphs>43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Ortalama</vt:lpstr>
      <vt:lpstr>CS 319 OBJECT ORIENTED SOFTWARE ENGINEERING PROTOTYPE PRESENTATION</vt:lpstr>
      <vt:lpstr>Status of Project</vt:lpstr>
      <vt:lpstr>Status of Project-cntd</vt:lpstr>
      <vt:lpstr>About New Features</vt:lpstr>
      <vt:lpstr>Problems</vt:lpstr>
      <vt:lpstr>Teamwork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of Project</dc:title>
  <dc:creator>Muammer</dc:creator>
  <cp:lastModifiedBy>Cagatay Kupeli</cp:lastModifiedBy>
  <cp:revision>12</cp:revision>
  <dcterms:created xsi:type="dcterms:W3CDTF">2017-11-09T11:34:06Z</dcterms:created>
  <dcterms:modified xsi:type="dcterms:W3CDTF">2017-11-09T13:28:42Z</dcterms:modified>
</cp:coreProperties>
</file>