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7" r:id="rId3"/>
    <p:sldId id="258" r:id="rId4"/>
    <p:sldId id="260" r:id="rId5"/>
    <p:sldId id="261" r:id="rId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CAC6904-43C3-4C69-92D4-9A25346DB3C2}" type="datetimeFigureOut">
              <a:rPr lang="tr-TR" smtClean="0"/>
              <a:pPr/>
              <a:t>09.11.2017</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368B955-95A5-449C-9EB8-FDB4BECE6BA9}"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368B955-95A5-449C-9EB8-FDB4BECE6BA9}"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3CAC6904-43C3-4C69-92D4-9A25346DB3C2}" type="datetimeFigureOut">
              <a:rPr lang="tr-TR" smtClean="0"/>
              <a:pPr/>
              <a:t>09.11.2017</a:t>
            </a:fld>
            <a:endParaRPr lang="tr-TR"/>
          </a:p>
        </p:txBody>
      </p:sp>
      <p:sp>
        <p:nvSpPr>
          <p:cNvPr id="5" name="4 Altbilgi Yer Tutucusu"/>
          <p:cNvSpPr>
            <a:spLocks noGrp="1"/>
          </p:cNvSpPr>
          <p:nvPr>
            <p:ph type="ftr" sz="quarter" idx="11"/>
          </p:nvPr>
        </p:nvSpPr>
        <p:spPr>
          <a:xfrm>
            <a:off x="457201" y="6248207"/>
            <a:ext cx="5573483" cy="365125"/>
          </a:xfrm>
        </p:spPr>
        <p:txBody>
          <a:bodyPr/>
          <a:lstStyle/>
          <a:p>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368B955-95A5-449C-9EB8-FDB4BECE6BA9}"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368B955-95A5-449C-9EB8-FDB4BECE6BA9}"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68B955-95A5-449C-9EB8-FDB4BECE6BA9}" type="slidenum">
              <a:rPr lang="tr-TR" smtClean="0"/>
              <a:pPr/>
              <a:t>‹#›</a:t>
            </a:fld>
            <a:endParaRPr lang="tr-TR"/>
          </a:p>
        </p:txBody>
      </p:sp>
      <p:sp>
        <p:nvSpPr>
          <p:cNvPr id="14" name="13 Altbilgi Yer Tutucusu"/>
          <p:cNvSpPr>
            <a:spLocks noGrp="1"/>
          </p:cNvSpPr>
          <p:nvPr>
            <p:ph type="ftr" sz="quarter" idx="12"/>
          </p:nvPr>
        </p:nvSpPr>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3CAC6904-43C3-4C69-92D4-9A25346DB3C2}" type="datetimeFigureOut">
              <a:rPr lang="tr-TR" smtClean="0"/>
              <a:pPr/>
              <a:t>09.11.2017</a:t>
            </a:fld>
            <a:endParaRPr lang="tr-TR"/>
          </a:p>
        </p:txBody>
      </p:sp>
      <p:sp>
        <p:nvSpPr>
          <p:cNvPr id="10" name="9 Slayt Numarası Yer Tutucusu"/>
          <p:cNvSpPr>
            <a:spLocks noGrp="1"/>
          </p:cNvSpPr>
          <p:nvPr>
            <p:ph type="sldNum" sz="quarter" idx="16"/>
          </p:nvPr>
        </p:nvSpPr>
        <p:spPr/>
        <p:txBody>
          <a:bodyPr rtlCol="0"/>
          <a:lstStyle/>
          <a:p>
            <a:fld id="{3368B955-95A5-449C-9EB8-FDB4BECE6BA9}" type="slidenum">
              <a:rPr lang="tr-TR" smtClean="0"/>
              <a:pPr/>
              <a:t>‹#›</a:t>
            </a:fld>
            <a:endParaRPr lang="tr-TR"/>
          </a:p>
        </p:txBody>
      </p:sp>
      <p:sp>
        <p:nvSpPr>
          <p:cNvPr id="12" name="11 Altbilgi Yer Tutucusu"/>
          <p:cNvSpPr>
            <a:spLocks noGrp="1"/>
          </p:cNvSpPr>
          <p:nvPr>
            <p:ph type="ftr" sz="quarter" idx="17"/>
          </p:nvPr>
        </p:nvSpPr>
        <p:spPr/>
        <p:txBody>
          <a:bodyPr rtlCol="0"/>
          <a:lstStyle/>
          <a:p>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3CAC6904-43C3-4C69-92D4-9A25346DB3C2}" type="datetimeFigureOut">
              <a:rPr lang="tr-TR" smtClean="0"/>
              <a:pPr/>
              <a:t>09.11.2017</a:t>
            </a:fld>
            <a:endParaRPr lang="tr-TR"/>
          </a:p>
        </p:txBody>
      </p:sp>
      <p:sp>
        <p:nvSpPr>
          <p:cNvPr id="12" name="11 Slayt Numarası Yer Tutucusu"/>
          <p:cNvSpPr>
            <a:spLocks noGrp="1"/>
          </p:cNvSpPr>
          <p:nvPr>
            <p:ph type="sldNum" sz="quarter" idx="16"/>
          </p:nvPr>
        </p:nvSpPr>
        <p:spPr/>
        <p:txBody>
          <a:bodyPr rtlCol="0"/>
          <a:lstStyle/>
          <a:p>
            <a:fld id="{3368B955-95A5-449C-9EB8-FDB4BECE6BA9}" type="slidenum">
              <a:rPr lang="tr-TR" smtClean="0"/>
              <a:pPr/>
              <a:t>‹#›</a:t>
            </a:fld>
            <a:endParaRPr lang="tr-TR"/>
          </a:p>
        </p:txBody>
      </p:sp>
      <p:sp>
        <p:nvSpPr>
          <p:cNvPr id="14" name="13 Altbilgi Yer Tutucusu"/>
          <p:cNvSpPr>
            <a:spLocks noGrp="1"/>
          </p:cNvSpPr>
          <p:nvPr>
            <p:ph type="ftr" sz="quarter" idx="17"/>
          </p:nvPr>
        </p:nvSpPr>
        <p:spPr/>
        <p:txBody>
          <a:bodyPr rtlCol="0"/>
          <a:lstStyle/>
          <a:p>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368B955-95A5-449C-9EB8-FDB4BECE6BA9}"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368B955-95A5-449C-9EB8-FDB4BECE6BA9}"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368B955-95A5-449C-9EB8-FDB4BECE6BA9}"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3CAC6904-43C3-4C69-92D4-9A25346DB3C2}" type="datetimeFigureOut">
              <a:rPr lang="tr-TR" smtClean="0"/>
              <a:pPr/>
              <a:t>09.11.2017</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368B955-95A5-449C-9EB8-FDB4BECE6BA9}"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CAC6904-43C3-4C69-92D4-9A25346DB3C2}" type="datetimeFigureOut">
              <a:rPr lang="tr-TR" smtClean="0"/>
              <a:pPr/>
              <a:t>09.11.2017</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68B955-95A5-449C-9EB8-FDB4BECE6BA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a:latin typeface="Times New Roman" pitchFamily="18" charset="0"/>
                <a:cs typeface="Times New Roman" pitchFamily="18" charset="0"/>
              </a:rPr>
              <a:t>Status of </a:t>
            </a:r>
            <a:r>
              <a:rPr lang="en-US" b="1" dirty="0" smtClean="0">
                <a:latin typeface="Times New Roman" pitchFamily="18" charset="0"/>
                <a:cs typeface="Times New Roman" pitchFamily="18" charset="0"/>
              </a:rPr>
              <a:t>Project</a:t>
            </a:r>
            <a:endParaRPr lang="tr-TR" dirty="0">
              <a:latin typeface="Times New Roman" pitchFamily="18" charset="0"/>
              <a:cs typeface="Times New Roman" pitchFamily="18" charset="0"/>
            </a:endParaRPr>
          </a:p>
        </p:txBody>
      </p:sp>
      <p:sp>
        <p:nvSpPr>
          <p:cNvPr id="3" name="2 İçerik Yer Tutucusu"/>
          <p:cNvSpPr>
            <a:spLocks noGrp="1"/>
          </p:cNvSpPr>
          <p:nvPr>
            <p:ph sz="quarter" idx="1"/>
          </p:nvPr>
        </p:nvSpPr>
        <p:spPr>
          <a:xfrm>
            <a:off x="428596" y="1714488"/>
            <a:ext cx="8229600" cy="4525963"/>
          </a:xfrm>
        </p:spPr>
        <p:txBody>
          <a:bodyPr>
            <a:normAutofit lnSpcReduction="10000"/>
          </a:bodyPr>
          <a:lstStyle/>
          <a:p>
            <a:pPr lvl="0" algn="just"/>
            <a:r>
              <a:rPr lang="en-US" sz="1800" dirty="0">
                <a:latin typeface="Times New Roman" pitchFamily="18" charset="0"/>
                <a:cs typeface="Times New Roman" pitchFamily="18" charset="0"/>
              </a:rPr>
              <a:t>We have implemented </a:t>
            </a:r>
            <a:r>
              <a:rPr lang="en-US" sz="1800" dirty="0" err="1">
                <a:latin typeface="Times New Roman" pitchFamily="18" charset="0"/>
                <a:cs typeface="Times New Roman" pitchFamily="18" charset="0"/>
              </a:rPr>
              <a:t>MainMenu</a:t>
            </a:r>
            <a:r>
              <a:rPr lang="en-US" sz="1800" dirty="0">
                <a:latin typeface="Times New Roman" pitchFamily="18" charset="0"/>
                <a:cs typeface="Times New Roman" pitchFamily="18" charset="0"/>
              </a:rPr>
              <a:t> class; however, we did not start implementing </a:t>
            </a:r>
            <a:r>
              <a:rPr lang="en-US" sz="1800" dirty="0" err="1">
                <a:latin typeface="Times New Roman" pitchFamily="18" charset="0"/>
                <a:cs typeface="Times New Roman" pitchFamily="18" charset="0"/>
              </a:rPr>
              <a:t>LevelSelect</a:t>
            </a:r>
            <a:r>
              <a:rPr lang="en-US" sz="1800" dirty="0">
                <a:latin typeface="Times New Roman" pitchFamily="18" charset="0"/>
                <a:cs typeface="Times New Roman" pitchFamily="18" charset="0"/>
              </a:rPr>
              <a:t> class and </a:t>
            </a:r>
            <a:r>
              <a:rPr lang="en-US" sz="1800" dirty="0" err="1">
                <a:latin typeface="Times New Roman" pitchFamily="18" charset="0"/>
                <a:cs typeface="Times New Roman" pitchFamily="18" charset="0"/>
              </a:rPr>
              <a:t>OptionMenu</a:t>
            </a:r>
            <a:r>
              <a:rPr lang="en-US" sz="1800" dirty="0">
                <a:latin typeface="Times New Roman" pitchFamily="18" charset="0"/>
                <a:cs typeface="Times New Roman" pitchFamily="18" charset="0"/>
              </a:rPr>
              <a:t> class. Thus, user cannot access those panels via </a:t>
            </a:r>
            <a:r>
              <a:rPr lang="en-US" sz="1800" dirty="0" err="1">
                <a:latin typeface="Times New Roman" pitchFamily="18" charset="0"/>
                <a:cs typeface="Times New Roman" pitchFamily="18" charset="0"/>
              </a:rPr>
              <a:t>MainMenu</a:t>
            </a:r>
            <a:r>
              <a:rPr lang="en-US" sz="1800" dirty="0">
                <a:latin typeface="Times New Roman" pitchFamily="18" charset="0"/>
                <a:cs typeface="Times New Roman" pitchFamily="18" charset="0"/>
              </a:rPr>
              <a:t> panel. </a:t>
            </a:r>
            <a:endParaRPr lang="tr-TR" sz="1800" dirty="0" smtClean="0">
              <a:latin typeface="Times New Roman" pitchFamily="18" charset="0"/>
              <a:cs typeface="Times New Roman" pitchFamily="18" charset="0"/>
            </a:endParaRPr>
          </a:p>
          <a:p>
            <a:pPr lvl="0" algn="just">
              <a:buNone/>
            </a:pPr>
            <a:endParaRPr lang="tr-TR"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We add a new class named </a:t>
            </a:r>
            <a:r>
              <a:rPr lang="en-US" sz="1800" dirty="0" err="1">
                <a:latin typeface="Times New Roman" pitchFamily="18" charset="0"/>
                <a:cs typeface="Times New Roman" pitchFamily="18" charset="0"/>
              </a:rPr>
              <a:t>GamePanel</a:t>
            </a:r>
            <a:r>
              <a:rPr lang="en-US" sz="1800" dirty="0">
                <a:latin typeface="Times New Roman" pitchFamily="18" charset="0"/>
                <a:cs typeface="Times New Roman" pitchFamily="18" charset="0"/>
              </a:rPr>
              <a:t>. During implementation we realize that </a:t>
            </a:r>
            <a:r>
              <a:rPr lang="en-US" sz="1800" dirty="0" err="1">
                <a:latin typeface="Times New Roman" pitchFamily="18" charset="0"/>
                <a:cs typeface="Times New Roman" pitchFamily="18" charset="0"/>
              </a:rPr>
              <a:t>GameEngine</a:t>
            </a:r>
            <a:r>
              <a:rPr lang="en-US" sz="1800" dirty="0">
                <a:latin typeface="Times New Roman" pitchFamily="18" charset="0"/>
                <a:cs typeface="Times New Roman" pitchFamily="18" charset="0"/>
              </a:rPr>
              <a:t> class both render, display and run the game and it did not fit our design philosophy. Therefore, we divided it into two pieces. </a:t>
            </a:r>
            <a:r>
              <a:rPr lang="en-US" sz="1800" dirty="0" err="1">
                <a:latin typeface="Times New Roman" pitchFamily="18" charset="0"/>
                <a:cs typeface="Times New Roman" pitchFamily="18" charset="0"/>
              </a:rPr>
              <a:t>GameEngine</a:t>
            </a:r>
            <a:r>
              <a:rPr lang="en-US" sz="1800" dirty="0">
                <a:latin typeface="Times New Roman" pitchFamily="18" charset="0"/>
                <a:cs typeface="Times New Roman" pitchFamily="18" charset="0"/>
              </a:rPr>
              <a:t> class runs the game in 2D array. </a:t>
            </a:r>
            <a:r>
              <a:rPr lang="en-US" sz="1800" dirty="0" err="1">
                <a:latin typeface="Times New Roman" pitchFamily="18" charset="0"/>
                <a:cs typeface="Times New Roman" pitchFamily="18" charset="0"/>
              </a:rPr>
              <a:t>GamePanel</a:t>
            </a:r>
            <a:r>
              <a:rPr lang="en-US" sz="1800" dirty="0">
                <a:latin typeface="Times New Roman" pitchFamily="18" charset="0"/>
                <a:cs typeface="Times New Roman" pitchFamily="18" charset="0"/>
              </a:rPr>
              <a:t> class renders and displays the current game condition. The person who is implementing </a:t>
            </a:r>
            <a:r>
              <a:rPr lang="en-US" sz="1800" dirty="0" err="1">
                <a:latin typeface="Times New Roman" pitchFamily="18" charset="0"/>
                <a:cs typeface="Times New Roman" pitchFamily="18" charset="0"/>
              </a:rPr>
              <a:t>GameEngine</a:t>
            </a:r>
            <a:r>
              <a:rPr lang="en-US" sz="1800" dirty="0">
                <a:latin typeface="Times New Roman" pitchFamily="18" charset="0"/>
                <a:cs typeface="Times New Roman" pitchFamily="18" charset="0"/>
              </a:rPr>
              <a:t> class do not need to know how to display it and the person who is implementing </a:t>
            </a:r>
            <a:r>
              <a:rPr lang="en-US" sz="1800" dirty="0" err="1">
                <a:latin typeface="Times New Roman" pitchFamily="18" charset="0"/>
                <a:cs typeface="Times New Roman" pitchFamily="18" charset="0"/>
              </a:rPr>
              <a:t>GamePanel</a:t>
            </a:r>
            <a:r>
              <a:rPr lang="en-US" sz="1800" dirty="0">
                <a:latin typeface="Times New Roman" pitchFamily="18" charset="0"/>
                <a:cs typeface="Times New Roman" pitchFamily="18" charset="0"/>
              </a:rPr>
              <a:t> class do not need to know how the game works. It helps us to distribute work in our group</a:t>
            </a:r>
            <a:r>
              <a:rPr lang="en-US" sz="18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pPr algn="just">
              <a:buNone/>
            </a:pPr>
            <a:endParaRPr lang="tr-TR"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We have implemented all of the objects in our game. Important parts are done. Currently implementer working taking images by using only one spreadsheet image to organize the implementation.</a:t>
            </a:r>
            <a:endParaRPr lang="tr-TR" sz="1800" dirty="0">
              <a:latin typeface="Times New Roman" pitchFamily="18" charset="0"/>
              <a:cs typeface="Times New Roman" pitchFamily="18" charset="0"/>
            </a:endParaRPr>
          </a:p>
          <a:p>
            <a:pPr lvl="0"/>
            <a:endParaRPr lang="tr-TR" sz="1800" dirty="0"/>
          </a:p>
          <a:p>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latin typeface="Times New Roman" pitchFamily="18" charset="0"/>
                <a:cs typeface="Times New Roman" pitchFamily="18" charset="0"/>
              </a:rPr>
              <a:t>Status of Project</a:t>
            </a:r>
            <a:r>
              <a:rPr lang="tr-TR" b="1" dirty="0" smtClean="0">
                <a:latin typeface="Times New Roman" pitchFamily="18" charset="0"/>
                <a:cs typeface="Times New Roman" pitchFamily="18" charset="0"/>
              </a:rPr>
              <a:t>-</a:t>
            </a:r>
            <a:r>
              <a:rPr lang="tr-TR" b="1" dirty="0" err="1" smtClean="0">
                <a:latin typeface="Times New Roman" pitchFamily="18" charset="0"/>
                <a:cs typeface="Times New Roman" pitchFamily="18" charset="0"/>
              </a:rPr>
              <a:t>cntd</a:t>
            </a:r>
            <a:endParaRPr lang="tr-TR" dirty="0">
              <a:latin typeface="Times New Roman" pitchFamily="18" charset="0"/>
              <a:cs typeface="Times New Roman" pitchFamily="18" charset="0"/>
            </a:endParaRPr>
          </a:p>
        </p:txBody>
      </p:sp>
      <p:sp>
        <p:nvSpPr>
          <p:cNvPr id="3" name="2 İçerik Yer Tutucusu"/>
          <p:cNvSpPr>
            <a:spLocks noGrp="1"/>
          </p:cNvSpPr>
          <p:nvPr>
            <p:ph sz="quarter" idx="1"/>
          </p:nvPr>
        </p:nvSpPr>
        <p:spPr/>
        <p:txBody>
          <a:bodyPr>
            <a:normAutofit/>
          </a:bodyPr>
          <a:lstStyle/>
          <a:p>
            <a:pPr lvl="0" algn="just"/>
            <a:r>
              <a:rPr lang="en-US" sz="1800" dirty="0">
                <a:latin typeface="Times New Roman" pitchFamily="18" charset="0"/>
                <a:cs typeface="Times New Roman" pitchFamily="18" charset="0"/>
              </a:rPr>
              <a:t>We scrapped the idea of making an input management subsystem, instead every class access user inputs via their nested classes</a:t>
            </a:r>
            <a:r>
              <a:rPr lang="en-US" sz="18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pPr lvl="0" algn="just"/>
            <a:endParaRPr lang="tr-TR"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We split </a:t>
            </a:r>
            <a:r>
              <a:rPr lang="en-US" sz="1800" dirty="0" err="1">
                <a:latin typeface="Times New Roman" pitchFamily="18" charset="0"/>
                <a:cs typeface="Times New Roman" pitchFamily="18" charset="0"/>
              </a:rPr>
              <a:t>GameData</a:t>
            </a:r>
            <a:r>
              <a:rPr lang="en-US" sz="1800" dirty="0">
                <a:latin typeface="Times New Roman" pitchFamily="18" charset="0"/>
                <a:cs typeface="Times New Roman" pitchFamily="18" charset="0"/>
              </a:rPr>
              <a:t> class into two pieces. </a:t>
            </a:r>
            <a:r>
              <a:rPr lang="en-US" sz="1800" dirty="0" err="1">
                <a:latin typeface="Times New Roman" pitchFamily="18" charset="0"/>
                <a:cs typeface="Times New Roman" pitchFamily="18" charset="0"/>
              </a:rPr>
              <a:t>MapData</a:t>
            </a:r>
            <a:r>
              <a:rPr lang="en-US" sz="1800" dirty="0">
                <a:latin typeface="Times New Roman" pitchFamily="18" charset="0"/>
                <a:cs typeface="Times New Roman" pitchFamily="18" charset="0"/>
              </a:rPr>
              <a:t> can only access levels by given level number and </a:t>
            </a:r>
            <a:r>
              <a:rPr lang="en-US" sz="1800" dirty="0" err="1">
                <a:latin typeface="Times New Roman" pitchFamily="18" charset="0"/>
                <a:cs typeface="Times New Roman" pitchFamily="18" charset="0"/>
              </a:rPr>
              <a:t>ScoreData</a:t>
            </a:r>
            <a:r>
              <a:rPr lang="en-US" sz="1800" dirty="0">
                <a:latin typeface="Times New Roman" pitchFamily="18" charset="0"/>
                <a:cs typeface="Times New Roman" pitchFamily="18" charset="0"/>
              </a:rPr>
              <a:t> can only access high scores. We have not implemented yet; however we are planning to create </a:t>
            </a:r>
            <a:r>
              <a:rPr lang="en-US" sz="1800" dirty="0" err="1">
                <a:latin typeface="Times New Roman" pitchFamily="18" charset="0"/>
                <a:cs typeface="Times New Roman" pitchFamily="18" charset="0"/>
              </a:rPr>
              <a:t>AccessData</a:t>
            </a:r>
            <a:r>
              <a:rPr lang="en-US" sz="1800" dirty="0">
                <a:latin typeface="Times New Roman" pitchFamily="18" charset="0"/>
                <a:cs typeface="Times New Roman" pitchFamily="18" charset="0"/>
              </a:rPr>
              <a:t> class to create unlock system for our game. Dividing these classes help encapsulation. If we were using our old system, </a:t>
            </a:r>
            <a:r>
              <a:rPr lang="en-US" sz="1800" dirty="0" err="1">
                <a:latin typeface="Times New Roman" pitchFamily="18" charset="0"/>
                <a:cs typeface="Times New Roman" pitchFamily="18" charset="0"/>
              </a:rPr>
              <a:t>MainMenu</a:t>
            </a:r>
            <a:r>
              <a:rPr lang="en-US" sz="1800" dirty="0">
                <a:latin typeface="Times New Roman" pitchFamily="18" charset="0"/>
                <a:cs typeface="Times New Roman" pitchFamily="18" charset="0"/>
              </a:rPr>
              <a:t> class can access both our map </a:t>
            </a:r>
            <a:r>
              <a:rPr lang="en-US" sz="1800" dirty="0" err="1">
                <a:latin typeface="Times New Roman" pitchFamily="18" charset="0"/>
                <a:cs typeface="Times New Roman" pitchFamily="18" charset="0"/>
              </a:rPr>
              <a:t>datas</a:t>
            </a:r>
            <a:r>
              <a:rPr lang="en-US" sz="1800" dirty="0">
                <a:latin typeface="Times New Roman" pitchFamily="18" charset="0"/>
                <a:cs typeface="Times New Roman" pitchFamily="18" charset="0"/>
              </a:rPr>
              <a:t> and access data.</a:t>
            </a:r>
            <a:endParaRPr lang="tr-TR" sz="1800" dirty="0">
              <a:latin typeface="Times New Roman" pitchFamily="18" charset="0"/>
              <a:cs typeface="Times New Roman" pitchFamily="18" charset="0"/>
            </a:endParaRPr>
          </a:p>
          <a:p>
            <a:pPr lvl="0"/>
            <a:endParaRPr lang="tr-TR" dirty="0"/>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About</a:t>
            </a:r>
            <a:r>
              <a:rPr lang="tr-TR" b="1" dirty="0" smtClean="0"/>
              <a:t> </a:t>
            </a:r>
            <a:r>
              <a:rPr lang="en-US" b="1" dirty="0" smtClean="0"/>
              <a:t>New Features</a:t>
            </a:r>
            <a:endParaRPr lang="tr-TR" dirty="0"/>
          </a:p>
        </p:txBody>
      </p:sp>
      <p:sp>
        <p:nvSpPr>
          <p:cNvPr id="3" name="2 İçerik Yer Tutucusu"/>
          <p:cNvSpPr>
            <a:spLocks noGrp="1"/>
          </p:cNvSpPr>
          <p:nvPr>
            <p:ph sz="quarter" idx="1"/>
          </p:nvPr>
        </p:nvSpPr>
        <p:spPr>
          <a:xfrm>
            <a:off x="500034" y="1714464"/>
            <a:ext cx="8229600" cy="5143536"/>
          </a:xfrm>
        </p:spPr>
        <p:txBody>
          <a:bodyPr>
            <a:normAutofit fontScale="47500" lnSpcReduction="20000"/>
          </a:bodyPr>
          <a:lstStyle/>
          <a:p>
            <a:pPr lvl="0" algn="just"/>
            <a:r>
              <a:rPr lang="en-US" sz="3600" dirty="0">
                <a:latin typeface="Times New Roman" pitchFamily="18" charset="0"/>
                <a:cs typeface="Times New Roman" pitchFamily="18" charset="0"/>
              </a:rPr>
              <a:t>In our analysis report, we were planning to add a pause option which original Donkey Kong missing. We successfully added a pause option inside </a:t>
            </a:r>
            <a:r>
              <a:rPr lang="en-US" sz="3600" dirty="0" err="1">
                <a:latin typeface="Times New Roman" pitchFamily="18" charset="0"/>
                <a:cs typeface="Times New Roman" pitchFamily="18" charset="0"/>
              </a:rPr>
              <a:t>GamePanel</a:t>
            </a:r>
            <a:r>
              <a:rPr lang="en-US" sz="3600" dirty="0">
                <a:latin typeface="Times New Roman" pitchFamily="18" charset="0"/>
                <a:cs typeface="Times New Roman" pitchFamily="18" charset="0"/>
              </a:rPr>
              <a:t> class</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In our analysis report, we were planning to add high score option inside </a:t>
            </a:r>
            <a:r>
              <a:rPr lang="en-US" sz="3600" dirty="0" err="1">
                <a:latin typeface="Times New Roman" pitchFamily="18" charset="0"/>
                <a:cs typeface="Times New Roman" pitchFamily="18" charset="0"/>
              </a:rPr>
              <a:t>MainMenu</a:t>
            </a:r>
            <a:r>
              <a:rPr lang="en-US" sz="3600" dirty="0">
                <a:latin typeface="Times New Roman" pitchFamily="18" charset="0"/>
                <a:cs typeface="Times New Roman" pitchFamily="18" charset="0"/>
              </a:rPr>
              <a:t> which original Donkey Kong missing. We are working on display class when we are done with </a:t>
            </a:r>
            <a:r>
              <a:rPr lang="en-US" sz="3600" dirty="0" err="1">
                <a:latin typeface="Times New Roman" pitchFamily="18" charset="0"/>
                <a:cs typeface="Times New Roman" pitchFamily="18" charset="0"/>
              </a:rPr>
              <a:t>LevelSelect</a:t>
            </a:r>
            <a:r>
              <a:rPr lang="en-US" sz="3600" dirty="0">
                <a:latin typeface="Times New Roman" pitchFamily="18" charset="0"/>
                <a:cs typeface="Times New Roman" pitchFamily="18" charset="0"/>
              </a:rPr>
              <a:t> and </a:t>
            </a:r>
            <a:r>
              <a:rPr lang="en-US" sz="3600" dirty="0" err="1">
                <a:latin typeface="Times New Roman" pitchFamily="18" charset="0"/>
                <a:cs typeface="Times New Roman" pitchFamily="18" charset="0"/>
              </a:rPr>
              <a:t>OptionMenu</a:t>
            </a:r>
            <a:r>
              <a:rPr lang="en-US" sz="3600" dirty="0">
                <a:latin typeface="Times New Roman" pitchFamily="18" charset="0"/>
                <a:cs typeface="Times New Roman" pitchFamily="18" charset="0"/>
              </a:rPr>
              <a:t> classes. Currently </a:t>
            </a:r>
            <a:r>
              <a:rPr lang="en-US" sz="3600" dirty="0" err="1">
                <a:latin typeface="Times New Roman" pitchFamily="18" charset="0"/>
                <a:cs typeface="Times New Roman" pitchFamily="18" charset="0"/>
              </a:rPr>
              <a:t>MainMenu</a:t>
            </a:r>
            <a:r>
              <a:rPr lang="en-US" sz="3600" dirty="0">
                <a:latin typeface="Times New Roman" pitchFamily="18" charset="0"/>
                <a:cs typeface="Times New Roman" pitchFamily="18" charset="0"/>
              </a:rPr>
              <a:t> class can access high score data via </a:t>
            </a:r>
            <a:r>
              <a:rPr lang="en-US" sz="3600" dirty="0" err="1">
                <a:latin typeface="Times New Roman" pitchFamily="18" charset="0"/>
                <a:cs typeface="Times New Roman" pitchFamily="18" charset="0"/>
              </a:rPr>
              <a:t>ScoreData</a:t>
            </a:r>
            <a:r>
              <a:rPr lang="en-US" sz="3600" dirty="0">
                <a:latin typeface="Times New Roman" pitchFamily="18" charset="0"/>
                <a:cs typeface="Times New Roman" pitchFamily="18" charset="0"/>
              </a:rPr>
              <a:t> class. Therefore, we only need to create a user interface for </a:t>
            </a:r>
            <a:r>
              <a:rPr lang="en-US" sz="3600" dirty="0" err="1">
                <a:latin typeface="Times New Roman" pitchFamily="18" charset="0"/>
                <a:cs typeface="Times New Roman" pitchFamily="18" charset="0"/>
              </a:rPr>
              <a:t>displayment</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In our analysis report, we were planning to add more levels to the game. Thus, we are coding </a:t>
            </a:r>
            <a:r>
              <a:rPr lang="en-US" sz="3600" dirty="0" err="1">
                <a:latin typeface="Times New Roman" pitchFamily="18" charset="0"/>
                <a:cs typeface="Times New Roman" pitchFamily="18" charset="0"/>
              </a:rPr>
              <a:t>GameEngine</a:t>
            </a:r>
            <a:r>
              <a:rPr lang="en-US" sz="3600" dirty="0">
                <a:latin typeface="Times New Roman" pitchFamily="18" charset="0"/>
                <a:cs typeface="Times New Roman" pitchFamily="18" charset="0"/>
              </a:rPr>
              <a:t> and </a:t>
            </a:r>
            <a:r>
              <a:rPr lang="en-US" sz="3600" dirty="0" err="1">
                <a:latin typeface="Times New Roman" pitchFamily="18" charset="0"/>
                <a:cs typeface="Times New Roman" pitchFamily="18" charset="0"/>
              </a:rPr>
              <a:t>GamePanel</a:t>
            </a:r>
            <a:r>
              <a:rPr lang="en-US" sz="3600" dirty="0">
                <a:latin typeface="Times New Roman" pitchFamily="18" charset="0"/>
                <a:cs typeface="Times New Roman" pitchFamily="18" charset="0"/>
              </a:rPr>
              <a:t> in a way that we will able to add extra levels just by creating a text file named leveln.txt such as level2.txt. We only need to change </a:t>
            </a:r>
            <a:r>
              <a:rPr lang="en-US" sz="3600" dirty="0" err="1">
                <a:latin typeface="Times New Roman" pitchFamily="18" charset="0"/>
                <a:cs typeface="Times New Roman" pitchFamily="18" charset="0"/>
              </a:rPr>
              <a:t>LevelSelect</a:t>
            </a:r>
            <a:r>
              <a:rPr lang="en-US" sz="3600" dirty="0">
                <a:latin typeface="Times New Roman" pitchFamily="18" charset="0"/>
                <a:cs typeface="Times New Roman" pitchFamily="18" charset="0"/>
              </a:rPr>
              <a:t> class to show more levels</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We decided to not to add a save game option because it does not fit design philosophy of our game</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We decided to not to add customizations to the game because it does not worth the time to implement.</a:t>
            </a:r>
            <a:endParaRPr lang="tr-TR" sz="3600" dirty="0">
              <a:latin typeface="Times New Roman" pitchFamily="18" charset="0"/>
              <a:cs typeface="Times New Roman" pitchFamily="18" charset="0"/>
            </a:endParaRP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latin typeface="Times New Roman" pitchFamily="18" charset="0"/>
                <a:cs typeface="Times New Roman" pitchFamily="18" charset="0"/>
              </a:rPr>
              <a:t>Problems</a:t>
            </a:r>
            <a:endParaRPr lang="tr-TR" b="1" dirty="0">
              <a:latin typeface="Times New Roman" pitchFamily="18" charset="0"/>
              <a:cs typeface="Times New Roman" pitchFamily="18" charset="0"/>
            </a:endParaRPr>
          </a:p>
        </p:txBody>
      </p:sp>
      <p:sp>
        <p:nvSpPr>
          <p:cNvPr id="3" name="2 İçerik Yer Tutucusu"/>
          <p:cNvSpPr>
            <a:spLocks noGrp="1"/>
          </p:cNvSpPr>
          <p:nvPr>
            <p:ph sz="quarter" idx="1"/>
          </p:nvPr>
        </p:nvSpPr>
        <p:spPr>
          <a:xfrm>
            <a:off x="428596" y="1643050"/>
            <a:ext cx="8229600" cy="5072098"/>
          </a:xfrm>
        </p:spPr>
        <p:txBody>
          <a:bodyPr>
            <a:normAutofit fontScale="92500" lnSpcReduction="20000"/>
          </a:bodyPr>
          <a:lstStyle/>
          <a:p>
            <a:pPr lvl="0"/>
            <a:r>
              <a:rPr lang="en-US" sz="1800" dirty="0">
                <a:latin typeface="Times New Roman" pitchFamily="18" charset="0"/>
                <a:cs typeface="Times New Roman" pitchFamily="18" charset="0"/>
              </a:rPr>
              <a:t>During implementation we realize that Game Algorithm Subsystem / Game Visual Subsystem does not fit our design philosophy and it creates a complex class. Therefore we divided them into two pieces.</a:t>
            </a:r>
            <a:endParaRPr lang="tr-TR" sz="1800" dirty="0">
              <a:latin typeface="Times New Roman" pitchFamily="18" charset="0"/>
              <a:cs typeface="Times New Roman" pitchFamily="18" charset="0"/>
            </a:endParaRPr>
          </a:p>
          <a:p>
            <a:endParaRPr lang="tr-TR" sz="1800" dirty="0" smtClean="0">
              <a:latin typeface="Times New Roman" pitchFamily="18" charset="0"/>
              <a:cs typeface="Times New Roman" pitchFamily="18" charset="0"/>
            </a:endParaRPr>
          </a:p>
          <a:p>
            <a:pPr lvl="0"/>
            <a:r>
              <a:rPr lang="en-US" sz="1800" dirty="0">
                <a:latin typeface="Times New Roman" pitchFamily="18" charset="0"/>
                <a:cs typeface="Times New Roman" pitchFamily="18" charset="0"/>
              </a:rPr>
              <a:t>During implementing </a:t>
            </a:r>
            <a:r>
              <a:rPr lang="en-US" sz="1800" dirty="0" err="1">
                <a:latin typeface="Times New Roman" pitchFamily="18" charset="0"/>
                <a:cs typeface="Times New Roman" pitchFamily="18" charset="0"/>
              </a:rPr>
              <a:t>MainMenu</a:t>
            </a:r>
            <a:r>
              <a:rPr lang="en-US" sz="1800" dirty="0">
                <a:latin typeface="Times New Roman" pitchFamily="18" charset="0"/>
                <a:cs typeface="Times New Roman" pitchFamily="18" charset="0"/>
              </a:rPr>
              <a:t> class, we realize that making buttons </a:t>
            </a:r>
            <a:r>
              <a:rPr lang="en-US" sz="1800" dirty="0" err="1">
                <a:latin typeface="Times New Roman" pitchFamily="18" charset="0"/>
                <a:cs typeface="Times New Roman" pitchFamily="18" charset="0"/>
              </a:rPr>
              <a:t>JPanel</a:t>
            </a:r>
            <a:r>
              <a:rPr lang="en-US" sz="1800" dirty="0">
                <a:latin typeface="Times New Roman" pitchFamily="18" charset="0"/>
                <a:cs typeface="Times New Roman" pitchFamily="18" charset="0"/>
              </a:rPr>
              <a:t> was not ideal. Therefore we use </a:t>
            </a:r>
            <a:r>
              <a:rPr lang="en-US" sz="1800" dirty="0" err="1">
                <a:latin typeface="Times New Roman" pitchFamily="18" charset="0"/>
                <a:cs typeface="Times New Roman" pitchFamily="18" charset="0"/>
              </a:rPr>
              <a:t>JButtons</a:t>
            </a:r>
            <a:r>
              <a:rPr lang="en-US" sz="18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pPr lvl="0"/>
            <a:endParaRPr lang="tr-TR"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During implementation we realize that every class that extends </a:t>
            </a:r>
            <a:r>
              <a:rPr lang="en-US" sz="1800" dirty="0" err="1">
                <a:latin typeface="Times New Roman" pitchFamily="18" charset="0"/>
                <a:cs typeface="Times New Roman" pitchFamily="18" charset="0"/>
              </a:rPr>
              <a:t>JPanel</a:t>
            </a:r>
            <a:r>
              <a:rPr lang="en-US" sz="1800" dirty="0">
                <a:latin typeface="Times New Roman" pitchFamily="18" charset="0"/>
                <a:cs typeface="Times New Roman" pitchFamily="18" charset="0"/>
              </a:rPr>
              <a:t> uses some sort of input manager. However they are not similar for some classes. Therefore we scrapped whole subsystem and use nested classes for input management.</a:t>
            </a:r>
            <a:endParaRPr lang="tr-TR" sz="1800" dirty="0">
              <a:latin typeface="Times New Roman" pitchFamily="18" charset="0"/>
              <a:cs typeface="Times New Roman" pitchFamily="18" charset="0"/>
            </a:endParaRPr>
          </a:p>
          <a:p>
            <a:pPr lvl="0"/>
            <a:endParaRPr lang="tr-TR"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During implementation we realize that every class that can access </a:t>
            </a:r>
            <a:r>
              <a:rPr lang="en-US" sz="1800" dirty="0" err="1">
                <a:latin typeface="Times New Roman" pitchFamily="18" charset="0"/>
                <a:cs typeface="Times New Roman" pitchFamily="18" charset="0"/>
              </a:rPr>
              <a:t>GameData</a:t>
            </a:r>
            <a:r>
              <a:rPr lang="en-US" sz="1800" dirty="0">
                <a:latin typeface="Times New Roman" pitchFamily="18" charset="0"/>
                <a:cs typeface="Times New Roman" pitchFamily="18" charset="0"/>
              </a:rPr>
              <a:t> class, both can see our map data and high score data. To solve this problem, we make them separate classes</a:t>
            </a:r>
            <a:r>
              <a:rPr lang="en-US" sz="18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endParaRPr lang="tr-TR"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We have not implemented this feature; however we will put small rectangles to our dynamic objects such as </a:t>
            </a:r>
            <a:r>
              <a:rPr lang="en-US" sz="1800" dirty="0" err="1">
                <a:latin typeface="Times New Roman" pitchFamily="18" charset="0"/>
                <a:cs typeface="Times New Roman" pitchFamily="18" charset="0"/>
              </a:rPr>
              <a:t>Jumpman</a:t>
            </a:r>
            <a:r>
              <a:rPr lang="en-US" sz="1800" dirty="0">
                <a:latin typeface="Times New Roman" pitchFamily="18" charset="0"/>
                <a:cs typeface="Times New Roman" pitchFamily="18" charset="0"/>
              </a:rPr>
              <a:t> and enemies. We will decide whether player hit the enemy by using these rectangles. If both rectangles collides, the program will realize that player has hit and enemy. Therefore it will decrease its live points by one.</a:t>
            </a:r>
            <a:endParaRPr lang="tr-TR" sz="1800" dirty="0">
              <a:latin typeface="Times New Roman" pitchFamily="18" charset="0"/>
              <a:cs typeface="Times New Roman" pitchFamily="18" charset="0"/>
            </a:endParaRPr>
          </a:p>
          <a:p>
            <a:endParaRPr lang="tr-TR" sz="1800" dirty="0"/>
          </a:p>
          <a:p>
            <a:pPr lvl="0"/>
            <a:endParaRPr lang="tr-TR" sz="1800" dirty="0" smtClean="0"/>
          </a:p>
          <a:p>
            <a:pPr lvl="0"/>
            <a:endParaRPr lang="tr-TR" dirty="0"/>
          </a:p>
          <a:p>
            <a:pPr lvl="0"/>
            <a:endParaRPr lang="tr-TR" dirty="0"/>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latin typeface="Times New Roman" pitchFamily="18" charset="0"/>
                <a:cs typeface="Times New Roman" pitchFamily="18" charset="0"/>
              </a:rPr>
              <a:t>Teamwork</a:t>
            </a:r>
            <a:endParaRPr lang="tr-TR" dirty="0">
              <a:latin typeface="Times New Roman" pitchFamily="18" charset="0"/>
              <a:cs typeface="Times New Roman" pitchFamily="18" charset="0"/>
            </a:endParaRPr>
          </a:p>
        </p:txBody>
      </p:sp>
      <p:sp>
        <p:nvSpPr>
          <p:cNvPr id="3" name="2 İçerik Yer Tutucusu"/>
          <p:cNvSpPr>
            <a:spLocks noGrp="1"/>
          </p:cNvSpPr>
          <p:nvPr>
            <p:ph sz="quarter" idx="1"/>
          </p:nvPr>
        </p:nvSpPr>
        <p:spPr>
          <a:xfrm>
            <a:off x="428596" y="1643050"/>
            <a:ext cx="8229600" cy="4929222"/>
          </a:xfrm>
        </p:spPr>
        <p:txBody>
          <a:bodyPr>
            <a:normAutofit/>
          </a:bodyPr>
          <a:lstStyle/>
          <a:p>
            <a:pPr lvl="0" algn="just"/>
            <a:r>
              <a:rPr lang="en-US" sz="1800" dirty="0">
                <a:latin typeface="Times New Roman" pitchFamily="18" charset="0"/>
                <a:cs typeface="Times New Roman" pitchFamily="18" charset="0"/>
              </a:rPr>
              <a:t>Object oriented design help working as a team. For example File Management Subsystem and User Interface Subsystem does not depends on each other. Therefore we could able to code some classes from both subsystem at the same time. This is even same for classes in one subsystem. For example we start implementing </a:t>
            </a:r>
            <a:r>
              <a:rPr lang="en-US" sz="1800" dirty="0" err="1">
                <a:latin typeface="Times New Roman" pitchFamily="18" charset="0"/>
                <a:cs typeface="Times New Roman" pitchFamily="18" charset="0"/>
              </a:rPr>
              <a:t>MainMenu</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GamePanel</a:t>
            </a:r>
            <a:r>
              <a:rPr lang="en-US" sz="1800" dirty="0">
                <a:latin typeface="Times New Roman" pitchFamily="18" charset="0"/>
                <a:cs typeface="Times New Roman" pitchFamily="18" charset="0"/>
              </a:rPr>
              <a:t> classes at the same time because their job was not depend on each other. They work as their own, but if you combine them they can work as one system as well like a team. Every individuals in a team can work alone, however if you combine them they can work without any dependency to each other</a:t>
            </a:r>
            <a:r>
              <a:rPr lang="en-US" sz="18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pPr lvl="0" algn="just"/>
            <a:endParaRPr lang="tr-TR"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Diagrams are useful for teamwork because even though both person think one class should do the same thing, their implementation might differ. Therefore you need a starting point and that is why we use diagrams in computer programming.</a:t>
            </a:r>
            <a:endParaRPr lang="tr-TR" sz="1800" dirty="0">
              <a:latin typeface="Times New Roman" pitchFamily="18" charset="0"/>
              <a:cs typeface="Times New Roman" pitchFamily="18" charset="0"/>
            </a:endParaRPr>
          </a:p>
          <a:p>
            <a:pPr lvl="0"/>
            <a:endParaRPr lang="tr-TR" dirty="0"/>
          </a:p>
          <a:p>
            <a:pPr>
              <a:buNone/>
            </a:pPr>
            <a:endParaRPr lang="tr-T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Ortalam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talam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talam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TotalTime>
  <Words>815</Words>
  <Application>Microsoft Office PowerPoint</Application>
  <PresentationFormat>Ekran Gösterisi (4:3)</PresentationFormat>
  <Paragraphs>37</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Ortalama</vt:lpstr>
      <vt:lpstr>Status of Project</vt:lpstr>
      <vt:lpstr>Status of Project-cntd</vt:lpstr>
      <vt:lpstr>About New Features</vt:lpstr>
      <vt:lpstr>Problems</vt:lpstr>
      <vt:lpstr>Teamwork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Project</dc:title>
  <dc:creator>Muammer</dc:creator>
  <cp:lastModifiedBy>Muammer</cp:lastModifiedBy>
  <cp:revision>4</cp:revision>
  <dcterms:created xsi:type="dcterms:W3CDTF">2017-11-09T11:34:06Z</dcterms:created>
  <dcterms:modified xsi:type="dcterms:W3CDTF">2017-11-09T11:50:13Z</dcterms:modified>
</cp:coreProperties>
</file>