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bd2ce9ba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bd2ce9ba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bd2ce9ba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bd2ce9ba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bd509af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bd509af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bd509af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bd509af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a116d318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a116d31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5493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Nociones de Análisis y Especificación de Requerimientos de Software</a:t>
            </a:r>
            <a:endParaRPr sz="36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APU Luciano Serruya Aloisi- </a:t>
            </a:r>
            <a:endParaRPr/>
          </a:p>
          <a:p>
            <a:pPr indent="0" lvl="0" marL="0" rtl="0" algn="ctr">
              <a:spcBef>
                <a:spcPts val="0"/>
              </a:spcBef>
              <a:spcAft>
                <a:spcPts val="0"/>
              </a:spcAft>
              <a:buNone/>
            </a:pPr>
            <a:r>
              <a:rPr lang="es"/>
              <a:t>APU Lucas Krmpotic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Software?</a:t>
            </a:r>
            <a:endParaRPr/>
          </a:p>
        </p:txBody>
      </p:sp>
      <p:sp>
        <p:nvSpPr>
          <p:cNvPr id="73" name="Google Shape;73;p14"/>
          <p:cNvSpPr txBox="1"/>
          <p:nvPr>
            <p:ph idx="1" type="body"/>
          </p:nvPr>
        </p:nvSpPr>
        <p:spPr>
          <a:xfrm>
            <a:off x="311700" y="1266325"/>
            <a:ext cx="8520600" cy="4878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s" sz="2300"/>
              <a:t>Porciones de código que al ejecutarse desarrollan tareas </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1600"/>
              </a:spcAft>
              <a:buNone/>
            </a:pPr>
            <a:r>
              <a:t/>
            </a:r>
            <a:endParaRPr/>
          </a:p>
        </p:txBody>
      </p:sp>
      <p:sp>
        <p:nvSpPr>
          <p:cNvPr id="74" name="Google Shape;74;p14"/>
          <p:cNvSpPr txBox="1"/>
          <p:nvPr/>
        </p:nvSpPr>
        <p:spPr>
          <a:xfrm>
            <a:off x="311700" y="2704325"/>
            <a:ext cx="8300400" cy="8790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2"/>
              </a:buClr>
              <a:buSzPts val="2300"/>
              <a:buFont typeface="Open Sans"/>
              <a:buChar char="●"/>
            </a:pPr>
            <a:r>
              <a:rPr lang="es" sz="2300">
                <a:solidFill>
                  <a:schemeClr val="dk2"/>
                </a:solidFill>
                <a:latin typeface="Open Sans"/>
                <a:ea typeface="Open Sans"/>
                <a:cs typeface="Open Sans"/>
                <a:sym typeface="Open Sans"/>
              </a:rPr>
              <a:t>Conocimiento almacenado acerca de un área de aplicación</a:t>
            </a:r>
            <a:endParaRPr/>
          </a:p>
        </p:txBody>
      </p:sp>
      <p:sp>
        <p:nvSpPr>
          <p:cNvPr id="75" name="Google Shape;75;p14"/>
          <p:cNvSpPr txBox="1"/>
          <p:nvPr/>
        </p:nvSpPr>
        <p:spPr>
          <a:xfrm>
            <a:off x="311800" y="1789725"/>
            <a:ext cx="8520600" cy="8790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2"/>
              </a:buClr>
              <a:buSzPts val="2300"/>
              <a:buFont typeface="Open Sans"/>
              <a:buChar char="●"/>
            </a:pPr>
            <a:r>
              <a:rPr lang="es" sz="2300">
                <a:solidFill>
                  <a:schemeClr val="dk2"/>
                </a:solidFill>
                <a:latin typeface="Open Sans"/>
                <a:ea typeface="Open Sans"/>
                <a:cs typeface="Open Sans"/>
                <a:sym typeface="Open Sans"/>
              </a:rPr>
              <a:t>Estructuras de datos que permiten la manipulación correcta de la información</a:t>
            </a:r>
            <a:endParaRPr/>
          </a:p>
        </p:txBody>
      </p:sp>
      <p:sp>
        <p:nvSpPr>
          <p:cNvPr id="76" name="Google Shape;76;p14"/>
          <p:cNvSpPr txBox="1"/>
          <p:nvPr/>
        </p:nvSpPr>
        <p:spPr>
          <a:xfrm>
            <a:off x="311575" y="3737850"/>
            <a:ext cx="8300400" cy="8790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2"/>
              </a:buClr>
              <a:buSzPts val="2300"/>
              <a:buFont typeface="Open Sans"/>
              <a:buChar char="●"/>
            </a:pPr>
            <a:r>
              <a:rPr i="1" lang="es" sz="2300">
                <a:solidFill>
                  <a:schemeClr val="dk2"/>
                </a:solidFill>
                <a:latin typeface="Open Sans"/>
                <a:ea typeface="Open Sans"/>
                <a:cs typeface="Open Sans"/>
                <a:sym typeface="Open Sans"/>
              </a:rPr>
              <a:t>“Software its many things, but all are simply aspects of information”. -</a:t>
            </a:r>
            <a:r>
              <a:rPr lang="es" sz="2300">
                <a:solidFill>
                  <a:schemeClr val="dk2"/>
                </a:solidFill>
                <a:latin typeface="Open Sans"/>
                <a:ea typeface="Open Sans"/>
                <a:cs typeface="Open Sans"/>
                <a:sym typeface="Open Sans"/>
              </a:rPr>
              <a:t>Peter Freeman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Software </a:t>
            </a:r>
            <a:endParaRPr/>
          </a:p>
        </p:txBody>
      </p:sp>
      <p:sp>
        <p:nvSpPr>
          <p:cNvPr id="82" name="Google Shape;82;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Intangibilidad</a:t>
            </a:r>
            <a:endParaRPr/>
          </a:p>
          <a:p>
            <a:pPr indent="-342900" lvl="0" marL="457200" rtl="0" algn="l">
              <a:spcBef>
                <a:spcPts val="0"/>
              </a:spcBef>
              <a:spcAft>
                <a:spcPts val="0"/>
              </a:spcAft>
              <a:buSzPts val="1800"/>
              <a:buChar char="●"/>
            </a:pPr>
            <a:r>
              <a:rPr lang="es"/>
              <a:t>Aspectos dinámicos</a:t>
            </a:r>
            <a:endParaRPr/>
          </a:p>
          <a:p>
            <a:pPr indent="-317500" lvl="1" marL="914400" rtl="0" algn="l">
              <a:spcBef>
                <a:spcPts val="0"/>
              </a:spcBef>
              <a:spcAft>
                <a:spcPts val="0"/>
              </a:spcAft>
              <a:buSzPts val="1400"/>
              <a:buChar char="○"/>
            </a:pPr>
            <a:r>
              <a:rPr lang="es"/>
              <a:t>Comportamiento de entidades</a:t>
            </a:r>
            <a:endParaRPr/>
          </a:p>
          <a:p>
            <a:pPr indent="-317500" lvl="1" marL="914400" rtl="0" algn="l">
              <a:spcBef>
                <a:spcPts val="0"/>
              </a:spcBef>
              <a:spcAft>
                <a:spcPts val="0"/>
              </a:spcAft>
              <a:buSzPts val="1400"/>
              <a:buChar char="○"/>
            </a:pPr>
            <a:r>
              <a:rPr lang="es"/>
              <a:t>Comportamiento de relaciones</a:t>
            </a:r>
            <a:endParaRPr/>
          </a:p>
          <a:p>
            <a:pPr indent="-317500" lvl="1" marL="914400" rtl="0" algn="l">
              <a:spcBef>
                <a:spcPts val="0"/>
              </a:spcBef>
              <a:spcAft>
                <a:spcPts val="0"/>
              </a:spcAft>
              <a:buSzPts val="1400"/>
              <a:buChar char="○"/>
            </a:pPr>
            <a:r>
              <a:rPr lang="es"/>
              <a:t>Eventos</a:t>
            </a:r>
            <a:endParaRPr/>
          </a:p>
          <a:p>
            <a:pPr indent="-342900" lvl="0" marL="457200" rtl="0" algn="l">
              <a:spcBef>
                <a:spcPts val="0"/>
              </a:spcBef>
              <a:spcAft>
                <a:spcPts val="0"/>
              </a:spcAft>
              <a:buSzPts val="1800"/>
              <a:buChar char="●"/>
            </a:pPr>
            <a:r>
              <a:rPr lang="es"/>
              <a:t>Aspectos estáticos </a:t>
            </a:r>
            <a:endParaRPr/>
          </a:p>
          <a:p>
            <a:pPr indent="-317500" lvl="1" marL="914400" rtl="0" algn="l">
              <a:spcBef>
                <a:spcPts val="0"/>
              </a:spcBef>
              <a:spcAft>
                <a:spcPts val="0"/>
              </a:spcAft>
              <a:buSzPts val="1400"/>
              <a:buChar char="○"/>
            </a:pPr>
            <a:r>
              <a:rPr lang="es"/>
              <a:t>Entidades</a:t>
            </a:r>
            <a:endParaRPr/>
          </a:p>
          <a:p>
            <a:pPr indent="-317500" lvl="1" marL="914400" rtl="0" algn="l">
              <a:spcBef>
                <a:spcPts val="0"/>
              </a:spcBef>
              <a:spcAft>
                <a:spcPts val="0"/>
              </a:spcAft>
              <a:buSzPts val="1400"/>
              <a:buChar char="○"/>
            </a:pPr>
            <a:r>
              <a:rPr lang="es"/>
              <a:t>Atributos de las entidades</a:t>
            </a:r>
            <a:endParaRPr/>
          </a:p>
          <a:p>
            <a:pPr indent="-317500" lvl="1" marL="914400" rtl="0" algn="l">
              <a:spcBef>
                <a:spcPts val="0"/>
              </a:spcBef>
              <a:spcAft>
                <a:spcPts val="0"/>
              </a:spcAft>
              <a:buSzPts val="1400"/>
              <a:buChar char="○"/>
            </a:pPr>
            <a:r>
              <a:rPr lang="es"/>
              <a:t>Datos y restricciones</a:t>
            </a:r>
            <a:endParaRPr/>
          </a:p>
          <a:p>
            <a:pPr indent="-317500" lvl="1" marL="914400" rtl="0" algn="l">
              <a:spcBef>
                <a:spcPts val="0"/>
              </a:spcBef>
              <a:spcAft>
                <a:spcPts val="0"/>
              </a:spcAft>
              <a:buSzPts val="1400"/>
              <a:buChar char="○"/>
            </a:pPr>
            <a:r>
              <a:rPr lang="es"/>
              <a:t>Roles</a:t>
            </a:r>
            <a:endParaRPr/>
          </a:p>
          <a:p>
            <a:pPr indent="0" lvl="0" marL="0" rtl="0" algn="l">
              <a:spcBef>
                <a:spcPts val="1600"/>
              </a:spcBef>
              <a:spcAft>
                <a:spcPts val="0"/>
              </a:spcAft>
              <a:buNone/>
            </a:pPr>
            <a:r>
              <a:rPr lang="es"/>
              <a:t>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Ingeniería del Software</a:t>
            </a:r>
            <a:endParaRPr/>
          </a:p>
        </p:txBody>
      </p:sp>
      <p:sp>
        <p:nvSpPr>
          <p:cNvPr id="88" name="Google Shape;88;p16"/>
          <p:cNvSpPr txBox="1"/>
          <p:nvPr>
            <p:ph idx="1" type="body"/>
          </p:nvPr>
        </p:nvSpPr>
        <p:spPr>
          <a:xfrm>
            <a:off x="404800" y="1209375"/>
            <a:ext cx="8520600" cy="3302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s"/>
              <a:t>Crisis del software</a:t>
            </a:r>
            <a:endParaRPr/>
          </a:p>
          <a:p>
            <a:pPr indent="-342900" lvl="0" marL="457200" rtl="0" algn="l">
              <a:lnSpc>
                <a:spcPct val="200000"/>
              </a:lnSpc>
              <a:spcBef>
                <a:spcPts val="0"/>
              </a:spcBef>
              <a:spcAft>
                <a:spcPts val="0"/>
              </a:spcAft>
              <a:buSzPts val="1800"/>
              <a:buChar char="●"/>
            </a:pPr>
            <a:r>
              <a:rPr lang="es"/>
              <a:t>Modelos de proceso</a:t>
            </a:r>
            <a:endParaRPr/>
          </a:p>
          <a:p>
            <a:pPr indent="-342900" lvl="0" marL="457200" rtl="0" algn="l">
              <a:lnSpc>
                <a:spcPct val="200000"/>
              </a:lnSpc>
              <a:spcBef>
                <a:spcPts val="0"/>
              </a:spcBef>
              <a:spcAft>
                <a:spcPts val="0"/>
              </a:spcAft>
              <a:buSzPts val="1800"/>
              <a:buChar char="●"/>
            </a:pPr>
            <a:r>
              <a:rPr lang="es"/>
              <a:t>Actividades invariantes</a:t>
            </a:r>
            <a:endParaRPr/>
          </a:p>
          <a:p>
            <a:pPr indent="-317500" lvl="1" marL="914400" rtl="0" algn="l">
              <a:spcBef>
                <a:spcPts val="0"/>
              </a:spcBef>
              <a:spcAft>
                <a:spcPts val="0"/>
              </a:spcAft>
              <a:buSzPts val="1400"/>
              <a:buChar char="○"/>
            </a:pPr>
            <a:r>
              <a:rPr lang="es"/>
              <a:t>Ingeniería de requerimientos</a:t>
            </a:r>
            <a:endParaRPr/>
          </a:p>
          <a:p>
            <a:pPr indent="-317500" lvl="1" marL="914400" rtl="0" algn="l">
              <a:spcBef>
                <a:spcPts val="0"/>
              </a:spcBef>
              <a:spcAft>
                <a:spcPts val="0"/>
              </a:spcAft>
              <a:buSzPts val="1400"/>
              <a:buChar char="○"/>
            </a:pPr>
            <a:r>
              <a:rPr lang="es"/>
              <a:t>Diseño</a:t>
            </a:r>
            <a:endParaRPr/>
          </a:p>
          <a:p>
            <a:pPr indent="-317500" lvl="1" marL="914400" rtl="0" algn="l">
              <a:spcBef>
                <a:spcPts val="0"/>
              </a:spcBef>
              <a:spcAft>
                <a:spcPts val="0"/>
              </a:spcAft>
              <a:buSzPts val="1400"/>
              <a:buChar char="○"/>
            </a:pPr>
            <a:r>
              <a:rPr lang="es"/>
              <a:t>Implementación</a:t>
            </a:r>
            <a:endParaRPr/>
          </a:p>
          <a:p>
            <a:pPr indent="-317500" lvl="1" marL="914400" rtl="0" algn="l">
              <a:spcBef>
                <a:spcPts val="0"/>
              </a:spcBef>
              <a:spcAft>
                <a:spcPts val="0"/>
              </a:spcAft>
              <a:buSzPts val="1400"/>
              <a:buChar char="○"/>
            </a:pPr>
            <a:r>
              <a:rPr lang="es"/>
              <a:t>Verificación y validación</a:t>
            </a:r>
            <a:endParaRPr/>
          </a:p>
          <a:p>
            <a:pPr indent="-317500" lvl="1" marL="914400" rtl="0" algn="l">
              <a:spcBef>
                <a:spcPts val="0"/>
              </a:spcBef>
              <a:spcAft>
                <a:spcPts val="0"/>
              </a:spcAft>
              <a:buSzPts val="1400"/>
              <a:buChar char="○"/>
            </a:pPr>
            <a:r>
              <a:rPr lang="es"/>
              <a:t>Evolución</a:t>
            </a:r>
            <a:endParaRPr/>
          </a:p>
        </p:txBody>
      </p:sp>
      <p:pic>
        <p:nvPicPr>
          <p:cNvPr id="89" name="Google Shape;89;p16" title="Points scored"/>
          <p:cNvPicPr preferRelativeResize="0"/>
          <p:nvPr/>
        </p:nvPicPr>
        <p:blipFill>
          <a:blip r:embed="rId3">
            <a:alphaModFix/>
          </a:blip>
          <a:stretch>
            <a:fillRect/>
          </a:stretch>
        </p:blipFill>
        <p:spPr>
          <a:xfrm>
            <a:off x="3868369" y="1209375"/>
            <a:ext cx="5142681" cy="3179874"/>
          </a:xfrm>
          <a:prstGeom prst="rect">
            <a:avLst/>
          </a:prstGeom>
          <a:noFill/>
          <a:ln>
            <a:noFill/>
          </a:ln>
        </p:spPr>
      </p:pic>
      <p:sp>
        <p:nvSpPr>
          <p:cNvPr id="90" name="Google Shape;90;p16"/>
          <p:cNvSpPr txBox="1"/>
          <p:nvPr/>
        </p:nvSpPr>
        <p:spPr>
          <a:xfrm>
            <a:off x="5934800" y="4208275"/>
            <a:ext cx="30759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200"/>
              <a:t>Standish group SAHOS report 1995</a:t>
            </a:r>
            <a:endParaRPr i="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Ingeniería de Requerimientos</a:t>
            </a:r>
            <a:endParaRPr/>
          </a:p>
        </p:txBody>
      </p:sp>
      <p:sp>
        <p:nvSpPr>
          <p:cNvPr id="96" name="Google Shape;96;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sz="2000"/>
              <a:t>“La parte más difícil en la  construcción de sistemas software es decidir precisamente qué se quiere construir. Ninguna otra parte del trabajo es tan ardua como establecer los requerimientos técnicos detallados, incluyendo todas las interfaces con humanos, máquinas y otros sistemas software. Ninguna otra parte del trabajo puede perjudicar tanto el resultado final si se realiza de forma errónea. Ninguna otra parte es tan difícil de rectificar posteriormente” (Brooks 1995)</a:t>
            </a:r>
            <a:endParaRPr sz="20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Ingeniería de Requerimientos</a:t>
            </a:r>
            <a:endParaRPr/>
          </a:p>
        </p:txBody>
      </p:sp>
      <p:sp>
        <p:nvSpPr>
          <p:cNvPr id="102" name="Google Shape;102;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¿A qué llamamos requerimiento? </a:t>
            </a:r>
            <a:endParaRPr/>
          </a:p>
          <a:p>
            <a:pPr indent="-317500" lvl="1" marL="914400" rtl="0" algn="l">
              <a:spcBef>
                <a:spcPts val="0"/>
              </a:spcBef>
              <a:spcAft>
                <a:spcPts val="0"/>
              </a:spcAft>
              <a:buSzPts val="1400"/>
              <a:buChar char="○"/>
            </a:pPr>
            <a:r>
              <a:rPr lang="es"/>
              <a:t>A un servicio que el sistema debe proveer para resolver un problema</a:t>
            </a:r>
            <a:endParaRPr/>
          </a:p>
          <a:p>
            <a:pPr indent="-317500" lvl="2" marL="1371600" rtl="0" algn="l">
              <a:spcBef>
                <a:spcPts val="0"/>
              </a:spcBef>
              <a:spcAft>
                <a:spcPts val="0"/>
              </a:spcAft>
              <a:buSzPts val="1400"/>
              <a:buChar char="■"/>
            </a:pPr>
            <a:r>
              <a:rPr lang="es"/>
              <a:t> “El sistema debe cerrar una compuerta de riego cuando los sensores asociados detecten un nivel de caudal X”</a:t>
            </a:r>
            <a:endParaRPr/>
          </a:p>
          <a:p>
            <a:pPr indent="-317500" lvl="1" marL="914400" rtl="0" algn="l">
              <a:spcBef>
                <a:spcPts val="0"/>
              </a:spcBef>
              <a:spcAft>
                <a:spcPts val="0"/>
              </a:spcAft>
              <a:buSzPts val="1400"/>
              <a:buChar char="○"/>
            </a:pPr>
            <a:r>
              <a:rPr lang="es"/>
              <a:t>A una cualidad que el sistema debe poseer </a:t>
            </a:r>
            <a:endParaRPr/>
          </a:p>
          <a:p>
            <a:pPr indent="-317500" lvl="2" marL="1371600" rtl="0" algn="l">
              <a:spcBef>
                <a:spcPts val="0"/>
              </a:spcBef>
              <a:spcAft>
                <a:spcPts val="0"/>
              </a:spcAft>
              <a:buSzPts val="1400"/>
              <a:buChar char="■"/>
            </a:pPr>
            <a:r>
              <a:rPr lang="es"/>
              <a:t>“El sistema debe actualizar el análisis de sentimiento del producto cada vez que se actualiza el corpus de textos” </a:t>
            </a:r>
            <a:endParaRPr/>
          </a:p>
          <a:p>
            <a:pPr indent="-317500" lvl="1" marL="914400" rtl="0" algn="l">
              <a:spcBef>
                <a:spcPts val="0"/>
              </a:spcBef>
              <a:spcAft>
                <a:spcPts val="0"/>
              </a:spcAft>
              <a:buSzPts val="1400"/>
              <a:buChar char="○"/>
            </a:pPr>
            <a:r>
              <a:rPr lang="es"/>
              <a:t>A una restricción operativa que debe ser respetada</a:t>
            </a:r>
            <a:endParaRPr/>
          </a:p>
          <a:p>
            <a:pPr indent="-317500" lvl="2" marL="1371600" rtl="0" algn="l">
              <a:spcBef>
                <a:spcPts val="0"/>
              </a:spcBef>
              <a:spcAft>
                <a:spcPts val="0"/>
              </a:spcAft>
              <a:buSzPts val="1400"/>
              <a:buChar char="■"/>
            </a:pPr>
            <a:r>
              <a:rPr lang="es"/>
              <a:t>“El sistema debe calcular la Materia Seca por hectárea a partir de la fórmula </a:t>
            </a:r>
            <a:r>
              <a:rPr b="1" lang="es"/>
              <a:t>Kg. pasto verde/ha x porcentaje de materia seca</a:t>
            </a:r>
            <a:r>
              <a:rPr lang="es"/>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