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3"/>
  </p:notesMasterIdLst>
  <p:handoutMasterIdLst>
    <p:handoutMasterId r:id="rId14"/>
  </p:handoutMasterIdLst>
  <p:sldIdLst>
    <p:sldId id="259" r:id="rId2"/>
    <p:sldId id="258"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A99842FA-7F08-4F1F-8BF9-1C599A9827EC}">
          <p14:sldIdLst>
            <p14:sldId id="259"/>
            <p14:sldId id="258"/>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s Libério" initials="LL" lastIdx="1" clrIdx="0">
    <p:extLst>
      <p:ext uri="{19B8F6BF-5375-455C-9EA6-DF929625EA0E}">
        <p15:presenceInfo xmlns:p15="http://schemas.microsoft.com/office/powerpoint/2012/main" userId="d471842cc619c3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195" autoAdjust="0"/>
  </p:normalViewPr>
  <p:slideViewPr>
    <p:cSldViewPr snapToGrid="0">
      <p:cViewPr varScale="1">
        <p:scale>
          <a:sx n="48" d="100"/>
          <a:sy n="48" d="100"/>
        </p:scale>
        <p:origin x="48" y="47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rtlCol="0"/>
        <a:lstStyle/>
        <a:p>
          <a:pPr rtl="0"/>
          <a:endParaRPr lang="en-US"/>
        </a:p>
      </dgm:t>
    </dgm:pt>
    <dgm:pt modelId="{DC13AB6D-DEA2-4CBB-AC69-1EF1A6AD1512}">
      <dgm:prSet/>
      <dgm:spPr>
        <a:effectLst>
          <a:innerShdw blurRad="114300">
            <a:prstClr val="black"/>
          </a:innerShdw>
        </a:effectLst>
      </dgm:spPr>
      <dgm:t>
        <a:bodyPr/>
        <a:lstStyle/>
        <a:p>
          <a:r>
            <a:rPr lang="pt-BR" dirty="0"/>
            <a:t>O Importante é fazer com que dê certo</a:t>
          </a:r>
          <a:endParaRPr lang="pt-br" dirty="0"/>
        </a:p>
      </dgm:t>
    </dgm:pt>
    <dgm:pt modelId="{2C752582-D9FF-4E04-A92F-827DB4BB5C48}" type="parTrans" cxnId="{4B888393-351D-4489-90C9-5A68061AB236}">
      <dgm:prSet/>
      <dgm:spPr/>
      <dgm:t>
        <a:bodyPr rtlCol="0"/>
        <a:lstStyle/>
        <a:p>
          <a:pPr rtl="0"/>
          <a:endParaRPr lang="en-US"/>
        </a:p>
      </dgm:t>
    </dgm:pt>
    <dgm:pt modelId="{9C64CC83-643C-4E12-8F97-BC19DC031190}" type="sibTrans" cxnId="{4B888393-351D-4489-90C9-5A68061AB236}">
      <dgm:prSet phldrT="01" phldr="0"/>
      <dgm:spPr/>
      <dgm:t>
        <a:bodyPr rtlCol="0"/>
        <a:lstStyle/>
        <a:p>
          <a:pPr rtl="0"/>
          <a:r>
            <a:rPr lang="pt-br"/>
            <a:t>01</a:t>
          </a:r>
          <a:endParaRPr lang="pt-br" dirty="0"/>
        </a:p>
      </dgm:t>
    </dgm:pt>
    <dgm:pt modelId="{78C0B3FE-EEDB-45E1-B412-C234233178A4}">
      <dgm:prSet/>
      <dgm:spPr>
        <a:solidFill>
          <a:schemeClr val="bg2">
            <a:lumMod val="75000"/>
          </a:schemeClr>
        </a:solidFill>
        <a:effectLst>
          <a:innerShdw blurRad="114300">
            <a:prstClr val="black"/>
          </a:innerShdw>
        </a:effectLst>
      </dgm:spPr>
      <dgm:t>
        <a:bodyPr/>
        <a:lstStyle/>
        <a:p>
          <a:r>
            <a:rPr lang="pt-BR" dirty="0"/>
            <a:t>Não</a:t>
          </a:r>
          <a:r>
            <a:rPr lang="pt-BR" baseline="0" dirty="0"/>
            <a:t> 	dos erros</a:t>
          </a:r>
          <a:endParaRPr lang="pt-br" dirty="0"/>
        </a:p>
      </dgm:t>
    </dgm:pt>
    <dgm:pt modelId="{B7D6120F-1BB6-4CE8-ABCC-5B8EBF203198}" type="parTrans" cxnId="{10372AA7-79E9-44EA-9E35-B8862137E7DF}">
      <dgm:prSet/>
      <dgm:spPr/>
      <dgm:t>
        <a:bodyPr/>
        <a:lstStyle/>
        <a:p>
          <a:endParaRPr lang="pt-BR"/>
        </a:p>
      </dgm:t>
    </dgm:pt>
    <dgm:pt modelId="{26A27E58-082C-4A9D-8F97-5398BC416939}" type="sibTrans" cxnId="{10372AA7-79E9-44EA-9E35-B8862137E7DF}">
      <dgm:prSet phldrT="02" phldr="0"/>
      <dgm:spPr/>
      <dgm:t>
        <a:bodyPr/>
        <a:lstStyle/>
        <a:p>
          <a:r>
            <a:rPr lang="pt-BR"/>
            <a:t>02</a:t>
          </a:r>
        </a:p>
      </dgm:t>
    </dgm:pt>
    <dgm:pt modelId="{6AE1CB93-6175-47C0-BC88-94DCCD066236}">
      <dgm:prSet/>
      <dgm:spPr>
        <a:solidFill>
          <a:schemeClr val="accent3">
            <a:lumMod val="75000"/>
          </a:schemeClr>
        </a:solidFill>
        <a:ln>
          <a:solidFill>
            <a:schemeClr val="accent1">
              <a:lumMod val="75000"/>
            </a:schemeClr>
          </a:solidFill>
        </a:ln>
        <a:effectLst>
          <a:innerShdw blurRad="114300">
            <a:prstClr val="black"/>
          </a:innerShdw>
        </a:effectLst>
      </dgm:spPr>
      <dgm:t>
        <a:bodyPr/>
        <a:lstStyle/>
        <a:p>
          <a:r>
            <a:rPr lang="pt-BR" baseline="0" dirty="0"/>
            <a:t>          soluções</a:t>
          </a:r>
          <a:endParaRPr lang="pt-br" dirty="0"/>
        </a:p>
      </dgm:t>
    </dgm:pt>
    <dgm:pt modelId="{B967DF09-3188-4039-8206-C70F903EE3C8}" type="parTrans" cxnId="{B4E71EBE-7A76-48F1-AFE3-35F2221C6011}">
      <dgm:prSet/>
      <dgm:spPr/>
      <dgm:t>
        <a:bodyPr/>
        <a:lstStyle/>
        <a:p>
          <a:endParaRPr lang="pt-BR"/>
        </a:p>
      </dgm:t>
    </dgm:pt>
    <dgm:pt modelId="{F64906F7-BE04-4612-83FF-04299519D2B5}" type="sibTrans" cxnId="{B4E71EBE-7A76-48F1-AFE3-35F2221C6011}">
      <dgm:prSet phldrT="03" phldr="0"/>
      <dgm:spPr/>
      <dgm:t>
        <a:bodyPr/>
        <a:lstStyle/>
        <a:p>
          <a:r>
            <a:rPr lang="pt-BR"/>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custLinFactNeighborX="-4926" custLinFactNeighborY="1448"/>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83527ADD-9C3F-4B2B-A9DE-888A98FD5715}" type="pres">
      <dgm:prSet presAssocID="{9C64CC83-643C-4E12-8F97-BC19DC031190}" presName="sibTrans" presStyleCnt="0"/>
      <dgm:spPr/>
    </dgm:pt>
    <dgm:pt modelId="{EAF3E794-C72A-4D99-B5B1-4EB06C8E2462}" type="pres">
      <dgm:prSet presAssocID="{78C0B3FE-EEDB-45E1-B412-C234233178A4}" presName="compositeNode" presStyleCnt="0">
        <dgm:presLayoutVars>
          <dgm:bulletEnabled val="1"/>
        </dgm:presLayoutVars>
      </dgm:prSet>
      <dgm:spPr/>
    </dgm:pt>
    <dgm:pt modelId="{E6B7D977-D8FC-49F9-B7C2-F8727D09DEC4}" type="pres">
      <dgm:prSet presAssocID="{78C0B3FE-EEDB-45E1-B412-C234233178A4}" presName="bgRect" presStyleLbl="alignNode1" presStyleIdx="1" presStyleCnt="3" custLinFactNeighborX="153" custLinFactNeighborY="1400"/>
      <dgm:spPr/>
    </dgm:pt>
    <dgm:pt modelId="{67832DE9-298E-4E62-AAEF-3DA2D9B0035C}" type="pres">
      <dgm:prSet presAssocID="{26A27E58-082C-4A9D-8F97-5398BC416939}" presName="sibTransNodeRect" presStyleLbl="alignNode1" presStyleIdx="1" presStyleCnt="3">
        <dgm:presLayoutVars>
          <dgm:chMax val="0"/>
          <dgm:bulletEnabled val="1"/>
        </dgm:presLayoutVars>
      </dgm:prSet>
      <dgm:spPr/>
    </dgm:pt>
    <dgm:pt modelId="{CB3D979C-D9C7-4EA0-A13D-A1C514A4A9C2}" type="pres">
      <dgm:prSet presAssocID="{78C0B3FE-EEDB-45E1-B412-C234233178A4}" presName="nodeRect" presStyleLbl="alignNode1" presStyleIdx="1" presStyleCnt="3">
        <dgm:presLayoutVars>
          <dgm:bulletEnabled val="1"/>
        </dgm:presLayoutVars>
      </dgm:prSet>
      <dgm:spPr/>
    </dgm:pt>
    <dgm:pt modelId="{8AC5FEED-0B12-450A-A125-3779809F4CB9}" type="pres">
      <dgm:prSet presAssocID="{26A27E58-082C-4A9D-8F97-5398BC416939}" presName="sibTrans" presStyleCnt="0"/>
      <dgm:spPr/>
    </dgm:pt>
    <dgm:pt modelId="{BA97D19E-D2FA-41EC-96BC-AA95040CC3A3}" type="pres">
      <dgm:prSet presAssocID="{6AE1CB93-6175-47C0-BC88-94DCCD066236}" presName="compositeNode" presStyleCnt="0">
        <dgm:presLayoutVars>
          <dgm:bulletEnabled val="1"/>
        </dgm:presLayoutVars>
      </dgm:prSet>
      <dgm:spPr/>
    </dgm:pt>
    <dgm:pt modelId="{0DF69A23-DA5B-4C53-8F2D-113DFDBD2AE4}" type="pres">
      <dgm:prSet presAssocID="{6AE1CB93-6175-47C0-BC88-94DCCD066236}" presName="bgRect" presStyleLbl="alignNode1" presStyleIdx="2" presStyleCnt="3" custLinFactNeighborX="25" custLinFactNeighborY="1400"/>
      <dgm:spPr/>
    </dgm:pt>
    <dgm:pt modelId="{9F222AE7-BCC6-46E7-8686-0D6A7B33FBF3}" type="pres">
      <dgm:prSet presAssocID="{F64906F7-BE04-4612-83FF-04299519D2B5}" presName="sibTransNodeRect" presStyleLbl="alignNode1" presStyleIdx="2" presStyleCnt="3">
        <dgm:presLayoutVars>
          <dgm:chMax val="0"/>
          <dgm:bulletEnabled val="1"/>
        </dgm:presLayoutVars>
      </dgm:prSet>
      <dgm:spPr/>
    </dgm:pt>
    <dgm:pt modelId="{1334D651-D290-489C-9DA0-B2B4453DFE98}" type="pres">
      <dgm:prSet presAssocID="{6AE1CB93-6175-47C0-BC88-94DCCD066236}" presName="nodeRect" presStyleLbl="alignNode1" presStyleIdx="2" presStyleCnt="3">
        <dgm:presLayoutVars>
          <dgm:bulletEnabled val="1"/>
        </dgm:presLayoutVars>
      </dgm:prSet>
      <dgm:spPr/>
    </dgm:pt>
  </dgm:ptLst>
  <dgm:cxnLst>
    <dgm:cxn modelId="{D35DDA0E-5468-453F-B30A-EFBBE8302E2D}" type="presOf" srcId="{78C0B3FE-EEDB-45E1-B412-C234233178A4}" destId="{CB3D979C-D9C7-4EA0-A13D-A1C514A4A9C2}" srcOrd="1" destOrd="0" presId="urn:microsoft.com/office/officeart/2016/7/layout/LinearBlockProcessNumbered"/>
    <dgm:cxn modelId="{F5B3196F-232F-4C90-945E-5A109E2270F3}" type="presOf" srcId="{26A27E58-082C-4A9D-8F97-5398BC416939}" destId="{67832DE9-298E-4E62-AAEF-3DA2D9B0035C}"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488BB94F-AD53-4D85-96A5-738B73D9C633}" type="presOf" srcId="{6AE1CB93-6175-47C0-BC88-94DCCD066236}" destId="{0DF69A23-DA5B-4C53-8F2D-113DFDBD2AE4}" srcOrd="0" destOrd="0" presId="urn:microsoft.com/office/officeart/2016/7/layout/LinearBlockProcessNumbered"/>
    <dgm:cxn modelId="{80B15B8B-CA37-4A33-93FE-3858908FFEFD}" type="presOf" srcId="{6AE1CB93-6175-47C0-BC88-94DCCD066236}" destId="{1334D651-D290-489C-9DA0-B2B4453DFE98}" srcOrd="1" destOrd="0" presId="urn:microsoft.com/office/officeart/2016/7/layout/LinearBlockProcessNumbered"/>
    <dgm:cxn modelId="{AA001E8F-CD3A-4F90-9F57-F5D3E9BE5A7E}" type="presOf" srcId="{F64906F7-BE04-4612-83FF-04299519D2B5}" destId="{9F222AE7-BCC6-46E7-8686-0D6A7B33FBF3}"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10372AA7-79E9-44EA-9E35-B8862137E7DF}" srcId="{8AA20905-3954-474B-A606-562BCA026DC1}" destId="{78C0B3FE-EEDB-45E1-B412-C234233178A4}" srcOrd="1" destOrd="0" parTransId="{B7D6120F-1BB6-4CE8-ABCC-5B8EBF203198}" sibTransId="{26A27E58-082C-4A9D-8F97-5398BC416939}"/>
    <dgm:cxn modelId="{E7C4A4B1-2E1B-455E-A5EC-9CF6051D659E}" type="presOf" srcId="{78C0B3FE-EEDB-45E1-B412-C234233178A4}" destId="{E6B7D977-D8FC-49F9-B7C2-F8727D09DEC4}" srcOrd="0" destOrd="0" presId="urn:microsoft.com/office/officeart/2016/7/layout/LinearBlockProcessNumbered"/>
    <dgm:cxn modelId="{B4E71EBE-7A76-48F1-AFE3-35F2221C6011}" srcId="{8AA20905-3954-474B-A606-562BCA026DC1}" destId="{6AE1CB93-6175-47C0-BC88-94DCCD066236}" srcOrd="2" destOrd="0" parTransId="{B967DF09-3188-4039-8206-C70F903EE3C8}" sibTransId="{F64906F7-BE04-4612-83FF-04299519D2B5}"/>
    <dgm:cxn modelId="{714928C7-F07E-48C4-BE9E-4842896AB09C}" type="presOf" srcId="{9C64CC83-643C-4E12-8F97-BC19DC031190}" destId="{BBA91679-4684-4A04-8AEB-03038C78A75C}"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523E53F3-1F76-476A-83F8-4602D8EAB564}" type="presParOf" srcId="{579698BD-D232-4926-8D7B-29A69B90858B}" destId="{83527ADD-9C3F-4B2B-A9DE-888A98FD5715}" srcOrd="1" destOrd="0" presId="urn:microsoft.com/office/officeart/2016/7/layout/LinearBlockProcessNumbered"/>
    <dgm:cxn modelId="{7857F549-748B-4F3D-BC87-02180D1157E9}" type="presParOf" srcId="{579698BD-D232-4926-8D7B-29A69B90858B}" destId="{EAF3E794-C72A-4D99-B5B1-4EB06C8E2462}" srcOrd="2" destOrd="0" presId="urn:microsoft.com/office/officeart/2016/7/layout/LinearBlockProcessNumbered"/>
    <dgm:cxn modelId="{968145A8-4748-4DF8-AD73-799404F6669C}" type="presParOf" srcId="{EAF3E794-C72A-4D99-B5B1-4EB06C8E2462}" destId="{E6B7D977-D8FC-49F9-B7C2-F8727D09DEC4}" srcOrd="0" destOrd="0" presId="urn:microsoft.com/office/officeart/2016/7/layout/LinearBlockProcessNumbered"/>
    <dgm:cxn modelId="{3DA92980-669F-4947-9F23-0744EA2EEF5F}" type="presParOf" srcId="{EAF3E794-C72A-4D99-B5B1-4EB06C8E2462}" destId="{67832DE9-298E-4E62-AAEF-3DA2D9B0035C}" srcOrd="1" destOrd="0" presId="urn:microsoft.com/office/officeart/2016/7/layout/LinearBlockProcessNumbered"/>
    <dgm:cxn modelId="{136FB566-A96E-401E-B528-646E826644C4}" type="presParOf" srcId="{EAF3E794-C72A-4D99-B5B1-4EB06C8E2462}" destId="{CB3D979C-D9C7-4EA0-A13D-A1C514A4A9C2}" srcOrd="2" destOrd="0" presId="urn:microsoft.com/office/officeart/2016/7/layout/LinearBlockProcessNumbered"/>
    <dgm:cxn modelId="{FA41A47E-9535-4486-A068-DE66B7DD80B1}" type="presParOf" srcId="{579698BD-D232-4926-8D7B-29A69B90858B}" destId="{8AC5FEED-0B12-450A-A125-3779809F4CB9}" srcOrd="3" destOrd="0" presId="urn:microsoft.com/office/officeart/2016/7/layout/LinearBlockProcessNumbered"/>
    <dgm:cxn modelId="{D19491C5-D9A6-4883-9BC3-7FC258A334B7}" type="presParOf" srcId="{579698BD-D232-4926-8D7B-29A69B90858B}" destId="{BA97D19E-D2FA-41EC-96BC-AA95040CC3A3}" srcOrd="4" destOrd="0" presId="urn:microsoft.com/office/officeart/2016/7/layout/LinearBlockProcessNumbered"/>
    <dgm:cxn modelId="{884038BB-8313-4908-9D56-4401C0719A6C}" type="presParOf" srcId="{BA97D19E-D2FA-41EC-96BC-AA95040CC3A3}" destId="{0DF69A23-DA5B-4C53-8F2D-113DFDBD2AE4}" srcOrd="0" destOrd="0" presId="urn:microsoft.com/office/officeart/2016/7/layout/LinearBlockProcessNumbered"/>
    <dgm:cxn modelId="{E03245A7-3DEA-4B01-8EC8-C46229BA46C5}" type="presParOf" srcId="{BA97D19E-D2FA-41EC-96BC-AA95040CC3A3}" destId="{9F222AE7-BCC6-46E7-8686-0D6A7B33FBF3}" srcOrd="1" destOrd="0" presId="urn:microsoft.com/office/officeart/2016/7/layout/LinearBlockProcessNumbered"/>
    <dgm:cxn modelId="{AE00DD4A-C90C-40A6-AC7F-C04BC40430D7}" type="presParOf" srcId="{BA97D19E-D2FA-41EC-96BC-AA95040CC3A3}" destId="{1334D651-D290-489C-9DA0-B2B4453DFE98}"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0" y="0"/>
          <a:ext cx="3275803" cy="3703581"/>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23577" tIns="0" rIns="323577" bIns="330200" numCol="1" spcCol="1270" rtlCol="0" anchor="t" anchorCtr="0">
          <a:noAutofit/>
        </a:bodyPr>
        <a:lstStyle/>
        <a:p>
          <a:pPr marL="0" lvl="0" indent="0" algn="l" defTabSz="1155700">
            <a:lnSpc>
              <a:spcPct val="90000"/>
            </a:lnSpc>
            <a:spcBef>
              <a:spcPct val="0"/>
            </a:spcBef>
            <a:spcAft>
              <a:spcPct val="35000"/>
            </a:spcAft>
            <a:buNone/>
          </a:pPr>
          <a:r>
            <a:rPr lang="pt-BR" sz="2600" kern="1200" dirty="0"/>
            <a:t>O Importante é fazer com que dê certo</a:t>
          </a:r>
          <a:endParaRPr lang="pt-br" sz="2600" kern="1200" dirty="0"/>
        </a:p>
      </dsp:txBody>
      <dsp:txXfrm>
        <a:off x="0" y="1481432"/>
        <a:ext cx="3275803" cy="2222148"/>
      </dsp:txXfrm>
    </dsp:sp>
    <dsp:sp modelId="{BBA91679-4684-4A04-8AEB-03038C78A75C}">
      <dsp:nvSpPr>
        <dsp:cNvPr id="0" name=""/>
        <dsp:cNvSpPr/>
      </dsp:nvSpPr>
      <dsp:spPr>
        <a:xfrm>
          <a:off x="808" y="0"/>
          <a:ext cx="3275803" cy="148143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77" tIns="165100" rIns="323577" bIns="165100" numCol="1" spcCol="1270" rtlCol="0" anchor="ctr" anchorCtr="0">
          <a:noAutofit/>
        </a:bodyPr>
        <a:lstStyle/>
        <a:p>
          <a:pPr marL="0" lvl="0" indent="0" algn="l" defTabSz="2933700" rtl="0">
            <a:lnSpc>
              <a:spcPct val="90000"/>
            </a:lnSpc>
            <a:spcBef>
              <a:spcPct val="0"/>
            </a:spcBef>
            <a:spcAft>
              <a:spcPct val="35000"/>
            </a:spcAft>
            <a:buNone/>
          </a:pPr>
          <a:r>
            <a:rPr lang="pt-br" sz="6600" kern="1200"/>
            <a:t>01</a:t>
          </a:r>
          <a:endParaRPr lang="pt-br" sz="6600" kern="1200" dirty="0"/>
        </a:p>
      </dsp:txBody>
      <dsp:txXfrm>
        <a:off x="808" y="0"/>
        <a:ext cx="3275803" cy="1481432"/>
      </dsp:txXfrm>
    </dsp:sp>
    <dsp:sp modelId="{E6B7D977-D8FC-49F9-B7C2-F8727D09DEC4}">
      <dsp:nvSpPr>
        <dsp:cNvPr id="0" name=""/>
        <dsp:cNvSpPr/>
      </dsp:nvSpPr>
      <dsp:spPr>
        <a:xfrm>
          <a:off x="3543688" y="0"/>
          <a:ext cx="3275803" cy="3703581"/>
        </a:xfrm>
        <a:prstGeom prst="rect">
          <a:avLst/>
        </a:prstGeom>
        <a:solidFill>
          <a:schemeClr val="bg2">
            <a:lumMod val="75000"/>
          </a:schemeClr>
        </a:solidFill>
        <a:ln w="15875" cap="rnd" cmpd="sng" algn="ctr">
          <a:solidFill>
            <a:schemeClr val="accent3">
              <a:hueOff val="0"/>
              <a:satOff val="0"/>
              <a:lumOff val="0"/>
              <a:alphaOff val="0"/>
            </a:schemeClr>
          </a:solidFill>
          <a:prstDash val="solid"/>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23577" tIns="0" rIns="323577" bIns="330200" numCol="1" spcCol="1270" rtlCol="0" anchor="t" anchorCtr="0">
          <a:noAutofit/>
        </a:bodyPr>
        <a:lstStyle/>
        <a:p>
          <a:pPr marL="0" lvl="0" indent="0" algn="l" defTabSz="1155700">
            <a:lnSpc>
              <a:spcPct val="90000"/>
            </a:lnSpc>
            <a:spcBef>
              <a:spcPct val="0"/>
            </a:spcBef>
            <a:spcAft>
              <a:spcPct val="35000"/>
            </a:spcAft>
            <a:buNone/>
          </a:pPr>
          <a:r>
            <a:rPr lang="pt-BR" sz="2600" kern="1200" dirty="0"/>
            <a:t>Não</a:t>
          </a:r>
          <a:r>
            <a:rPr lang="pt-BR" sz="2600" kern="1200" baseline="0" dirty="0"/>
            <a:t> 	dos erros</a:t>
          </a:r>
          <a:endParaRPr lang="pt-br" sz="2600" kern="1200" dirty="0"/>
        </a:p>
      </dsp:txBody>
      <dsp:txXfrm>
        <a:off x="3543688" y="1481432"/>
        <a:ext cx="3275803" cy="2222148"/>
      </dsp:txXfrm>
    </dsp:sp>
    <dsp:sp modelId="{67832DE9-298E-4E62-AAEF-3DA2D9B0035C}">
      <dsp:nvSpPr>
        <dsp:cNvPr id="0" name=""/>
        <dsp:cNvSpPr/>
      </dsp:nvSpPr>
      <dsp:spPr>
        <a:xfrm>
          <a:off x="3538676" y="0"/>
          <a:ext cx="3275803" cy="148143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77" tIns="165100" rIns="323577" bIns="165100" numCol="1" spcCol="1270" anchor="ctr" anchorCtr="0">
          <a:noAutofit/>
        </a:bodyPr>
        <a:lstStyle/>
        <a:p>
          <a:pPr marL="0" lvl="0" indent="0" algn="l" defTabSz="2933700">
            <a:lnSpc>
              <a:spcPct val="90000"/>
            </a:lnSpc>
            <a:spcBef>
              <a:spcPct val="0"/>
            </a:spcBef>
            <a:spcAft>
              <a:spcPct val="35000"/>
            </a:spcAft>
            <a:buNone/>
          </a:pPr>
          <a:r>
            <a:rPr lang="pt-BR" sz="6600" kern="1200"/>
            <a:t>02</a:t>
          </a:r>
        </a:p>
      </dsp:txBody>
      <dsp:txXfrm>
        <a:off x="3538676" y="0"/>
        <a:ext cx="3275803" cy="1481432"/>
      </dsp:txXfrm>
    </dsp:sp>
    <dsp:sp modelId="{0DF69A23-DA5B-4C53-8F2D-113DFDBD2AE4}">
      <dsp:nvSpPr>
        <dsp:cNvPr id="0" name=""/>
        <dsp:cNvSpPr/>
      </dsp:nvSpPr>
      <dsp:spPr>
        <a:xfrm>
          <a:off x="7077352" y="0"/>
          <a:ext cx="3275803" cy="3703581"/>
        </a:xfrm>
        <a:prstGeom prst="rect">
          <a:avLst/>
        </a:prstGeom>
        <a:solidFill>
          <a:schemeClr val="accent3">
            <a:lumMod val="75000"/>
          </a:schemeClr>
        </a:solidFill>
        <a:ln w="15875" cap="rnd" cmpd="sng" algn="ctr">
          <a:solidFill>
            <a:schemeClr val="accent1">
              <a:lumMod val="75000"/>
            </a:schemeClr>
          </a:solidFill>
          <a:prstDash val="solid"/>
        </a:ln>
        <a:effectLst>
          <a:innerShdw blurRad="114300">
            <a:prstClr val="black"/>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323577" tIns="0" rIns="323577" bIns="330200" numCol="1" spcCol="1270" rtlCol="0" anchor="t" anchorCtr="0">
          <a:noAutofit/>
        </a:bodyPr>
        <a:lstStyle/>
        <a:p>
          <a:pPr marL="0" lvl="0" indent="0" algn="l" defTabSz="1155700">
            <a:lnSpc>
              <a:spcPct val="90000"/>
            </a:lnSpc>
            <a:spcBef>
              <a:spcPct val="0"/>
            </a:spcBef>
            <a:spcAft>
              <a:spcPct val="35000"/>
            </a:spcAft>
            <a:buNone/>
          </a:pPr>
          <a:r>
            <a:rPr lang="pt-BR" sz="2600" kern="1200" baseline="0" dirty="0"/>
            <a:t>          soluções</a:t>
          </a:r>
          <a:endParaRPr lang="pt-br" sz="2600" kern="1200" dirty="0"/>
        </a:p>
      </dsp:txBody>
      <dsp:txXfrm>
        <a:off x="7077352" y="1481432"/>
        <a:ext cx="3275803" cy="2222148"/>
      </dsp:txXfrm>
    </dsp:sp>
    <dsp:sp modelId="{9F222AE7-BCC6-46E7-8686-0D6A7B33FBF3}">
      <dsp:nvSpPr>
        <dsp:cNvPr id="0" name=""/>
        <dsp:cNvSpPr/>
      </dsp:nvSpPr>
      <dsp:spPr>
        <a:xfrm>
          <a:off x="7076543" y="0"/>
          <a:ext cx="3275803" cy="148143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77" tIns="165100" rIns="323577" bIns="165100" numCol="1" spcCol="1270" anchor="ctr" anchorCtr="0">
          <a:noAutofit/>
        </a:bodyPr>
        <a:lstStyle/>
        <a:p>
          <a:pPr marL="0" lvl="0" indent="0" algn="l" defTabSz="2933700">
            <a:lnSpc>
              <a:spcPct val="90000"/>
            </a:lnSpc>
            <a:spcBef>
              <a:spcPct val="0"/>
            </a:spcBef>
            <a:spcAft>
              <a:spcPct val="35000"/>
            </a:spcAft>
            <a:buNone/>
          </a:pPr>
          <a:r>
            <a:rPr lang="pt-BR" sz="6600" kern="1200"/>
            <a:t>03</a:t>
          </a:r>
        </a:p>
      </dsp:txBody>
      <dsp:txXfrm>
        <a:off x="7076543" y="0"/>
        <a:ext cx="3275803" cy="148143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01</a:t>
              </a:r>
            </a:p>
          </dgm:t>
        </dgm:pt>
        <dgm:pt modelId="201" type="sibTrans" cxnId="5">
          <dgm:prSet phldrT="2"/>
          <dgm:t>
            <a:bodyPr rtlCol="0"/>
            <a:lstStyle/>
            <a:p>
              <a:pPr rtl="0"/>
              <a:r>
                <a:t>02</a:t>
              </a:r>
            </a:p>
          </dgm:t>
        </dgm:pt>
        <dgm:pt modelId="301" type="sibTrans" cxnId="6">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D2EA776-6486-409F-9E42-BD4FCC6A44A1}" type="datetime1">
              <a:rPr lang="pt-BR" smtClean="0"/>
              <a:t>15/11/2022</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‹nº›</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435DDD2-5AEF-4CE6-93B6-6FB9C678CC40}" type="datetime1">
              <a:rPr lang="pt-BR" smtClean="0"/>
              <a:t>15/11/2022</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‹nº›</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370693" y="1769540"/>
            <a:ext cx="9440034" cy="1828801"/>
          </a:xfrm>
        </p:spPr>
        <p:txBody>
          <a:bodyPr rtlCol="0" anchor="b">
            <a:normAutofit/>
          </a:bodyPr>
          <a:lstStyle>
            <a:lvl1pPr algn="ctr">
              <a:defRPr sz="5400"/>
            </a:lvl1pPr>
          </a:lstStyle>
          <a:p>
            <a:pPr rtl="0"/>
            <a:r>
              <a:rPr lang="pt-br" dirty="0"/>
              <a:t>Clique para editar o estilo de título Mestre</a:t>
            </a:r>
            <a:endParaRPr lang="en-US"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4" name="Espaço Reservado para Data 3"/>
          <p:cNvSpPr>
            <a:spLocks noGrp="1"/>
          </p:cNvSpPr>
          <p:nvPr>
            <p:ph type="dt" sz="half" idx="10"/>
          </p:nvPr>
        </p:nvSpPr>
        <p:spPr/>
        <p:txBody>
          <a:bodyPr rtlCol="0"/>
          <a:lstStyle/>
          <a:p>
            <a:pPr rtl="0"/>
            <a:fld id="{550DF503-732B-4721-AC20-D30104D5F450}" type="datetime1">
              <a:rPr lang="pt-BR" smtClean="0"/>
              <a:t>15/11/2022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m Panorâmica com Legenda">
    <p:spTree>
      <p:nvGrpSpPr>
        <p:cNvPr id="1" name=""/>
        <p:cNvGrpSpPr/>
        <p:nvPr/>
      </p:nvGrpSpPr>
      <p:grpSpPr>
        <a:xfrm>
          <a:off x="0" y="0"/>
          <a:ext cx="0" cy="0"/>
          <a:chOff x="0" y="0"/>
          <a:chExt cx="0" cy="0"/>
        </a:xfrm>
      </p:grpSpPr>
      <p:pic>
        <p:nvPicPr>
          <p:cNvPr id="16" name="Imagem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52780597-7E4C-49B1-8DFA-506BCE34072C}" type="datetime1">
              <a:rPr lang="pt-BR" smtClean="0"/>
              <a:t>15/11/2022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pt-BR"/>
              <a:t>Clique para editar o título Mestre</a:t>
            </a:r>
            <a:endParaRPr lang="en-US" dirty="0"/>
          </a:p>
        </p:txBody>
      </p:sp>
      <p:sp>
        <p:nvSpPr>
          <p:cNvPr id="4" name="Espaço reservado para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1F6DF03D-7AFC-47DF-9591-1326FF7AD073}" type="datetime1">
              <a:rPr lang="pt-BR" smtClean="0"/>
              <a:t>15/11/2022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pt-BR"/>
              <a:t>Clique para editar o título Mestre</a:t>
            </a:r>
            <a:endParaRPr lang="en-US" dirty="0"/>
          </a:p>
        </p:txBody>
      </p:sp>
      <p:sp>
        <p:nvSpPr>
          <p:cNvPr id="12" name="Espaço Reservado para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a:t>Clique para editar os estilos de texto Mestres</a:t>
            </a:r>
          </a:p>
        </p:txBody>
      </p:sp>
      <p:sp>
        <p:nvSpPr>
          <p:cNvPr id="4" name="Espaço reservado para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09F37908-64F6-4BF1-AEF9-1375A5CF069B}" type="datetime1">
              <a:rPr lang="pt-BR" smtClean="0"/>
              <a:t>15/11/2022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
        <p:nvSpPr>
          <p:cNvPr id="11" name="Caixa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pt-br" sz="8000">
                <a:solidFill>
                  <a:schemeClr val="tx1"/>
                </a:solidFill>
                <a:effectLst/>
              </a:rPr>
              <a:t>"</a:t>
            </a:r>
          </a:p>
        </p:txBody>
      </p:sp>
      <p:sp>
        <p:nvSpPr>
          <p:cNvPr id="13" name="Caixa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800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pt-BR"/>
              <a:t>Clique para editar o título Mestre</a:t>
            </a:r>
            <a:endParaRPr lang="en-US" dirty="0"/>
          </a:p>
        </p:txBody>
      </p:sp>
      <p:sp>
        <p:nvSpPr>
          <p:cNvPr id="4" name="Espaço reservado para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B0EB9173-D618-48E2-BAA6-9B20DA9854D6}" type="datetime1">
              <a:rPr lang="pt-BR" smtClean="0"/>
              <a:t>15/11/2022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pt-BR"/>
              <a:t>Clique para editar o título Mestre</a:t>
            </a:r>
            <a:endParaRPr lang="en-US" dirty="0"/>
          </a:p>
        </p:txBody>
      </p:sp>
      <p:sp>
        <p:nvSpPr>
          <p:cNvPr id="7" name="Espaço Reservado para Texto 2"/>
          <p:cNvSpPr>
            <a:spLocks noGrp="1"/>
          </p:cNvSpPr>
          <p:nvPr>
            <p:ph type="body" idx="1" hasCustomPrompt="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dirty="0"/>
              <a:t>Clique para editar o texto Mestre</a:t>
            </a:r>
          </a:p>
        </p:txBody>
      </p:sp>
      <p:sp>
        <p:nvSpPr>
          <p:cNvPr id="8" name="Espaço reservado para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9" name="Espaço Reservado para Texto 4"/>
          <p:cNvSpPr>
            <a:spLocks noGrp="1"/>
          </p:cNvSpPr>
          <p:nvPr>
            <p:ph type="body" sz="quarter" idx="3" hasCustomPrompt="1"/>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dirty="0"/>
              <a:t>Clique para editar o texto Mestre</a:t>
            </a:r>
          </a:p>
        </p:txBody>
      </p:sp>
      <p:sp>
        <p:nvSpPr>
          <p:cNvPr id="10" name="Espaço reservado para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11" name="Espaço reservado para texto 4"/>
          <p:cNvSpPr>
            <a:spLocks noGrp="1"/>
          </p:cNvSpPr>
          <p:nvPr>
            <p:ph type="body" sz="quarter" idx="13" hasCustomPrompt="1"/>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dirty="0"/>
              <a:t>Clique para editar o texto Mestre</a:t>
            </a:r>
          </a:p>
        </p:txBody>
      </p:sp>
      <p:sp>
        <p:nvSpPr>
          <p:cNvPr id="12" name="Espaço reservado para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3" name="Espaço Reservado para Data 2"/>
          <p:cNvSpPr>
            <a:spLocks noGrp="1"/>
          </p:cNvSpPr>
          <p:nvPr>
            <p:ph type="dt" sz="half" idx="10"/>
          </p:nvPr>
        </p:nvSpPr>
        <p:spPr/>
        <p:txBody>
          <a:bodyPr rtlCol="0"/>
          <a:lstStyle/>
          <a:p>
            <a:pPr rtl="0"/>
            <a:fld id="{93656C95-E4AE-4A94-B561-99A0CE0FFCF1}" type="datetime1">
              <a:rPr lang="pt-BR" smtClean="0"/>
              <a:t>15/11/2022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Imagem 3">
    <p:spTree>
      <p:nvGrpSpPr>
        <p:cNvPr id="1" name=""/>
        <p:cNvGrpSpPr/>
        <p:nvPr/>
      </p:nvGrpSpPr>
      <p:grpSpPr>
        <a:xfrm>
          <a:off x="0" y="0"/>
          <a:ext cx="0" cy="0"/>
          <a:chOff x="0" y="0"/>
          <a:chExt cx="0" cy="0"/>
        </a:xfrm>
      </p:grpSpPr>
      <p:pic>
        <p:nvPicPr>
          <p:cNvPr id="2" name="Imagem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m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m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pt-BR"/>
              <a:t>Clique para editar o título Mestre</a:t>
            </a:r>
            <a:endParaRPr lang="en-US" dirty="0"/>
          </a:p>
        </p:txBody>
      </p:sp>
      <p:sp>
        <p:nvSpPr>
          <p:cNvPr id="19" name="Espaço Reservado para Texto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20" name="Espaço Reservado para Imagem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21" name="Espaço reservado para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22" name="Espaço reservado para texto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23" name="Espaço Reservado para Imagem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24" name="Espaço reservado para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25" name="Espaço reservado para texto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26" name="Espaço reservado para imagem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27" name="Espaço reservado para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3" name="Espaço Reservado para Data 2"/>
          <p:cNvSpPr>
            <a:spLocks noGrp="1"/>
          </p:cNvSpPr>
          <p:nvPr>
            <p:ph type="dt" sz="half" idx="10"/>
          </p:nvPr>
        </p:nvSpPr>
        <p:spPr/>
        <p:txBody>
          <a:bodyPr rtlCol="0"/>
          <a:lstStyle/>
          <a:p>
            <a:pPr rtl="0"/>
            <a:fld id="{FCE37451-1E5D-4C34-A14E-8751AAE8ED71}" type="datetime1">
              <a:rPr lang="pt-BR" smtClean="0"/>
              <a:t>15/11/2022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7E86FF3C-CA41-4B49-8218-6AF2FC913B34}" type="datetime1">
              <a:rPr lang="pt-BR" smtClean="0"/>
              <a:t>15/11/2022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983068" y="609599"/>
            <a:ext cx="2284487" cy="5181601"/>
          </a:xfrm>
        </p:spPr>
        <p:txBody>
          <a:bodyPr vert="eaVert" rtlCol="0"/>
          <a:lstStyle>
            <a:lvl1pPr algn="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913796" y="609599"/>
            <a:ext cx="7916872" cy="5181601"/>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EE96C44-523A-4872-94D5-24CBDA5A9CC6}" type="datetime1">
              <a:rPr lang="pt-BR" smtClean="0"/>
              <a:t>15/11/2022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3FCCB403-0313-4A5E-8E36-77BFB7215ED9}" type="datetime1">
              <a:rPr lang="pt-BR" smtClean="0"/>
              <a:t>15/11/2022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4" name="Espaço Reservado para Data 3"/>
          <p:cNvSpPr>
            <a:spLocks noGrp="1"/>
          </p:cNvSpPr>
          <p:nvPr>
            <p:ph type="dt" sz="half" idx="10"/>
          </p:nvPr>
        </p:nvSpPr>
        <p:spPr/>
        <p:txBody>
          <a:bodyPr rtlCol="0"/>
          <a:lstStyle/>
          <a:p>
            <a:pPr rtl="0"/>
            <a:fld id="{FA7F1835-ADE7-4D9D-BC53-5437D497D352}" type="datetime1">
              <a:rPr lang="pt-BR" smtClean="0"/>
              <a:t>15/11/2022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913795" y="2076450"/>
            <a:ext cx="4856841" cy="3622671"/>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0716" y="2076451"/>
            <a:ext cx="4856841" cy="3622672"/>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16C27969-B261-4FC0-A695-A95DDDE99FA1}" type="datetime1">
              <a:rPr lang="pt-BR" smtClean="0"/>
              <a:t>15/11/2022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Imagem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m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5" name="Espaço Reservado para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7" name="Espaço Reservado para Data 6"/>
          <p:cNvSpPr>
            <a:spLocks noGrp="1"/>
          </p:cNvSpPr>
          <p:nvPr>
            <p:ph type="dt" sz="half" idx="10"/>
          </p:nvPr>
        </p:nvSpPr>
        <p:spPr/>
        <p:txBody>
          <a:bodyPr rtlCol="0"/>
          <a:lstStyle/>
          <a:p>
            <a:pPr rtl="0"/>
            <a:fld id="{B1E1FA99-845B-4C70-A7F6-30DFC6887F18}" type="datetime1">
              <a:rPr lang="pt-BR" smtClean="0"/>
              <a:t>15/11/2022</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0021B2C5-876A-49CE-ABA3-C1DCCF367A6A}" type="datetime1">
              <a:rPr lang="pt-BR" smtClean="0"/>
              <a:t>15/11/2022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74D6572E-AB9B-40B1-9767-99FBEEEC4B22}" type="datetime1">
              <a:rPr lang="pt-BR" smtClean="0"/>
              <a:t>15/11/2022</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pt-BR"/>
              <a:t>Clique para editar o título Mestre</a:t>
            </a:r>
            <a:endParaRPr lang="en-US" dirty="0"/>
          </a:p>
        </p:txBody>
      </p:sp>
      <p:sp>
        <p:nvSpPr>
          <p:cNvPr id="3" name="Espaço reservado para conteúdo 2"/>
          <p:cNvSpPr>
            <a:spLocks noGrp="1"/>
          </p:cNvSpPr>
          <p:nvPr>
            <p:ph idx="1"/>
          </p:nvPr>
        </p:nvSpPr>
        <p:spPr>
          <a:xfrm>
            <a:off x="4855633" y="609600"/>
            <a:ext cx="6411924" cy="5080001"/>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B9B8ECB5-1E4B-48B5-BE59-C94C33D986AE}" type="datetime1">
              <a:rPr lang="pt-BR" smtClean="0"/>
              <a:t>15/11/2022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Imagem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pt-BR"/>
              <a:t>Clique para editar o título Mestre</a:t>
            </a:r>
            <a:endParaRPr lang="en-US" dirty="0"/>
          </a:p>
        </p:txBody>
      </p:sp>
      <p:sp>
        <p:nvSpPr>
          <p:cNvPr id="3" name="Espaço reservado para imagem 2"/>
          <p:cNvSpPr>
            <a:spLocks noGrp="1" noChangeAspect="1"/>
          </p:cNvSpPr>
          <p:nvPr>
            <p:ph type="pic" idx="1" hasCustomPrompt="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dirty="0"/>
              <a:t>Clique no ícone para adicionar uma imagem</a:t>
            </a:r>
            <a:endParaRPr lang="en-US" dirty="0"/>
          </a:p>
        </p:txBody>
      </p:sp>
      <p:sp>
        <p:nvSpPr>
          <p:cNvPr id="4" name="Espaço reservado para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438366F3-1C7E-4E4B-910E-50900CEA2133}" type="datetime1">
              <a:rPr lang="pt-BR" smtClean="0"/>
              <a:t>15/11/2022</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F9D740CA-AC13-4698-BFA2-D15C37DF415A}" type="datetime1">
              <a:rPr lang="pt-BR" smtClean="0"/>
              <a:t>15/11/2022</a:t>
            </a:fld>
            <a:endParaRPr lang="en-US" dirty="0"/>
          </a:p>
        </p:txBody>
      </p:sp>
      <p:sp>
        <p:nvSpPr>
          <p:cNvPr id="5" name="Espaço Reservado para Rodapé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n-US" dirty="0"/>
          </a:p>
        </p:txBody>
      </p:sp>
      <p:sp>
        <p:nvSpPr>
          <p:cNvPr id="6" name="Espaço Reservado para o Número do Slide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hyperlink" Target="https://pt.wikipedia.org/wiki/S%C3%A9culo_XIV" TargetMode="External"/><Relationship Id="rId2" Type="http://schemas.openxmlformats.org/officeDocument/2006/relationships/hyperlink" Target="https://pt.wikipedia.org/wiki/Eti%C3%B3pia" TargetMode="External"/><Relationship Id="rId1" Type="http://schemas.openxmlformats.org/officeDocument/2006/relationships/slideLayout" Target="../slideLayouts/slideLayout2.xml"/><Relationship Id="rId5" Type="http://schemas.openxmlformats.org/officeDocument/2006/relationships/hyperlink" Target="https://pt.wikipedia.org/wiki/Cereal" TargetMode="External"/><Relationship Id="rId4" Type="http://schemas.openxmlformats.org/officeDocument/2006/relationships/hyperlink" Target="https://pt.wikipedia.org/wiki/Antiguidad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t.wikipedia.org/wiki/Lavoura" TargetMode="External"/><Relationship Id="rId2" Type="http://schemas.openxmlformats.org/officeDocument/2006/relationships/hyperlink" Target="https://pt.wikipedia.org/wiki/Francisco_de_Melo_Palheta" TargetMode="External"/><Relationship Id="rId1" Type="http://schemas.openxmlformats.org/officeDocument/2006/relationships/slideLayout" Target="../slideLayouts/slideLayout2.xml"/><Relationship Id="rId6" Type="http://schemas.openxmlformats.org/officeDocument/2006/relationships/hyperlink" Target="https://pt.wikipedia.org/wiki/Revolu%C3%A7%C3%A3o_de_1930" TargetMode="External"/><Relationship Id="rId5" Type="http://schemas.openxmlformats.org/officeDocument/2006/relationships/hyperlink" Target="https://pt.wikipedia.org/wiki/Pol%C3%ADtica_do_caf%C3%A9-com-leite" TargetMode="External"/><Relationship Id="rId4" Type="http://schemas.openxmlformats.org/officeDocument/2006/relationships/hyperlink" Target="https://pt.wikipedia.org/wiki/President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t.wikipedia.org/wiki/Cafeeiro" TargetMode="External"/><Relationship Id="rId2" Type="http://schemas.openxmlformats.org/officeDocument/2006/relationships/hyperlink" Target="https://pt.wikipedia.org/wiki/Bebida" TargetMode="External"/><Relationship Id="rId1" Type="http://schemas.openxmlformats.org/officeDocument/2006/relationships/slideLayout" Target="../slideLayouts/slideLayout2.xml"/><Relationship Id="rId6" Type="http://schemas.openxmlformats.org/officeDocument/2006/relationships/hyperlink" Target="https://pt.wikipedia.org/wiki/Ataque_card%C3%ADaco" TargetMode="External"/><Relationship Id="rId5" Type="http://schemas.openxmlformats.org/officeDocument/2006/relationships/hyperlink" Target="https://pt.wikipedia.org/wiki/Cafe%C3%ADna" TargetMode="External"/><Relationship Id="rId4" Type="http://schemas.openxmlformats.org/officeDocument/2006/relationships/hyperlink" Target="https://pt.wikipedia.org/wiki/Estimulant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t.wikipedia.org/wiki/Brasil" TargetMode="External"/><Relationship Id="rId2" Type="http://schemas.openxmlformats.org/officeDocument/2006/relationships/hyperlink" Target="https://pt.wikipedia.org/wiki/Minas_Gerais" TargetMode="External"/><Relationship Id="rId1" Type="http://schemas.openxmlformats.org/officeDocument/2006/relationships/slideLayout" Target="../slideLayouts/slideLayout2.xml"/><Relationship Id="rId6" Type="http://schemas.openxmlformats.org/officeDocument/2006/relationships/hyperlink" Target="https://valor.globo.com/agronegocios/noticia/2020/01/10/consumo-de-cafe-vai-crescer-no-pais.ghtml" TargetMode="External"/><Relationship Id="rId5" Type="http://schemas.openxmlformats.org/officeDocument/2006/relationships/image" Target="../media/image7.PNG"/><Relationship Id="rId4" Type="http://schemas.openxmlformats.org/officeDocument/2006/relationships/hyperlink" Target="https://pt.wikipedia.org/wiki/Caf%C3%A9#cite_note-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pt.wikipedia.org/wiki/Chocolate"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www.havannasejafranqueado.com.br/?gclid=EAIaIQobChMIxdLn2L2w-wIVtUFIAB36QgNrEAAYASAAEgKIW_D_BwE" TargetMode="External"/><Relationship Id="rId2" Type="http://schemas.openxmlformats.org/officeDocument/2006/relationships/hyperlink" Target="https://www.instagram.com/cheirinbaobetim/" TargetMode="External"/><Relationship Id="rId1" Type="http://schemas.openxmlformats.org/officeDocument/2006/relationships/slideLayout" Target="../slideLayouts/slideLayout2.xml"/><Relationship Id="rId4" Type="http://schemas.openxmlformats.org/officeDocument/2006/relationships/hyperlink" Target="https://saipos.com/lanchonete/como-montar-uma-lanchonete-pequen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m 4" descr="Uma imagem contendo xícara, café, comida e bebida&#10;&#10;Descrição gerada automaticamente">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rtlCol="0">
            <a:normAutofit/>
          </a:bodyPr>
          <a:lstStyle/>
          <a:p>
            <a:pPr rtl="0"/>
            <a:r>
              <a:rPr lang="pt-BR" sz="7200" dirty="0"/>
              <a:t>Projeto</a:t>
            </a:r>
            <a:endParaRPr lang="pt-br" sz="7200" dirty="0"/>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pt-BR" sz="2800" dirty="0"/>
              <a:t>Um degrau na vida ou pra vida?</a:t>
            </a:r>
            <a:endParaRPr lang="pt-br" sz="2800" dirty="0"/>
          </a:p>
        </p:txBody>
      </p:sp>
    </p:spTree>
    <p:extLst>
      <p:ext uri="{BB962C8B-B14F-4D97-AF65-F5344CB8AC3E}">
        <p14:creationId xmlns:p14="http://schemas.microsoft.com/office/powerpoint/2010/main" val="633738316"/>
      </p:ext>
    </p:extLst>
  </p:cSld>
  <p:clrMapOvr>
    <a:masterClrMapping/>
  </p:clrMapOvr>
  <p:transition spd="slow" advTm="442">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1996C-971D-16EB-B39B-F821052161D9}"/>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92CCDBB8-BF2D-0AF7-6F55-8D1FEB4F035A}"/>
              </a:ext>
            </a:extLst>
          </p:cNvPr>
          <p:cNvSpPr>
            <a:spLocks noGrp="1"/>
          </p:cNvSpPr>
          <p:nvPr>
            <p:ph idx="1"/>
          </p:nvPr>
        </p:nvSpPr>
        <p:spPr/>
        <p:txBody>
          <a:bodyPr/>
          <a:lstStyle/>
          <a:p>
            <a:r>
              <a:rPr lang="pt-BR" dirty="0"/>
              <a:t>A prática de criar mais um empreendimento no mercado não é nova, mas, também, há aqueles quem sabe aproveitar delas para crescerem na carreira!</a:t>
            </a:r>
          </a:p>
          <a:p>
            <a:r>
              <a:rPr lang="pt-BR" dirty="0"/>
              <a:t>Sempre ter novas experiência faz com que você aplique-as em qualquer lugar, seja, em dificuldades, oportunidades ou evolução!</a:t>
            </a:r>
          </a:p>
          <a:p>
            <a:r>
              <a:rPr lang="pt-BR" dirty="0"/>
              <a:t>Não sonhe! Realize!</a:t>
            </a:r>
          </a:p>
          <a:p>
            <a:r>
              <a:rPr lang="pt-BR" dirty="0"/>
              <a:t>Esse projeto não precisa ser para a vida toda, mas também pode ser só para conseguir chegar no seu objetivo mais facilmente.</a:t>
            </a:r>
          </a:p>
        </p:txBody>
      </p:sp>
      <p:sp>
        <p:nvSpPr>
          <p:cNvPr id="4" name="Espaço Reservado para Data 3">
            <a:extLst>
              <a:ext uri="{FF2B5EF4-FFF2-40B4-BE49-F238E27FC236}">
                <a16:creationId xmlns:a16="http://schemas.microsoft.com/office/drawing/2014/main" id="{E7B19FA4-A587-7FF7-F59C-FB56BC34BA76}"/>
              </a:ext>
            </a:extLst>
          </p:cNvPr>
          <p:cNvSpPr>
            <a:spLocks noGrp="1"/>
          </p:cNvSpPr>
          <p:nvPr>
            <p:ph type="dt" sz="half" idx="10"/>
          </p:nvPr>
        </p:nvSpPr>
        <p:spPr/>
        <p:txBody>
          <a:bodyPr/>
          <a:lstStyle/>
          <a:p>
            <a:pPr rtl="0"/>
            <a:fld id="{3FCCB403-0313-4A5E-8E36-77BFB7215ED9}" type="datetime1">
              <a:rPr lang="pt-BR" smtClean="0"/>
              <a:t>15/11/2022</a:t>
            </a:fld>
            <a:endParaRPr lang="en-US" dirty="0"/>
          </a:p>
        </p:txBody>
      </p:sp>
    </p:spTree>
    <p:extLst>
      <p:ext uri="{BB962C8B-B14F-4D97-AF65-F5344CB8AC3E}">
        <p14:creationId xmlns:p14="http://schemas.microsoft.com/office/powerpoint/2010/main" val="1347598818"/>
      </p:ext>
    </p:extLst>
  </p:cSld>
  <p:clrMapOvr>
    <a:masterClrMapping/>
  </p:clrMapOvr>
  <mc:AlternateContent xmlns:mc="http://schemas.openxmlformats.org/markup-compatibility/2006">
    <mc:Choice xmlns:p14="http://schemas.microsoft.com/office/powerpoint/2010/main" Requires="p14">
      <p:transition spd="slow" p14:dur="2000" advTm="226"/>
    </mc:Choice>
    <mc:Fallback>
      <p:transition spd="slow" advTm="2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A9C8A-358D-B575-F0A8-EE518722C92D}"/>
              </a:ext>
            </a:extLst>
          </p:cNvPr>
          <p:cNvSpPr>
            <a:spLocks noGrp="1"/>
          </p:cNvSpPr>
          <p:nvPr>
            <p:ph type="title"/>
          </p:nvPr>
        </p:nvSpPr>
        <p:spPr/>
        <p:txBody>
          <a:bodyPr/>
          <a:lstStyle/>
          <a:p>
            <a:r>
              <a:rPr lang="pt-BR" dirty="0"/>
              <a:t>OBRIGADO PELA ATENÇÃO</a:t>
            </a:r>
          </a:p>
        </p:txBody>
      </p:sp>
      <p:sp>
        <p:nvSpPr>
          <p:cNvPr id="3" name="Espaço Reservado para Conteúdo 2">
            <a:extLst>
              <a:ext uri="{FF2B5EF4-FFF2-40B4-BE49-F238E27FC236}">
                <a16:creationId xmlns:a16="http://schemas.microsoft.com/office/drawing/2014/main" id="{8579744C-117C-B08E-A0DD-B290601179A8}"/>
              </a:ext>
            </a:extLst>
          </p:cNvPr>
          <p:cNvSpPr>
            <a:spLocks noGrp="1"/>
          </p:cNvSpPr>
          <p:nvPr>
            <p:ph idx="1"/>
          </p:nvPr>
        </p:nvSpPr>
        <p:spPr/>
        <p:txBody>
          <a:bodyPr/>
          <a:lstStyle/>
          <a:p>
            <a:r>
              <a:rPr lang="pt-BR" dirty="0"/>
              <a:t>Produção: Lucas Libério Silva Nunes.</a:t>
            </a:r>
          </a:p>
        </p:txBody>
      </p:sp>
      <p:sp>
        <p:nvSpPr>
          <p:cNvPr id="4" name="Espaço Reservado para Data 3">
            <a:extLst>
              <a:ext uri="{FF2B5EF4-FFF2-40B4-BE49-F238E27FC236}">
                <a16:creationId xmlns:a16="http://schemas.microsoft.com/office/drawing/2014/main" id="{DE13F4B8-CF2D-8967-3BEF-2AF0115B779E}"/>
              </a:ext>
            </a:extLst>
          </p:cNvPr>
          <p:cNvSpPr>
            <a:spLocks noGrp="1"/>
          </p:cNvSpPr>
          <p:nvPr>
            <p:ph type="dt" sz="half" idx="10"/>
          </p:nvPr>
        </p:nvSpPr>
        <p:spPr/>
        <p:txBody>
          <a:bodyPr/>
          <a:lstStyle/>
          <a:p>
            <a:pPr rtl="0"/>
            <a:fld id="{3FCCB403-0313-4A5E-8E36-77BFB7215ED9}" type="datetime1">
              <a:rPr lang="pt-BR" smtClean="0"/>
              <a:t>15/11/2022</a:t>
            </a:fld>
            <a:endParaRPr lang="en-US" dirty="0"/>
          </a:p>
        </p:txBody>
      </p:sp>
    </p:spTree>
    <p:extLst>
      <p:ext uri="{BB962C8B-B14F-4D97-AF65-F5344CB8AC3E}">
        <p14:creationId xmlns:p14="http://schemas.microsoft.com/office/powerpoint/2010/main" val="1303950170"/>
      </p:ext>
    </p:extLst>
  </p:cSld>
  <p:clrMapOvr>
    <a:masterClrMapping/>
  </p:clrMapOvr>
  <mc:AlternateContent xmlns:mc="http://schemas.openxmlformats.org/markup-compatibility/2006">
    <mc:Choice xmlns:p14="http://schemas.microsoft.com/office/powerpoint/2010/main" Requires="p14">
      <p:transition spd="slow" p14:dur="4000" advTm="898">
        <p14:vortex dir="r"/>
      </p:transition>
    </mc:Choice>
    <mc:Fallback>
      <p:transition spd="slow" advTm="89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8545EBD-6B35-E1B2-937C-4254748D6D86}"/>
              </a:ext>
            </a:extLst>
          </p:cNvPr>
          <p:cNvSpPr/>
          <p:nvPr/>
        </p:nvSpPr>
        <p:spPr>
          <a:xfrm>
            <a:off x="-11354362" y="527235"/>
            <a:ext cx="9829800" cy="1123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123950"/>
          </a:xfrm>
        </p:spPr>
        <p:txBody>
          <a:bodyPr rtlCol="0">
            <a:normAutofit/>
          </a:bodyPr>
          <a:lstStyle/>
          <a:p>
            <a:r>
              <a:rPr lang="pt-BR" dirty="0"/>
              <a:t>Projeto Café com Chocolate</a:t>
            </a:r>
            <a:endParaRPr lang="pt-br" dirty="0"/>
          </a:p>
        </p:txBody>
      </p:sp>
      <p:sp>
        <p:nvSpPr>
          <p:cNvPr id="6" name="Retângulo 5">
            <a:extLst>
              <a:ext uri="{FF2B5EF4-FFF2-40B4-BE49-F238E27FC236}">
                <a16:creationId xmlns:a16="http://schemas.microsoft.com/office/drawing/2014/main" id="{C239ECEA-30AF-DF62-27B0-A3C3824FB252}"/>
              </a:ext>
            </a:extLst>
          </p:cNvPr>
          <p:cNvSpPr/>
          <p:nvPr/>
        </p:nvSpPr>
        <p:spPr>
          <a:xfrm>
            <a:off x="1181099" y="527235"/>
            <a:ext cx="9819153" cy="1123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4" name="Espaço Reservado para Conteúdo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212607590"/>
              </p:ext>
            </p:extLst>
          </p:nvPr>
        </p:nvGraphicFramePr>
        <p:xfrm>
          <a:off x="914401" y="2151528"/>
          <a:ext cx="10353156" cy="37035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Fluxograma: Processo 10">
            <a:extLst>
              <a:ext uri="{FF2B5EF4-FFF2-40B4-BE49-F238E27FC236}">
                <a16:creationId xmlns:a16="http://schemas.microsoft.com/office/drawing/2014/main" id="{395B75A1-1C1F-590A-51BB-C0930A581BF1}"/>
              </a:ext>
            </a:extLst>
          </p:cNvPr>
          <p:cNvSpPr/>
          <p:nvPr/>
        </p:nvSpPr>
        <p:spPr>
          <a:xfrm>
            <a:off x="5168349" y="3597965"/>
            <a:ext cx="927652" cy="45720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FALE</a:t>
            </a:r>
          </a:p>
        </p:txBody>
      </p:sp>
    </p:spTree>
    <p:custDataLst>
      <p:tags r:id="rId1"/>
    </p:custDataLst>
    <p:extLst>
      <p:ext uri="{BB962C8B-B14F-4D97-AF65-F5344CB8AC3E}">
        <p14:creationId xmlns:p14="http://schemas.microsoft.com/office/powerpoint/2010/main" val="2689089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522">
        <p15:prstTrans prst="curtains"/>
      </p:transition>
    </mc:Choice>
    <mc:Fallback>
      <p:transition spd="slow" advTm="5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3.7037E-6 L 1.03633 0.00625 " pathEditMode="relative" rAng="0" ptsTypes="AA">
                                      <p:cBhvr>
                                        <p:cTn id="6" dur="1000" fill="hold"/>
                                        <p:tgtEl>
                                          <p:spTgt spid="6"/>
                                        </p:tgtEl>
                                        <p:attrNameLst>
                                          <p:attrName>ppt_x</p:attrName>
                                          <p:attrName>ppt_y</p:attrName>
                                        </p:attrNameLst>
                                      </p:cBhvr>
                                      <p:rCtr x="51810" y="301"/>
                                    </p:animMotion>
                                  </p:childTnLst>
                                </p:cTn>
                              </p:par>
                            </p:childTnLst>
                          </p:cTn>
                        </p:par>
                        <p:par>
                          <p:cTn id="7" fill="hold">
                            <p:stCondLst>
                              <p:cond delay="1000"/>
                            </p:stCondLst>
                            <p:childTnLst>
                              <p:par>
                                <p:cTn id="8" presetID="42" presetClass="path" presetSubtype="0" accel="50000" decel="50000" fill="hold" grpId="0" nodeType="afterEffect">
                                  <p:stCondLst>
                                    <p:cond delay="0"/>
                                  </p:stCondLst>
                                  <p:childTnLst>
                                    <p:animMotion origin="layout" path="M -0.05938 -0.00579 L 0.91563 -0.01204 " pathEditMode="relative" rAng="0" ptsTypes="AA">
                                      <p:cBhvr>
                                        <p:cTn id="9" dur="2000" fill="hold"/>
                                        <p:tgtEl>
                                          <p:spTgt spid="9"/>
                                        </p:tgtEl>
                                        <p:attrNameLst>
                                          <p:attrName>ppt_x</p:attrName>
                                          <p:attrName>ppt_y</p:attrName>
                                        </p:attrNameLst>
                                      </p:cBhvr>
                                      <p:rCtr x="48750" y="-324"/>
                                    </p:animMotion>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grpId="1"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23"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Graphic spid="4" grpId="0">
        <p:bldAsOne/>
      </p:bldGraphic>
      <p:bldP spid="11" grpId="0" animBg="1"/>
      <p:bldP spid="1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5C4F6-C49A-1683-9E1C-901765FB9BDA}"/>
              </a:ext>
            </a:extLst>
          </p:cNvPr>
          <p:cNvSpPr>
            <a:spLocks noGrp="1"/>
          </p:cNvSpPr>
          <p:nvPr>
            <p:ph type="title"/>
          </p:nvPr>
        </p:nvSpPr>
        <p:spPr/>
        <p:txBody>
          <a:bodyPr/>
          <a:lstStyle/>
          <a:p>
            <a:r>
              <a:rPr lang="pt-BR" dirty="0"/>
              <a:t>Café</a:t>
            </a:r>
          </a:p>
        </p:txBody>
      </p:sp>
      <p:sp>
        <p:nvSpPr>
          <p:cNvPr id="3" name="Espaço Reservado para Conteúdo 2">
            <a:extLst>
              <a:ext uri="{FF2B5EF4-FFF2-40B4-BE49-F238E27FC236}">
                <a16:creationId xmlns:a16="http://schemas.microsoft.com/office/drawing/2014/main" id="{00C7C782-4DAC-1D6F-7ECF-3FCBD1D2C4B2}"/>
              </a:ext>
            </a:extLst>
          </p:cNvPr>
          <p:cNvSpPr>
            <a:spLocks noGrp="1"/>
          </p:cNvSpPr>
          <p:nvPr>
            <p:ph idx="1"/>
          </p:nvPr>
        </p:nvSpPr>
        <p:spPr/>
        <p:txBody>
          <a:bodyPr/>
          <a:lstStyle/>
          <a:p>
            <a:r>
              <a:rPr lang="pt-BR" b="0" i="0" dirty="0">
                <a:solidFill>
                  <a:srgbClr val="202122"/>
                </a:solidFill>
                <a:effectLst/>
                <a:highlight>
                  <a:srgbClr val="C0C0C0"/>
                </a:highlight>
                <a:latin typeface="Arial" panose="020B0604020202020204" pitchFamily="34" charset="0"/>
              </a:rPr>
              <a:t>O café é originário das terras altas da </a:t>
            </a:r>
            <a:r>
              <a:rPr lang="pt-BR" b="0" i="0" u="none" strike="noStrike" dirty="0">
                <a:solidFill>
                  <a:srgbClr val="3366CC"/>
                </a:solidFill>
                <a:effectLst/>
                <a:latin typeface="Arial" panose="020B0604020202020204" pitchFamily="34" charset="0"/>
                <a:hlinkClick r:id="rId2" tooltip="Etiópia"/>
              </a:rPr>
              <a:t>Etiópia</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em um local chamado </a:t>
            </a:r>
            <a:r>
              <a:rPr lang="pt-BR" b="0" i="0" dirty="0" err="1">
                <a:solidFill>
                  <a:srgbClr val="202122"/>
                </a:solidFill>
                <a:effectLst/>
                <a:highlight>
                  <a:srgbClr val="C0C0C0"/>
                </a:highlight>
                <a:latin typeface="Arial" panose="020B0604020202020204" pitchFamily="34" charset="0"/>
              </a:rPr>
              <a:t>Kaffa</a:t>
            </a:r>
            <a:r>
              <a:rPr lang="pt-BR" b="0" i="0" dirty="0">
                <a:solidFill>
                  <a:srgbClr val="202122"/>
                </a:solidFill>
                <a:effectLst/>
                <a:highlight>
                  <a:srgbClr val="C0C0C0"/>
                </a:highlight>
                <a:latin typeface="Arial" panose="020B0604020202020204" pitchFamily="34" charset="0"/>
              </a:rPr>
              <a:t>. Porém, a palavra "café" não é originária de </a:t>
            </a:r>
            <a:r>
              <a:rPr lang="pt-BR" b="0" i="0" dirty="0" err="1">
                <a:solidFill>
                  <a:srgbClr val="202122"/>
                </a:solidFill>
                <a:effectLst/>
                <a:highlight>
                  <a:srgbClr val="C0C0C0"/>
                </a:highlight>
                <a:latin typeface="Arial" panose="020B0604020202020204" pitchFamily="34" charset="0"/>
              </a:rPr>
              <a:t>Kaffa</a:t>
            </a:r>
            <a:r>
              <a:rPr lang="pt-BR" b="0" i="0" dirty="0">
                <a:solidFill>
                  <a:srgbClr val="202122"/>
                </a:solidFill>
                <a:effectLst/>
                <a:highlight>
                  <a:srgbClr val="C0C0C0"/>
                </a:highlight>
                <a:latin typeface="Arial" panose="020B0604020202020204" pitchFamily="34" charset="0"/>
              </a:rPr>
              <a:t>, e sim da palavra árabe </a:t>
            </a:r>
            <a:r>
              <a:rPr lang="pt-BR" b="0" i="1" dirty="0" err="1">
                <a:solidFill>
                  <a:srgbClr val="202122"/>
                </a:solidFill>
                <a:effectLst/>
                <a:highlight>
                  <a:srgbClr val="C0C0C0"/>
                </a:highlight>
                <a:latin typeface="Arial" panose="020B0604020202020204" pitchFamily="34" charset="0"/>
              </a:rPr>
              <a:t>qahwa</a:t>
            </a:r>
            <a:r>
              <a:rPr lang="pt-BR" b="0" i="0" dirty="0">
                <a:solidFill>
                  <a:srgbClr val="202122"/>
                </a:solidFill>
                <a:effectLst/>
                <a:highlight>
                  <a:srgbClr val="C0C0C0"/>
                </a:highlight>
                <a:latin typeface="Arial" panose="020B0604020202020204" pitchFamily="34" charset="0"/>
              </a:rPr>
              <a:t>, que significa "vinho“. Por esse motivo, o café era conhecido como "vinho da Arábia" quando chegou à Europa no </a:t>
            </a:r>
            <a:r>
              <a:rPr lang="pt-BR" b="0" i="0" u="none" strike="noStrike" dirty="0">
                <a:solidFill>
                  <a:srgbClr val="3366CC"/>
                </a:solidFill>
                <a:effectLst/>
                <a:latin typeface="Arial" panose="020B0604020202020204" pitchFamily="34" charset="0"/>
                <a:hlinkClick r:id="rId3" tooltip="Século XIV"/>
              </a:rPr>
              <a:t>Século XIV</a:t>
            </a:r>
            <a:r>
              <a:rPr lang="pt-BR" b="0" i="0" dirty="0">
                <a:solidFill>
                  <a:srgbClr val="202122"/>
                </a:solidFill>
                <a:effectLst/>
                <a:latin typeface="Arial" panose="020B0604020202020204" pitchFamily="34" charset="0"/>
              </a:rPr>
              <a:t>.</a:t>
            </a:r>
          </a:p>
          <a:p>
            <a:r>
              <a:rPr lang="pt-BR" b="0" i="0" dirty="0">
                <a:solidFill>
                  <a:srgbClr val="202122"/>
                </a:solidFill>
                <a:effectLst/>
                <a:highlight>
                  <a:srgbClr val="C0C0C0"/>
                </a:highlight>
                <a:latin typeface="Arial" panose="020B0604020202020204" pitchFamily="34" charset="0"/>
              </a:rPr>
              <a:t>Parece que as tribos africanas, que conheciam o café desde a </a:t>
            </a:r>
            <a:r>
              <a:rPr lang="pt-BR" b="0" i="0" u="none" strike="noStrike" dirty="0">
                <a:solidFill>
                  <a:srgbClr val="3366CC"/>
                </a:solidFill>
                <a:effectLst/>
                <a:latin typeface="Arial" panose="020B0604020202020204" pitchFamily="34" charset="0"/>
                <a:hlinkClick r:id="rId4" tooltip="Antiguidade"/>
              </a:rPr>
              <a:t>Antiguidade</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moíam seus </a:t>
            </a:r>
            <a:r>
              <a:rPr lang="pt-BR" b="0" i="0" u="none" strike="noStrike" dirty="0">
                <a:solidFill>
                  <a:srgbClr val="3366CC"/>
                </a:solidFill>
                <a:effectLst/>
                <a:latin typeface="Arial" panose="020B0604020202020204" pitchFamily="34" charset="0"/>
                <a:hlinkClick r:id="rId5" tooltip="Cereal"/>
              </a:rPr>
              <a:t>grãos</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e faziam uma pasta utilizada para alimentar os animais e aumentar as forças dos guerreiros.</a:t>
            </a:r>
          </a:p>
        </p:txBody>
      </p:sp>
      <p:sp>
        <p:nvSpPr>
          <p:cNvPr id="4" name="Espaço Reservado para Data 3">
            <a:extLst>
              <a:ext uri="{FF2B5EF4-FFF2-40B4-BE49-F238E27FC236}">
                <a16:creationId xmlns:a16="http://schemas.microsoft.com/office/drawing/2014/main" id="{C55E94A9-174E-4622-D59B-9FC335883B6E}"/>
              </a:ext>
            </a:extLst>
          </p:cNvPr>
          <p:cNvSpPr>
            <a:spLocks noGrp="1"/>
          </p:cNvSpPr>
          <p:nvPr>
            <p:ph type="dt" sz="half" idx="10"/>
          </p:nvPr>
        </p:nvSpPr>
        <p:spPr/>
        <p:txBody>
          <a:bodyPr/>
          <a:lstStyle/>
          <a:p>
            <a:pPr rtl="0"/>
            <a:fld id="{3FCCB403-0313-4A5E-8E36-77BFB7215ED9}" type="datetime1">
              <a:rPr lang="pt-BR" smtClean="0"/>
              <a:t>15/11/2022</a:t>
            </a:fld>
            <a:endParaRPr lang="en-US" dirty="0"/>
          </a:p>
        </p:txBody>
      </p:sp>
    </p:spTree>
    <p:extLst>
      <p:ext uri="{BB962C8B-B14F-4D97-AF65-F5344CB8AC3E}">
        <p14:creationId xmlns:p14="http://schemas.microsoft.com/office/powerpoint/2010/main" val="2435353811"/>
      </p:ext>
    </p:extLst>
  </p:cSld>
  <p:clrMapOvr>
    <a:masterClrMapping/>
  </p:clrMapOvr>
  <mc:AlternateContent xmlns:mc="http://schemas.openxmlformats.org/markup-compatibility/2006">
    <mc:Choice xmlns:p14="http://schemas.microsoft.com/office/powerpoint/2010/main" Requires="p14">
      <p:transition spd="slow" advTm="67">
        <p14:flash/>
      </p:transition>
    </mc:Choice>
    <mc:Fallback>
      <p:transition spd="slow" advTm="6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A44B99D-AA0E-5EDB-04DE-FA21B5F1A650}"/>
              </a:ext>
            </a:extLst>
          </p:cNvPr>
          <p:cNvSpPr>
            <a:spLocks noGrp="1"/>
          </p:cNvSpPr>
          <p:nvPr>
            <p:ph idx="1"/>
          </p:nvPr>
        </p:nvSpPr>
        <p:spPr>
          <a:xfrm>
            <a:off x="913795" y="492126"/>
            <a:ext cx="10353762" cy="5299073"/>
          </a:xfrm>
        </p:spPr>
        <p:txBody>
          <a:bodyPr/>
          <a:lstStyle/>
          <a:p>
            <a:r>
              <a:rPr lang="pt-BR" dirty="0">
                <a:solidFill>
                  <a:schemeClr val="bg1"/>
                </a:solidFill>
                <a:highlight>
                  <a:srgbClr val="C0C0C0"/>
                </a:highlight>
              </a:rPr>
              <a:t>Em 1727 sargento-mor </a:t>
            </a:r>
            <a:r>
              <a:rPr lang="pt-BR" b="0" i="0" dirty="0">
                <a:solidFill>
                  <a:srgbClr val="202122"/>
                </a:solidFill>
                <a:effectLst/>
                <a:latin typeface="Arial" panose="020B0604020202020204" pitchFamily="34" charset="0"/>
              </a:rPr>
              <a:t> </a:t>
            </a:r>
            <a:r>
              <a:rPr lang="pt-BR" b="0" i="0" u="none" strike="noStrike" dirty="0">
                <a:solidFill>
                  <a:srgbClr val="3366CC"/>
                </a:solidFill>
                <a:effectLst/>
                <a:latin typeface="Arial" panose="020B0604020202020204" pitchFamily="34" charset="0"/>
                <a:hlinkClick r:id="rId2" tooltip="Francisco de Melo Palheta"/>
              </a:rPr>
              <a:t>Francisco de Melo Palheta</a:t>
            </a:r>
            <a:r>
              <a:rPr lang="pt-BR" b="0" i="0" u="none" strike="noStrike" dirty="0">
                <a:solidFill>
                  <a:srgbClr val="3366CC"/>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consegue mudas de café.</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O sucesso da </a:t>
            </a:r>
            <a:r>
              <a:rPr lang="pt-BR" b="0" i="0" u="none" strike="noStrike" dirty="0">
                <a:solidFill>
                  <a:srgbClr val="3366CC"/>
                </a:solidFill>
                <a:effectLst/>
                <a:latin typeface="Arial" panose="020B0604020202020204" pitchFamily="34" charset="0"/>
                <a:hlinkClick r:id="rId3" tooltip="Lavoura"/>
              </a:rPr>
              <a:t>lavoura</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cafeeira em São Paulo, durante a primeira parte do século XX, fez com que o Estado se tornasse um dos mais ricos do país, permitindo que vários fazendeiros indicassem ou se tornassem </a:t>
            </a:r>
            <a:r>
              <a:rPr lang="pt-BR" b="0" i="0" u="none" strike="noStrike" dirty="0">
                <a:solidFill>
                  <a:srgbClr val="3366CC"/>
                </a:solidFill>
                <a:effectLst/>
                <a:latin typeface="Arial" panose="020B0604020202020204" pitchFamily="34" charset="0"/>
                <a:hlinkClick r:id="rId4" tooltip="Presidente"/>
              </a:rPr>
              <a:t>presidentes</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do Brasil (política conhecida como </a:t>
            </a:r>
            <a:r>
              <a:rPr lang="pt-BR" b="0" i="1" u="none" strike="noStrike" dirty="0">
                <a:solidFill>
                  <a:srgbClr val="3366CC"/>
                </a:solidFill>
                <a:effectLst/>
                <a:highlight>
                  <a:srgbClr val="C0C0C0"/>
                </a:highlight>
                <a:latin typeface="Arial" panose="020B0604020202020204" pitchFamily="34" charset="0"/>
                <a:hlinkClick r:id="rId5" tooltip="Política do café-com-leite"/>
              </a:rPr>
              <a:t>café-com-leite</a:t>
            </a:r>
            <a:r>
              <a:rPr lang="pt-BR" b="0" i="0" dirty="0">
                <a:solidFill>
                  <a:srgbClr val="202122"/>
                </a:solidFill>
                <a:effectLst/>
                <a:highlight>
                  <a:srgbClr val="C0C0C0"/>
                </a:highlight>
                <a:latin typeface="Arial" panose="020B0604020202020204" pitchFamily="34" charset="0"/>
              </a:rPr>
              <a:t>, por se alternarem na presidência paulistas e mineiros), até que se enfraqueceram politicamente com a </a:t>
            </a:r>
            <a:r>
              <a:rPr lang="pt-BR" b="0" i="0" u="none" strike="noStrike" dirty="0">
                <a:solidFill>
                  <a:srgbClr val="3366CC"/>
                </a:solidFill>
                <a:effectLst/>
                <a:latin typeface="Arial" panose="020B0604020202020204" pitchFamily="34" charset="0"/>
                <a:hlinkClick r:id="rId6" tooltip="Revolução de 1930"/>
              </a:rPr>
              <a:t>Revolução de 1930</a:t>
            </a:r>
            <a:r>
              <a:rPr lang="pt-BR" b="0" i="0" dirty="0">
                <a:solidFill>
                  <a:srgbClr val="202122"/>
                </a:solidFill>
                <a:effectLst/>
                <a:latin typeface="Arial" panose="020B0604020202020204" pitchFamily="34" charset="0"/>
              </a:rPr>
              <a:t>.</a:t>
            </a:r>
            <a:endParaRPr lang="pt-BR" b="0" i="0" dirty="0">
              <a:solidFill>
                <a:srgbClr val="202122"/>
              </a:solidFill>
              <a:effectLst/>
              <a:highlight>
                <a:srgbClr val="C0C0C0"/>
              </a:highlight>
              <a:latin typeface="Arial" panose="020B0604020202020204" pitchFamily="34" charset="0"/>
            </a:endParaRPr>
          </a:p>
          <a:p>
            <a:endParaRPr lang="pt-BR" dirty="0"/>
          </a:p>
        </p:txBody>
      </p:sp>
      <p:sp>
        <p:nvSpPr>
          <p:cNvPr id="4" name="Espaço Reservado para Data 3">
            <a:extLst>
              <a:ext uri="{FF2B5EF4-FFF2-40B4-BE49-F238E27FC236}">
                <a16:creationId xmlns:a16="http://schemas.microsoft.com/office/drawing/2014/main" id="{1AD7B623-F7DD-6580-159A-4A347E838A0A}"/>
              </a:ext>
            </a:extLst>
          </p:cNvPr>
          <p:cNvSpPr>
            <a:spLocks noGrp="1"/>
          </p:cNvSpPr>
          <p:nvPr>
            <p:ph type="dt" sz="half" idx="10"/>
          </p:nvPr>
        </p:nvSpPr>
        <p:spPr/>
        <p:txBody>
          <a:bodyPr/>
          <a:lstStyle/>
          <a:p>
            <a:pPr rtl="0"/>
            <a:fld id="{3FCCB403-0313-4A5E-8E36-77BFB7215ED9}" type="datetime1">
              <a:rPr lang="pt-BR" smtClean="0"/>
              <a:t>15/11/2022</a:t>
            </a:fld>
            <a:endParaRPr lang="en-US" dirty="0"/>
          </a:p>
        </p:txBody>
      </p:sp>
    </p:spTree>
    <p:extLst>
      <p:ext uri="{BB962C8B-B14F-4D97-AF65-F5344CB8AC3E}">
        <p14:creationId xmlns:p14="http://schemas.microsoft.com/office/powerpoint/2010/main" val="3629832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62">
        <p159:morph option="byObject"/>
      </p:transition>
    </mc:Choice>
    <mc:Fallback>
      <p:transition spd="slow" advTm="86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1F939-8D66-BFC7-41F3-142D2675BE21}"/>
              </a:ext>
            </a:extLst>
          </p:cNvPr>
          <p:cNvSpPr>
            <a:spLocks noGrp="1"/>
          </p:cNvSpPr>
          <p:nvPr>
            <p:ph type="title"/>
          </p:nvPr>
        </p:nvSpPr>
        <p:spPr/>
        <p:txBody>
          <a:bodyPr/>
          <a:lstStyle/>
          <a:p>
            <a:r>
              <a:rPr lang="pt-BR" dirty="0"/>
              <a:t>Mas oque é o café?</a:t>
            </a:r>
          </a:p>
        </p:txBody>
      </p:sp>
      <p:sp>
        <p:nvSpPr>
          <p:cNvPr id="3" name="Espaço Reservado para Conteúdo 2">
            <a:extLst>
              <a:ext uri="{FF2B5EF4-FFF2-40B4-BE49-F238E27FC236}">
                <a16:creationId xmlns:a16="http://schemas.microsoft.com/office/drawing/2014/main" id="{157B5E70-AA7D-547A-B1CC-C2D4E81D1E13}"/>
              </a:ext>
            </a:extLst>
          </p:cNvPr>
          <p:cNvSpPr>
            <a:spLocks noGrp="1"/>
          </p:cNvSpPr>
          <p:nvPr>
            <p:ph idx="1"/>
          </p:nvPr>
        </p:nvSpPr>
        <p:spPr/>
        <p:txBody>
          <a:bodyPr/>
          <a:lstStyle/>
          <a:p>
            <a:r>
              <a:rPr lang="pt-BR" b="0" i="0" dirty="0">
                <a:solidFill>
                  <a:srgbClr val="202122"/>
                </a:solidFill>
                <a:effectLst/>
                <a:highlight>
                  <a:srgbClr val="C0C0C0"/>
                </a:highlight>
                <a:latin typeface="Arial" panose="020B0604020202020204" pitchFamily="34" charset="0"/>
              </a:rPr>
              <a:t>O </a:t>
            </a:r>
            <a:r>
              <a:rPr lang="pt-BR" b="1" i="0" dirty="0">
                <a:solidFill>
                  <a:srgbClr val="202122"/>
                </a:solidFill>
                <a:effectLst/>
                <a:highlight>
                  <a:srgbClr val="C0C0C0"/>
                </a:highlight>
                <a:latin typeface="Arial" panose="020B0604020202020204" pitchFamily="34" charset="0"/>
              </a:rPr>
              <a:t>café</a:t>
            </a:r>
            <a:r>
              <a:rPr lang="pt-BR" b="0" i="0" dirty="0">
                <a:solidFill>
                  <a:srgbClr val="202122"/>
                </a:solidFill>
                <a:effectLst/>
                <a:highlight>
                  <a:srgbClr val="C0C0C0"/>
                </a:highlight>
                <a:latin typeface="Arial" panose="020B0604020202020204" pitchFamily="34" charset="0"/>
              </a:rPr>
              <a:t> é uma </a:t>
            </a:r>
            <a:r>
              <a:rPr lang="pt-BR" b="0" i="0" u="none" strike="noStrike" dirty="0">
                <a:solidFill>
                  <a:srgbClr val="3366CC"/>
                </a:solidFill>
                <a:effectLst/>
                <a:latin typeface="Arial" panose="020B0604020202020204" pitchFamily="34" charset="0"/>
                <a:hlinkClick r:id="rId2" tooltip="Bebida"/>
              </a:rPr>
              <a:t>bebida</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produzida a partir dos grãos torrados do fruto do </a:t>
            </a:r>
            <a:r>
              <a:rPr lang="pt-BR" b="0" i="0" u="none" strike="noStrike" dirty="0">
                <a:solidFill>
                  <a:srgbClr val="3366CC"/>
                </a:solidFill>
                <a:effectLst/>
                <a:latin typeface="Arial" panose="020B0604020202020204" pitchFamily="34" charset="0"/>
                <a:hlinkClick r:id="rId3" tooltip="Cafeeiro"/>
              </a:rPr>
              <a:t>cafeeiro</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É servido tradicionalmente quente, mas também pode ser consumido gelado. O café é um </a:t>
            </a:r>
            <a:r>
              <a:rPr lang="pt-BR" b="0" i="0" u="none" strike="noStrike" dirty="0">
                <a:solidFill>
                  <a:srgbClr val="3366CC"/>
                </a:solidFill>
                <a:effectLst/>
                <a:latin typeface="Arial" panose="020B0604020202020204" pitchFamily="34" charset="0"/>
                <a:hlinkClick r:id="rId4" tooltip="Estimulante"/>
              </a:rPr>
              <a:t>estimulante</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por possuir </a:t>
            </a:r>
            <a:r>
              <a:rPr lang="pt-BR" b="0" i="0" u="none" strike="noStrike" dirty="0">
                <a:solidFill>
                  <a:srgbClr val="3366CC"/>
                </a:solidFill>
                <a:effectLst/>
                <a:latin typeface="Arial" panose="020B0604020202020204" pitchFamily="34" charset="0"/>
                <a:hlinkClick r:id="rId5" tooltip="Cafeína"/>
              </a:rPr>
              <a:t>cafeína</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 geralmente 80 a 140 mg para cada 207 ml dependendo do método de preparação. Estudos têm mostrado que pessoas que bebem quatro xícaras de café por dia têm um menor risco de morrer de um </a:t>
            </a:r>
            <a:r>
              <a:rPr lang="pt-BR" b="0" i="0" u="none" strike="noStrike" dirty="0">
                <a:solidFill>
                  <a:srgbClr val="3366CC"/>
                </a:solidFill>
                <a:effectLst/>
                <a:latin typeface="Arial" panose="020B0604020202020204" pitchFamily="34" charset="0"/>
                <a:hlinkClick r:id="rId6" tooltip="Ataque cardíaco"/>
              </a:rPr>
              <a:t>ataque cardíaco</a:t>
            </a:r>
            <a:r>
              <a:rPr lang="pt-BR" b="0" i="0" dirty="0">
                <a:solidFill>
                  <a:srgbClr val="202122"/>
                </a:solidFill>
                <a:effectLst/>
                <a:latin typeface="Arial" panose="020B0604020202020204" pitchFamily="34" charset="0"/>
              </a:rPr>
              <a:t>.</a:t>
            </a:r>
          </a:p>
          <a:p>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Dia 13/04 é dia mundial do café.</a:t>
            </a:r>
            <a:endParaRPr lang="pt-BR" dirty="0">
              <a:highlight>
                <a:srgbClr val="C0C0C0"/>
              </a:highlight>
            </a:endParaRPr>
          </a:p>
        </p:txBody>
      </p:sp>
      <p:sp>
        <p:nvSpPr>
          <p:cNvPr id="4" name="Espaço Reservado para Data 3">
            <a:extLst>
              <a:ext uri="{FF2B5EF4-FFF2-40B4-BE49-F238E27FC236}">
                <a16:creationId xmlns:a16="http://schemas.microsoft.com/office/drawing/2014/main" id="{15479F38-E107-1A49-70E4-340E185822E3}"/>
              </a:ext>
            </a:extLst>
          </p:cNvPr>
          <p:cNvSpPr>
            <a:spLocks noGrp="1"/>
          </p:cNvSpPr>
          <p:nvPr>
            <p:ph type="dt" sz="half" idx="10"/>
          </p:nvPr>
        </p:nvSpPr>
        <p:spPr/>
        <p:txBody>
          <a:bodyPr/>
          <a:lstStyle/>
          <a:p>
            <a:pPr rtl="0"/>
            <a:fld id="{3FCCB403-0313-4A5E-8E36-77BFB7215ED9}" type="datetime1">
              <a:rPr lang="pt-BR" smtClean="0"/>
              <a:t>15/11/2022</a:t>
            </a:fld>
            <a:endParaRPr lang="en-US" dirty="0"/>
          </a:p>
        </p:txBody>
      </p:sp>
    </p:spTree>
    <p:extLst>
      <p:ext uri="{BB962C8B-B14F-4D97-AF65-F5344CB8AC3E}">
        <p14:creationId xmlns:p14="http://schemas.microsoft.com/office/powerpoint/2010/main" val="162856374"/>
      </p:ext>
    </p:extLst>
  </p:cSld>
  <p:clrMapOvr>
    <a:masterClrMapping/>
  </p:clrMapOvr>
  <p:transition spd="slow" advTm="768">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2BC8A-BE3F-6B3F-E2AA-F030985C30C1}"/>
              </a:ext>
            </a:extLst>
          </p:cNvPr>
          <p:cNvSpPr>
            <a:spLocks noGrp="1"/>
          </p:cNvSpPr>
          <p:nvPr>
            <p:ph type="title"/>
          </p:nvPr>
        </p:nvSpPr>
        <p:spPr/>
        <p:txBody>
          <a:bodyPr/>
          <a:lstStyle/>
          <a:p>
            <a:r>
              <a:rPr lang="pt-BR" dirty="0"/>
              <a:t>Estado de maior produção</a:t>
            </a:r>
          </a:p>
        </p:txBody>
      </p:sp>
      <p:sp>
        <p:nvSpPr>
          <p:cNvPr id="3" name="Espaço Reservado para Conteúdo 2">
            <a:extLst>
              <a:ext uri="{FF2B5EF4-FFF2-40B4-BE49-F238E27FC236}">
                <a16:creationId xmlns:a16="http://schemas.microsoft.com/office/drawing/2014/main" id="{EA3EEEFA-A995-0E94-D099-C545CEEBAC1F}"/>
              </a:ext>
            </a:extLst>
          </p:cNvPr>
          <p:cNvSpPr>
            <a:spLocks noGrp="1"/>
          </p:cNvSpPr>
          <p:nvPr>
            <p:ph idx="1"/>
          </p:nvPr>
        </p:nvSpPr>
        <p:spPr/>
        <p:txBody>
          <a:bodyPr/>
          <a:lstStyle/>
          <a:p>
            <a:r>
              <a:rPr lang="pt-BR" b="0" i="0" u="none" strike="noStrike" dirty="0">
                <a:solidFill>
                  <a:srgbClr val="3366CC"/>
                </a:solidFill>
                <a:effectLst/>
                <a:latin typeface="Arial" panose="020B0604020202020204" pitchFamily="34" charset="0"/>
                <a:hlinkClick r:id="rId2" tooltip="Minas Gerais"/>
              </a:rPr>
              <a:t>Minas Gerais</a:t>
            </a:r>
            <a:r>
              <a:rPr lang="pt-BR" b="0" i="0" dirty="0">
                <a:solidFill>
                  <a:srgbClr val="202122"/>
                </a:solidFill>
                <a:effectLs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é o estado com maior produção de café do </a:t>
            </a:r>
            <a:r>
              <a:rPr lang="pt-BR" b="0" i="0" u="none" strike="noStrike" dirty="0">
                <a:solidFill>
                  <a:srgbClr val="3366CC"/>
                </a:solidFill>
                <a:effectLst/>
                <a:highlight>
                  <a:srgbClr val="C0C0C0"/>
                </a:highlight>
                <a:latin typeface="Arial" panose="020B0604020202020204" pitchFamily="34" charset="0"/>
                <a:hlinkClick r:id="rId3" tooltip="Brasil"/>
              </a:rPr>
              <a:t>Brasil</a:t>
            </a:r>
            <a:r>
              <a:rPr lang="pt-BR" b="0" i="0" u="none" strike="noStrike" baseline="30000" dirty="0">
                <a:solidFill>
                  <a:srgbClr val="3366CC"/>
                </a:solidFill>
                <a:effectLst/>
                <a:highlight>
                  <a:srgbClr val="C0C0C0"/>
                </a:highlight>
                <a:latin typeface="Arial" panose="020B0604020202020204" pitchFamily="34" charset="0"/>
                <a:hlinkClick r:id="rId4"/>
              </a:rPr>
              <a:t>[6]</a:t>
            </a:r>
            <a:r>
              <a:rPr lang="pt-BR" b="0" i="0" dirty="0">
                <a:solidFill>
                  <a:srgbClr val="202122"/>
                </a:solidFill>
                <a:effectLst/>
                <a:highlight>
                  <a:srgbClr val="C0C0C0"/>
                </a:highlight>
                <a:latin typeface="Arial" panose="020B0604020202020204" pitchFamily="34" charset="0"/>
              </a:rPr>
              <a:t> (26,6 milhões de sacas</a:t>
            </a:r>
            <a:r>
              <a:rPr lang="pt-BR" dirty="0">
                <a:solidFill>
                  <a:srgbClr val="202122"/>
                </a:solidFill>
                <a:effectLst/>
                <a:highlight>
                  <a:srgbClr val="C0C0C0"/>
                </a:highlight>
                <a:latin typeface="Arial" panose="020B0604020202020204" pitchFamily="34" charset="0"/>
              </a:rPr>
              <a:t> </a:t>
            </a:r>
            <a:r>
              <a:rPr lang="pt-BR" b="0" i="0" dirty="0">
                <a:solidFill>
                  <a:srgbClr val="202122"/>
                </a:solidFill>
                <a:effectLst/>
                <a:highlight>
                  <a:srgbClr val="C0C0C0"/>
                </a:highlight>
                <a:latin typeface="Arial" panose="020B0604020202020204" pitchFamily="34" charset="0"/>
              </a:rPr>
              <a:t>o que corresponde a mais de 50% da produção nacional do produto e 17% da produção mundial</a:t>
            </a:r>
            <a:r>
              <a:rPr lang="pt-BR" dirty="0">
                <a:solidFill>
                  <a:srgbClr val="202122"/>
                </a:solidFill>
                <a:effectLst/>
                <a:highlight>
                  <a:srgbClr val="C0C0C0"/>
                </a:highlight>
                <a:latin typeface="Arial" panose="020B0604020202020204" pitchFamily="34" charset="0"/>
              </a:rPr>
              <a:t>.</a:t>
            </a:r>
            <a:endParaRPr lang="pt-BR" dirty="0"/>
          </a:p>
        </p:txBody>
      </p:sp>
      <p:sp>
        <p:nvSpPr>
          <p:cNvPr id="4" name="Espaço Reservado para Data 3">
            <a:extLst>
              <a:ext uri="{FF2B5EF4-FFF2-40B4-BE49-F238E27FC236}">
                <a16:creationId xmlns:a16="http://schemas.microsoft.com/office/drawing/2014/main" id="{2DC392DD-85D8-C57B-3D91-39FE647318FE}"/>
              </a:ext>
            </a:extLst>
          </p:cNvPr>
          <p:cNvSpPr>
            <a:spLocks noGrp="1"/>
          </p:cNvSpPr>
          <p:nvPr>
            <p:ph type="dt" sz="half" idx="10"/>
          </p:nvPr>
        </p:nvSpPr>
        <p:spPr/>
        <p:txBody>
          <a:bodyPr/>
          <a:lstStyle/>
          <a:p>
            <a:pPr rtl="0"/>
            <a:fld id="{3FCCB403-0313-4A5E-8E36-77BFB7215ED9}" type="datetime1">
              <a:rPr lang="pt-BR" smtClean="0"/>
              <a:t>15/11/2022</a:t>
            </a:fld>
            <a:endParaRPr lang="en-US" dirty="0"/>
          </a:p>
        </p:txBody>
      </p:sp>
      <p:pic>
        <p:nvPicPr>
          <p:cNvPr id="8" name="Imagem 7">
            <a:extLst>
              <a:ext uri="{FF2B5EF4-FFF2-40B4-BE49-F238E27FC236}">
                <a16:creationId xmlns:a16="http://schemas.microsoft.com/office/drawing/2014/main" id="{3819BBBC-D6CB-621C-8910-06E2A3DC36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4368" y="3429000"/>
            <a:ext cx="6003794" cy="3317004"/>
          </a:xfrm>
          <a:prstGeom prst="rect">
            <a:avLst/>
          </a:prstGeom>
        </p:spPr>
      </p:pic>
      <p:sp>
        <p:nvSpPr>
          <p:cNvPr id="9" name="CaixaDeTexto 8">
            <a:extLst>
              <a:ext uri="{FF2B5EF4-FFF2-40B4-BE49-F238E27FC236}">
                <a16:creationId xmlns:a16="http://schemas.microsoft.com/office/drawing/2014/main" id="{9337FBE0-1533-2945-81DB-F80F83E34620}"/>
              </a:ext>
            </a:extLst>
          </p:cNvPr>
          <p:cNvSpPr txBox="1"/>
          <p:nvPr/>
        </p:nvSpPr>
        <p:spPr>
          <a:xfrm>
            <a:off x="7678737" y="4313583"/>
            <a:ext cx="3969394" cy="1415772"/>
          </a:xfrm>
          <a:prstGeom prst="rect">
            <a:avLst/>
          </a:prstGeom>
          <a:noFill/>
        </p:spPr>
        <p:txBody>
          <a:bodyPr wrap="square" rtlCol="0">
            <a:spAutoFit/>
          </a:bodyPr>
          <a:lstStyle/>
          <a:p>
            <a:r>
              <a:rPr lang="pt-BR" sz="3200" dirty="0" err="1">
                <a:solidFill>
                  <a:schemeClr val="tx1">
                    <a:lumMod val="95000"/>
                  </a:schemeClr>
                </a:solidFill>
                <a:hlinkClick r:id="rId6">
                  <a:extLst>
                    <a:ext uri="{A12FA001-AC4F-418D-AE19-62706E023703}">
                      <ahyp:hlinkClr xmlns:ahyp="http://schemas.microsoft.com/office/drawing/2018/hyperlinkcolor" val="tx"/>
                    </a:ext>
                  </a:extLst>
                </a:hlinkClick>
              </a:rPr>
              <a:t>Grafico</a:t>
            </a:r>
            <a:r>
              <a:rPr lang="pt-BR" sz="3200" dirty="0">
                <a:solidFill>
                  <a:schemeClr val="tx1">
                    <a:lumMod val="95000"/>
                  </a:schemeClr>
                </a:solidFill>
                <a:hlinkClick r:id="rId6">
                  <a:extLst>
                    <a:ext uri="{A12FA001-AC4F-418D-AE19-62706E023703}">
                      <ahyp:hlinkClr xmlns:ahyp="http://schemas.microsoft.com/office/drawing/2018/hyperlinkcolor" val="tx"/>
                    </a:ext>
                  </a:extLst>
                </a:hlinkClick>
              </a:rPr>
              <a:t> Pego no site:</a:t>
            </a:r>
          </a:p>
          <a:p>
            <a:r>
              <a:rPr lang="pt-BR" dirty="0">
                <a:solidFill>
                  <a:srgbClr val="AD1F1F"/>
                </a:solidFill>
                <a:hlinkClick r:id="rId6">
                  <a:extLst>
                    <a:ext uri="{A12FA001-AC4F-418D-AE19-62706E023703}">
                      <ahyp:hlinkClr xmlns:ahyp="http://schemas.microsoft.com/office/drawing/2018/hyperlinkcolor" val="tx"/>
                    </a:ext>
                  </a:extLst>
                </a:hlinkClick>
              </a:rPr>
              <a:t>Consumo de café vai crescer no país | Agronegócios | Valor Econômico (globo.com)</a:t>
            </a:r>
            <a:endParaRPr lang="pt-BR" dirty="0"/>
          </a:p>
        </p:txBody>
      </p:sp>
    </p:spTree>
    <p:extLst>
      <p:ext uri="{BB962C8B-B14F-4D97-AF65-F5344CB8AC3E}">
        <p14:creationId xmlns:p14="http://schemas.microsoft.com/office/powerpoint/2010/main" val="1146656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7644">
        <p159:morph option="byObject"/>
      </p:transition>
    </mc:Choice>
    <mc:Fallback>
      <p:transition spd="slow" advTm="476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A2C3F-0E5B-F01A-D837-B4B057F09489}"/>
              </a:ext>
            </a:extLst>
          </p:cNvPr>
          <p:cNvSpPr>
            <a:spLocks noGrp="1"/>
          </p:cNvSpPr>
          <p:nvPr>
            <p:ph type="title"/>
          </p:nvPr>
        </p:nvSpPr>
        <p:spPr/>
        <p:txBody>
          <a:bodyPr/>
          <a:lstStyle/>
          <a:p>
            <a:r>
              <a:rPr lang="pt-BR" dirty="0"/>
              <a:t>E o Chocolate?</a:t>
            </a:r>
          </a:p>
        </p:txBody>
      </p:sp>
      <p:sp>
        <p:nvSpPr>
          <p:cNvPr id="3" name="Espaço Reservado para Conteúdo 2">
            <a:extLst>
              <a:ext uri="{FF2B5EF4-FFF2-40B4-BE49-F238E27FC236}">
                <a16:creationId xmlns:a16="http://schemas.microsoft.com/office/drawing/2014/main" id="{5BC90682-3B02-83EB-2FE8-47477C3817E4}"/>
              </a:ext>
            </a:extLst>
          </p:cNvPr>
          <p:cNvSpPr>
            <a:spLocks noGrp="1"/>
          </p:cNvSpPr>
          <p:nvPr>
            <p:ph idx="1"/>
          </p:nvPr>
        </p:nvSpPr>
        <p:spPr>
          <a:xfrm>
            <a:off x="913795" y="2076450"/>
            <a:ext cx="10353762" cy="1257301"/>
          </a:xfrm>
        </p:spPr>
        <p:txBody>
          <a:bodyPr/>
          <a:lstStyle/>
          <a:p>
            <a:pPr algn="just"/>
            <a:r>
              <a:rPr lang="pt-BR" dirty="0">
                <a:solidFill>
                  <a:schemeClr val="bg1"/>
                </a:solidFill>
                <a:highlight>
                  <a:srgbClr val="C0C0C0"/>
                </a:highlight>
              </a:rPr>
              <a:t>Há </a:t>
            </a:r>
            <a:r>
              <a:rPr lang="pt-BR" dirty="0">
                <a:solidFill>
                  <a:schemeClr val="bg1"/>
                </a:solidFill>
                <a:highlight>
                  <a:srgbClr val="C0C0C0"/>
                </a:highlight>
                <a:hlinkClick r:id="rId2"/>
              </a:rPr>
              <a:t>chocolate</a:t>
            </a:r>
            <a:r>
              <a:rPr lang="pt-BR" dirty="0">
                <a:solidFill>
                  <a:schemeClr val="bg1"/>
                </a:solidFill>
                <a:highlight>
                  <a:srgbClr val="C0C0C0"/>
                </a:highlight>
              </a:rPr>
              <a:t> é chocolate ne pai!!</a:t>
            </a:r>
          </a:p>
          <a:p>
            <a:pPr algn="just"/>
            <a:r>
              <a:rPr lang="pt-BR" dirty="0">
                <a:solidFill>
                  <a:schemeClr val="bg1"/>
                </a:solidFill>
                <a:highlight>
                  <a:srgbClr val="C0C0C0"/>
                </a:highlight>
              </a:rPr>
              <a:t>Para saber mais click </a:t>
            </a:r>
            <a:r>
              <a:rPr lang="pt-BR" dirty="0" err="1">
                <a:solidFill>
                  <a:schemeClr val="bg1"/>
                </a:solidFill>
                <a:highlight>
                  <a:srgbClr val="C0C0C0"/>
                </a:highlight>
              </a:rPr>
              <a:t>ein</a:t>
            </a:r>
            <a:r>
              <a:rPr lang="pt-BR" dirty="0">
                <a:solidFill>
                  <a:schemeClr val="bg1"/>
                </a:solidFill>
                <a:highlight>
                  <a:srgbClr val="C0C0C0"/>
                </a:highlight>
              </a:rPr>
              <a:t> chocolate.</a:t>
            </a:r>
          </a:p>
          <a:p>
            <a:pPr marL="36900" indent="0" algn="just">
              <a:buNone/>
            </a:pPr>
            <a:endParaRPr lang="pt-BR" dirty="0">
              <a:solidFill>
                <a:schemeClr val="bg1"/>
              </a:solidFill>
              <a:highlight>
                <a:srgbClr val="C0C0C0"/>
              </a:highlight>
            </a:endParaRPr>
          </a:p>
        </p:txBody>
      </p:sp>
      <p:sp>
        <p:nvSpPr>
          <p:cNvPr id="4" name="Espaço Reservado para Data 3">
            <a:extLst>
              <a:ext uri="{FF2B5EF4-FFF2-40B4-BE49-F238E27FC236}">
                <a16:creationId xmlns:a16="http://schemas.microsoft.com/office/drawing/2014/main" id="{BDFE1CAE-F081-30FF-5CF2-A0695F6E2131}"/>
              </a:ext>
            </a:extLst>
          </p:cNvPr>
          <p:cNvSpPr>
            <a:spLocks noGrp="1"/>
          </p:cNvSpPr>
          <p:nvPr>
            <p:ph type="dt" sz="half" idx="10"/>
          </p:nvPr>
        </p:nvSpPr>
        <p:spPr/>
        <p:txBody>
          <a:bodyPr/>
          <a:lstStyle/>
          <a:p>
            <a:pPr rtl="0"/>
            <a:fld id="{3FCCB403-0313-4A5E-8E36-77BFB7215ED9}" type="datetime1">
              <a:rPr lang="pt-BR" smtClean="0"/>
              <a:t>15/11/2022</a:t>
            </a:fld>
            <a:endParaRPr lang="en-US" dirty="0"/>
          </a:p>
        </p:txBody>
      </p:sp>
      <p:pic>
        <p:nvPicPr>
          <p:cNvPr id="1030" name="Picture 6" descr="Resultado de imagem para milka">
            <a:extLst>
              <a:ext uri="{FF2B5EF4-FFF2-40B4-BE49-F238E27FC236}">
                <a16:creationId xmlns:a16="http://schemas.microsoft.com/office/drawing/2014/main" id="{684A56BF-8668-BD56-4050-94031C327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816" y="3429000"/>
            <a:ext cx="356235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m para Garoto">
            <a:extLst>
              <a:ext uri="{FF2B5EF4-FFF2-40B4-BE49-F238E27FC236}">
                <a16:creationId xmlns:a16="http://schemas.microsoft.com/office/drawing/2014/main" id="{332D6D90-E1C9-1F68-8E5D-0C3B10949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536" y="3429000"/>
            <a:ext cx="2743200" cy="18557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cau Show La Creme Ao Leite 100g | Shopee Brasil">
            <a:extLst>
              <a:ext uri="{FF2B5EF4-FFF2-40B4-BE49-F238E27FC236}">
                <a16:creationId xmlns:a16="http://schemas.microsoft.com/office/drawing/2014/main" id="{2F589BC3-EFDE-6DF5-6013-AB94A8824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8106" y="34290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916208"/>
      </p:ext>
    </p:extLst>
  </p:cSld>
  <p:clrMapOvr>
    <a:masterClrMapping/>
  </p:clrMapOvr>
  <mc:AlternateContent xmlns:mc="http://schemas.openxmlformats.org/markup-compatibility/2006">
    <mc:Choice xmlns:p14="http://schemas.microsoft.com/office/powerpoint/2010/main" Requires="p14">
      <p:transition spd="slow" p14:dur="1600" advTm="12536">
        <p:blinds dir="vert"/>
      </p:transition>
    </mc:Choice>
    <mc:Fallback>
      <p:transition spd="slow" advTm="12536">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0"/>
                                        <p:tgtEl>
                                          <p:spTgt spid="1030"/>
                                        </p:tgtEl>
                                      </p:cBhvr>
                                    </p:animEffect>
                                    <p:anim calcmode="lin" valueType="num">
                                      <p:cBhvr>
                                        <p:cTn id="8" dur="1000" fill="hold"/>
                                        <p:tgtEl>
                                          <p:spTgt spid="1030"/>
                                        </p:tgtEl>
                                        <p:attrNameLst>
                                          <p:attrName>ppt_x</p:attrName>
                                        </p:attrNameLst>
                                      </p:cBhvr>
                                      <p:tavLst>
                                        <p:tav tm="0">
                                          <p:val>
                                            <p:strVal val="#ppt_x"/>
                                          </p:val>
                                        </p:tav>
                                        <p:tav tm="100000">
                                          <p:val>
                                            <p:strVal val="#ppt_x"/>
                                          </p:val>
                                        </p:tav>
                                      </p:tavLst>
                                    </p:anim>
                                    <p:anim calcmode="lin" valueType="num">
                                      <p:cBhvr>
                                        <p:cTn id="9" dur="1000" fill="hold"/>
                                        <p:tgtEl>
                                          <p:spTgt spid="10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32"/>
                                        </p:tgtEl>
                                        <p:attrNameLst>
                                          <p:attrName>style.visibility</p:attrName>
                                        </p:attrNameLst>
                                      </p:cBhvr>
                                      <p:to>
                                        <p:strVal val="visible"/>
                                      </p:to>
                                    </p:set>
                                    <p:animEffect transition="in" filter="fade">
                                      <p:cBhvr>
                                        <p:cTn id="13" dur="1000"/>
                                        <p:tgtEl>
                                          <p:spTgt spid="1032"/>
                                        </p:tgtEl>
                                      </p:cBhvr>
                                    </p:animEffect>
                                    <p:anim calcmode="lin" valueType="num">
                                      <p:cBhvr>
                                        <p:cTn id="14" dur="1000" fill="hold"/>
                                        <p:tgtEl>
                                          <p:spTgt spid="1032"/>
                                        </p:tgtEl>
                                        <p:attrNameLst>
                                          <p:attrName>ppt_x</p:attrName>
                                        </p:attrNameLst>
                                      </p:cBhvr>
                                      <p:tavLst>
                                        <p:tav tm="0">
                                          <p:val>
                                            <p:strVal val="#ppt_x"/>
                                          </p:val>
                                        </p:tav>
                                        <p:tav tm="100000">
                                          <p:val>
                                            <p:strVal val="#ppt_x"/>
                                          </p:val>
                                        </p:tav>
                                      </p:tavLst>
                                    </p:anim>
                                    <p:anim calcmode="lin" valueType="num">
                                      <p:cBhvr>
                                        <p:cTn id="15" dur="1000" fill="hold"/>
                                        <p:tgtEl>
                                          <p:spTgt spid="103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1000"/>
                                        <p:tgtEl>
                                          <p:spTgt spid="1034"/>
                                        </p:tgtEl>
                                      </p:cBhvr>
                                    </p:animEffect>
                                    <p:anim calcmode="lin" valueType="num">
                                      <p:cBhvr>
                                        <p:cTn id="20" dur="1000" fill="hold"/>
                                        <p:tgtEl>
                                          <p:spTgt spid="1034"/>
                                        </p:tgtEl>
                                        <p:attrNameLst>
                                          <p:attrName>ppt_x</p:attrName>
                                        </p:attrNameLst>
                                      </p:cBhvr>
                                      <p:tavLst>
                                        <p:tav tm="0">
                                          <p:val>
                                            <p:strVal val="#ppt_x"/>
                                          </p:val>
                                        </p:tav>
                                        <p:tav tm="100000">
                                          <p:val>
                                            <p:strVal val="#ppt_x"/>
                                          </p:val>
                                        </p:tav>
                                      </p:tavLst>
                                    </p:anim>
                                    <p:anim calcmode="lin" valueType="num">
                                      <p:cBhvr>
                                        <p:cTn id="21"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683A6C-1DEC-F21C-DA64-58CB39DDFCBB}"/>
              </a:ext>
            </a:extLst>
          </p:cNvPr>
          <p:cNvSpPr>
            <a:spLocks noGrp="1"/>
          </p:cNvSpPr>
          <p:nvPr>
            <p:ph type="title"/>
          </p:nvPr>
        </p:nvSpPr>
        <p:spPr/>
        <p:txBody>
          <a:bodyPr/>
          <a:lstStyle/>
          <a:p>
            <a:r>
              <a:rPr lang="pt-BR" dirty="0"/>
              <a:t>A Ideia</a:t>
            </a:r>
          </a:p>
        </p:txBody>
      </p:sp>
      <p:sp>
        <p:nvSpPr>
          <p:cNvPr id="4" name="Espaço Reservado para Data 3">
            <a:extLst>
              <a:ext uri="{FF2B5EF4-FFF2-40B4-BE49-F238E27FC236}">
                <a16:creationId xmlns:a16="http://schemas.microsoft.com/office/drawing/2014/main" id="{1058414C-7F0B-8251-088E-F45A9E7800D9}"/>
              </a:ext>
            </a:extLst>
          </p:cNvPr>
          <p:cNvSpPr>
            <a:spLocks noGrp="1"/>
          </p:cNvSpPr>
          <p:nvPr>
            <p:ph type="dt" sz="half" idx="10"/>
          </p:nvPr>
        </p:nvSpPr>
        <p:spPr/>
        <p:txBody>
          <a:bodyPr/>
          <a:lstStyle/>
          <a:p>
            <a:pPr rtl="0"/>
            <a:fld id="{3FCCB403-0313-4A5E-8E36-77BFB7215ED9}" type="datetime1">
              <a:rPr lang="pt-BR" smtClean="0"/>
              <a:t>15/11/2022</a:t>
            </a:fld>
            <a:endParaRPr lang="en-US" dirty="0"/>
          </a:p>
        </p:txBody>
      </p:sp>
      <p:sp>
        <p:nvSpPr>
          <p:cNvPr id="8" name="Retângulo 7">
            <a:extLst>
              <a:ext uri="{FF2B5EF4-FFF2-40B4-BE49-F238E27FC236}">
                <a16:creationId xmlns:a16="http://schemas.microsoft.com/office/drawing/2014/main" id="{0B0FBFBE-29DD-AD99-A08A-B19B3741243B}"/>
              </a:ext>
            </a:extLst>
          </p:cNvPr>
          <p:cNvSpPr/>
          <p:nvPr/>
        </p:nvSpPr>
        <p:spPr>
          <a:xfrm>
            <a:off x="3731610" y="1866895"/>
            <a:ext cx="3275803" cy="3703581"/>
          </a:xfrm>
          <a:prstGeom prst="rect">
            <a:avLst/>
          </a:prstGeom>
          <a:effectLst>
            <a:innerShdw blurRad="114300">
              <a:prstClr val="black"/>
            </a:innerShdw>
          </a:effectLst>
        </p:spPr>
        <p:style>
          <a:lnRef idx="2">
            <a:schemeClr val="accent2">
              <a:hueOff val="0"/>
              <a:satOff val="0"/>
              <a:lumOff val="0"/>
              <a:alphaOff val="0"/>
            </a:schemeClr>
          </a:lnRef>
          <a:fillRef idx="1">
            <a:schemeClr val="accent2">
              <a:hueOff val="0"/>
              <a:satOff val="0"/>
              <a:lumOff val="0"/>
              <a:alphaOff val="0"/>
            </a:schemeClr>
          </a:fillRef>
          <a:effectRef idx="0">
            <a:scrgbClr r="0" g="0" b="0"/>
          </a:effectRef>
          <a:fontRef idx="minor">
            <a:schemeClr val="lt1"/>
          </a:fontRef>
        </p:style>
        <p:txBody>
          <a:bodyPr/>
          <a:lstStyle/>
          <a:p>
            <a:r>
              <a:rPr lang="pt-BR" sz="4800" dirty="0"/>
              <a:t>Chocolate</a:t>
            </a:r>
          </a:p>
          <a:p>
            <a:endParaRPr lang="pt-BR" dirty="0"/>
          </a:p>
        </p:txBody>
      </p:sp>
      <p:sp>
        <p:nvSpPr>
          <p:cNvPr id="9" name="Retângulo 8">
            <a:extLst>
              <a:ext uri="{FF2B5EF4-FFF2-40B4-BE49-F238E27FC236}">
                <a16:creationId xmlns:a16="http://schemas.microsoft.com/office/drawing/2014/main" id="{EFDE2E21-1EB1-1339-FC38-82FA2428E933}"/>
              </a:ext>
            </a:extLst>
          </p:cNvPr>
          <p:cNvSpPr/>
          <p:nvPr/>
        </p:nvSpPr>
        <p:spPr>
          <a:xfrm>
            <a:off x="132164" y="1866897"/>
            <a:ext cx="3275803" cy="3703581"/>
          </a:xfrm>
          <a:prstGeom prst="rect">
            <a:avLst/>
          </a:prstGeom>
          <a:effectLst>
            <a:innerShdw blurRad="114300">
              <a:prstClr val="black"/>
            </a:innerShdw>
          </a:effectLst>
        </p:spPr>
        <p:style>
          <a:lnRef idx="2">
            <a:schemeClr val="accent2">
              <a:hueOff val="0"/>
              <a:satOff val="0"/>
              <a:lumOff val="0"/>
              <a:alphaOff val="0"/>
            </a:schemeClr>
          </a:lnRef>
          <a:fillRef idx="1">
            <a:schemeClr val="accent2">
              <a:hueOff val="0"/>
              <a:satOff val="0"/>
              <a:lumOff val="0"/>
              <a:alphaOff val="0"/>
            </a:schemeClr>
          </a:fillRef>
          <a:effectRef idx="0">
            <a:scrgbClr r="0" g="0" b="0"/>
          </a:effectRef>
          <a:fontRef idx="minor">
            <a:schemeClr val="lt1"/>
          </a:fontRef>
        </p:style>
        <p:txBody>
          <a:bodyPr/>
          <a:lstStyle/>
          <a:p>
            <a:r>
              <a:rPr lang="pt-BR" sz="4800" dirty="0"/>
              <a:t>Café</a:t>
            </a:r>
          </a:p>
          <a:p>
            <a:endParaRPr lang="pt-BR" sz="2800" dirty="0"/>
          </a:p>
        </p:txBody>
      </p:sp>
      <p:sp>
        <p:nvSpPr>
          <p:cNvPr id="10" name="Retângulo 9">
            <a:extLst>
              <a:ext uri="{FF2B5EF4-FFF2-40B4-BE49-F238E27FC236}">
                <a16:creationId xmlns:a16="http://schemas.microsoft.com/office/drawing/2014/main" id="{55D5FB8E-91D1-2FA9-EB27-0D105FEDD84C}"/>
              </a:ext>
            </a:extLst>
          </p:cNvPr>
          <p:cNvSpPr/>
          <p:nvPr/>
        </p:nvSpPr>
        <p:spPr>
          <a:xfrm>
            <a:off x="8784034" y="1866897"/>
            <a:ext cx="3275803" cy="3703581"/>
          </a:xfrm>
          <a:prstGeom prst="rect">
            <a:avLst/>
          </a:prstGeom>
          <a:effectLst>
            <a:innerShdw blurRad="114300">
              <a:prstClr val="black"/>
            </a:innerShdw>
          </a:effectLst>
        </p:spPr>
        <p:style>
          <a:lnRef idx="2">
            <a:schemeClr val="accent2">
              <a:hueOff val="0"/>
              <a:satOff val="0"/>
              <a:lumOff val="0"/>
              <a:alphaOff val="0"/>
            </a:schemeClr>
          </a:lnRef>
          <a:fillRef idx="1">
            <a:schemeClr val="accent2">
              <a:hueOff val="0"/>
              <a:satOff val="0"/>
              <a:lumOff val="0"/>
              <a:alphaOff val="0"/>
            </a:schemeClr>
          </a:fillRef>
          <a:effectRef idx="0">
            <a:scrgbClr r="0" g="0" b="0"/>
          </a:effectRef>
          <a:fontRef idx="minor">
            <a:schemeClr val="lt1"/>
          </a:fontRef>
        </p:style>
        <p:txBody>
          <a:bodyPr/>
          <a:lstStyle/>
          <a:p>
            <a:r>
              <a:rPr lang="pt-BR" sz="4800" dirty="0" err="1"/>
              <a:t>Chocaffe</a:t>
            </a:r>
            <a:endParaRPr lang="pt-BR" sz="4800" dirty="0"/>
          </a:p>
          <a:p>
            <a:endParaRPr lang="pt-BR" sz="4800" dirty="0"/>
          </a:p>
        </p:txBody>
      </p:sp>
      <p:pic>
        <p:nvPicPr>
          <p:cNvPr id="12" name="Imagem 11">
            <a:extLst>
              <a:ext uri="{FF2B5EF4-FFF2-40B4-BE49-F238E27FC236}">
                <a16:creationId xmlns:a16="http://schemas.microsoft.com/office/drawing/2014/main" id="{50AC9BD7-875F-6AB9-6DC4-523F2CC31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12" y="2637081"/>
            <a:ext cx="3180505" cy="2163211"/>
          </a:xfrm>
          <a:prstGeom prst="rect">
            <a:avLst/>
          </a:prstGeom>
        </p:spPr>
      </p:pic>
      <p:pic>
        <p:nvPicPr>
          <p:cNvPr id="14" name="Imagem 13">
            <a:extLst>
              <a:ext uri="{FF2B5EF4-FFF2-40B4-BE49-F238E27FC236}">
                <a16:creationId xmlns:a16="http://schemas.microsoft.com/office/drawing/2014/main" id="{EA70D4ED-67E4-57EA-7F98-427F469306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7445" y="2958706"/>
            <a:ext cx="3064131" cy="1721652"/>
          </a:xfrm>
          <a:prstGeom prst="rect">
            <a:avLst/>
          </a:prstGeom>
        </p:spPr>
      </p:pic>
      <p:pic>
        <p:nvPicPr>
          <p:cNvPr id="16" name="Imagem 15">
            <a:extLst>
              <a:ext uri="{FF2B5EF4-FFF2-40B4-BE49-F238E27FC236}">
                <a16:creationId xmlns:a16="http://schemas.microsoft.com/office/drawing/2014/main" id="{88F0D367-16A5-D148-8704-0232304CB7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8410" y="3076582"/>
            <a:ext cx="3067050" cy="1485900"/>
          </a:xfrm>
          <a:prstGeom prst="rect">
            <a:avLst/>
          </a:prstGeom>
        </p:spPr>
      </p:pic>
      <p:pic>
        <p:nvPicPr>
          <p:cNvPr id="18" name="Imagem 17">
            <a:extLst>
              <a:ext uri="{FF2B5EF4-FFF2-40B4-BE49-F238E27FC236}">
                <a16:creationId xmlns:a16="http://schemas.microsoft.com/office/drawing/2014/main" id="{22F615C3-6FCD-DF05-ADCE-7A4970153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8410" y="2984642"/>
            <a:ext cx="3123778" cy="2382488"/>
          </a:xfrm>
          <a:prstGeom prst="rect">
            <a:avLst/>
          </a:prstGeom>
        </p:spPr>
      </p:pic>
      <p:sp>
        <p:nvSpPr>
          <p:cNvPr id="19" name="Sinal de Adição 18">
            <a:extLst>
              <a:ext uri="{FF2B5EF4-FFF2-40B4-BE49-F238E27FC236}">
                <a16:creationId xmlns:a16="http://schemas.microsoft.com/office/drawing/2014/main" id="{3BB02B02-3421-7230-FF1E-17716B60FA07}"/>
              </a:ext>
            </a:extLst>
          </p:cNvPr>
          <p:cNvSpPr/>
          <p:nvPr/>
        </p:nvSpPr>
        <p:spPr>
          <a:xfrm>
            <a:off x="3083708" y="3362332"/>
            <a:ext cx="914400" cy="914400"/>
          </a:xfrm>
          <a:prstGeom prst="mathPlus">
            <a:avLst/>
          </a:prstGeom>
          <a:solidFill>
            <a:schemeClr val="bg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Igual a 19">
            <a:extLst>
              <a:ext uri="{FF2B5EF4-FFF2-40B4-BE49-F238E27FC236}">
                <a16:creationId xmlns:a16="http://schemas.microsoft.com/office/drawing/2014/main" id="{9B49474C-99AD-ABCD-B154-91625DCD6D92}"/>
              </a:ext>
            </a:extLst>
          </p:cNvPr>
          <p:cNvSpPr/>
          <p:nvPr/>
        </p:nvSpPr>
        <p:spPr>
          <a:xfrm>
            <a:off x="7464622" y="3261485"/>
            <a:ext cx="914400" cy="914400"/>
          </a:xfrm>
          <a:prstGeom prst="mathEqual">
            <a:avLst/>
          </a:prstGeom>
          <a:solidFill>
            <a:schemeClr val="bg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custDataLst>
      <p:tags r:id="rId1"/>
    </p:custDataLst>
    <p:extLst>
      <p:ext uri="{BB962C8B-B14F-4D97-AF65-F5344CB8AC3E}">
        <p14:creationId xmlns:p14="http://schemas.microsoft.com/office/powerpoint/2010/main" val="4112392969"/>
      </p:ext>
    </p:extLst>
  </p:cSld>
  <p:clrMapOvr>
    <a:masterClrMapping/>
  </p:clrMapOvr>
  <mc:AlternateContent xmlns:mc="http://schemas.openxmlformats.org/markup-compatibility/2006">
    <mc:Choice xmlns:p14="http://schemas.microsoft.com/office/powerpoint/2010/main" Requires="p14">
      <p:transition spd="slow" p14:dur="2000" advTm="44281"/>
    </mc:Choice>
    <mc:Fallback>
      <p:transition spd="slow" advTm="442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 calcmode="lin" valueType="num">
                                      <p:cBhvr>
                                        <p:cTn id="19" dur="1000" fill="hold"/>
                                        <p:tgtEl>
                                          <p:spTgt spid="19"/>
                                        </p:tgtEl>
                                        <p:attrNameLst>
                                          <p:attrName>style.rotation</p:attrName>
                                        </p:attrNameLst>
                                      </p:cBhvr>
                                      <p:tavLst>
                                        <p:tav tm="0">
                                          <p:val>
                                            <p:fltVal val="90"/>
                                          </p:val>
                                        </p:tav>
                                        <p:tav tm="100000">
                                          <p:val>
                                            <p:fltVal val="0"/>
                                          </p:val>
                                        </p:tav>
                                      </p:tavLst>
                                    </p:anim>
                                    <p:animEffect transition="in" filter="fade">
                                      <p:cBhvr>
                                        <p:cTn id="20" dur="10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1000" fill="hold"/>
                                        <p:tgtEl>
                                          <p:spTgt spid="20"/>
                                        </p:tgtEl>
                                        <p:attrNameLst>
                                          <p:attrName>ppt_w</p:attrName>
                                        </p:attrNameLst>
                                      </p:cBhvr>
                                      <p:tavLst>
                                        <p:tav tm="0">
                                          <p:val>
                                            <p:fltVal val="0"/>
                                          </p:val>
                                        </p:tav>
                                        <p:tav tm="100000">
                                          <p:val>
                                            <p:strVal val="#ppt_w"/>
                                          </p:val>
                                        </p:tav>
                                      </p:tavLst>
                                    </p:anim>
                                    <p:anim calcmode="lin" valueType="num">
                                      <p:cBhvr>
                                        <p:cTn id="36" dur="1000" fill="hold"/>
                                        <p:tgtEl>
                                          <p:spTgt spid="20"/>
                                        </p:tgtEl>
                                        <p:attrNameLst>
                                          <p:attrName>ppt_h</p:attrName>
                                        </p:attrNameLst>
                                      </p:cBhvr>
                                      <p:tavLst>
                                        <p:tav tm="0">
                                          <p:val>
                                            <p:fltVal val="0"/>
                                          </p:val>
                                        </p:tav>
                                        <p:tav tm="100000">
                                          <p:val>
                                            <p:strVal val="#ppt_h"/>
                                          </p:val>
                                        </p:tav>
                                      </p:tavLst>
                                    </p:anim>
                                    <p:anim calcmode="lin" valueType="num">
                                      <p:cBhvr>
                                        <p:cTn id="37" dur="1000" fill="hold"/>
                                        <p:tgtEl>
                                          <p:spTgt spid="20"/>
                                        </p:tgtEl>
                                        <p:attrNameLst>
                                          <p:attrName>style.rotation</p:attrName>
                                        </p:attrNameLst>
                                      </p:cBhvr>
                                      <p:tavLst>
                                        <p:tav tm="0">
                                          <p:val>
                                            <p:fltVal val="90"/>
                                          </p:val>
                                        </p:tav>
                                        <p:tav tm="100000">
                                          <p:val>
                                            <p:fltVal val="0"/>
                                          </p:val>
                                        </p:tav>
                                      </p:tavLst>
                                    </p:anim>
                                    <p:animEffect transition="in" filter="fade">
                                      <p:cBhvr>
                                        <p:cTn id="38" dur="10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E4FF4-2348-58E1-D56E-67B2D5474155}"/>
              </a:ext>
            </a:extLst>
          </p:cNvPr>
          <p:cNvSpPr>
            <a:spLocks noGrp="1"/>
          </p:cNvSpPr>
          <p:nvPr>
            <p:ph type="title"/>
          </p:nvPr>
        </p:nvSpPr>
        <p:spPr/>
        <p:txBody>
          <a:bodyPr>
            <a:normAutofit/>
          </a:bodyPr>
          <a:lstStyle/>
          <a:p>
            <a:r>
              <a:rPr lang="pt-BR" dirty="0"/>
              <a:t>Como surgiu essa ideia?</a:t>
            </a:r>
          </a:p>
        </p:txBody>
      </p:sp>
      <p:sp>
        <p:nvSpPr>
          <p:cNvPr id="3" name="Espaço Reservado para Conteúdo 2">
            <a:extLst>
              <a:ext uri="{FF2B5EF4-FFF2-40B4-BE49-F238E27FC236}">
                <a16:creationId xmlns:a16="http://schemas.microsoft.com/office/drawing/2014/main" id="{17173136-385C-CF3A-A4F7-173FAF8E5A0D}"/>
              </a:ext>
            </a:extLst>
          </p:cNvPr>
          <p:cNvSpPr>
            <a:spLocks noGrp="1"/>
          </p:cNvSpPr>
          <p:nvPr>
            <p:ph idx="1"/>
          </p:nvPr>
        </p:nvSpPr>
        <p:spPr/>
        <p:txBody>
          <a:bodyPr/>
          <a:lstStyle/>
          <a:p>
            <a:r>
              <a:rPr lang="pt-BR" dirty="0"/>
              <a:t>Maid Café</a:t>
            </a:r>
          </a:p>
          <a:p>
            <a:r>
              <a:rPr lang="pt-BR" dirty="0"/>
              <a:t>O diferencial</a:t>
            </a:r>
          </a:p>
          <a:p>
            <a:r>
              <a:rPr lang="pt-BR" dirty="0" err="1">
                <a:hlinkClick r:id="rId2"/>
              </a:rPr>
              <a:t>Cheirin</a:t>
            </a:r>
            <a:r>
              <a:rPr lang="pt-BR" dirty="0">
                <a:hlinkClick r:id="rId2"/>
              </a:rPr>
              <a:t> </a:t>
            </a:r>
            <a:r>
              <a:rPr lang="pt-BR" dirty="0" err="1">
                <a:hlinkClick r:id="rId2"/>
              </a:rPr>
              <a:t>Bão</a:t>
            </a:r>
            <a:r>
              <a:rPr lang="pt-BR" dirty="0">
                <a:hlinkClick r:id="rId2"/>
              </a:rPr>
              <a:t> Betim (@cheirinbaobetim) • Fotos e vídeos do Instagram</a:t>
            </a:r>
            <a:endParaRPr lang="pt-BR" dirty="0"/>
          </a:p>
          <a:p>
            <a:r>
              <a:rPr lang="pt-BR" dirty="0"/>
              <a:t>A imagem</a:t>
            </a:r>
          </a:p>
          <a:p>
            <a:r>
              <a:rPr lang="pt-BR" dirty="0" err="1"/>
              <a:t>Fraquiamento</a:t>
            </a:r>
            <a:r>
              <a:rPr lang="pt-BR" dirty="0"/>
              <a:t> (</a:t>
            </a:r>
            <a:r>
              <a:rPr lang="pt-BR" dirty="0">
                <a:hlinkClick r:id="rId3"/>
              </a:rPr>
              <a:t>Home - </a:t>
            </a:r>
            <a:r>
              <a:rPr lang="pt-BR" dirty="0" err="1">
                <a:hlinkClick r:id="rId3"/>
              </a:rPr>
              <a:t>Havanna</a:t>
            </a:r>
            <a:r>
              <a:rPr lang="pt-BR" dirty="0">
                <a:hlinkClick r:id="rId3"/>
              </a:rPr>
              <a:t> (havannasejafranqueado.com.br)</a:t>
            </a:r>
            <a:r>
              <a:rPr lang="pt-BR" dirty="0"/>
              <a:t>)</a:t>
            </a:r>
          </a:p>
          <a:p>
            <a:r>
              <a:rPr lang="pt-BR" dirty="0">
                <a:hlinkClick r:id="rId4"/>
              </a:rPr>
              <a:t>9 dicas de como montar uma lanchonete pequena (saipos.com)</a:t>
            </a:r>
            <a:endParaRPr lang="pt-BR" dirty="0"/>
          </a:p>
        </p:txBody>
      </p:sp>
      <p:sp>
        <p:nvSpPr>
          <p:cNvPr id="4" name="Espaço Reservado para Data 3">
            <a:extLst>
              <a:ext uri="{FF2B5EF4-FFF2-40B4-BE49-F238E27FC236}">
                <a16:creationId xmlns:a16="http://schemas.microsoft.com/office/drawing/2014/main" id="{03FA5F45-F75E-80E3-E4BA-BCE018A738D8}"/>
              </a:ext>
            </a:extLst>
          </p:cNvPr>
          <p:cNvSpPr>
            <a:spLocks noGrp="1"/>
          </p:cNvSpPr>
          <p:nvPr>
            <p:ph type="dt" sz="half" idx="10"/>
          </p:nvPr>
        </p:nvSpPr>
        <p:spPr/>
        <p:txBody>
          <a:bodyPr/>
          <a:lstStyle/>
          <a:p>
            <a:pPr rtl="0"/>
            <a:fld id="{3FCCB403-0313-4A5E-8E36-77BFB7215ED9}" type="datetime1">
              <a:rPr lang="pt-BR" smtClean="0"/>
              <a:t>15/11/2022</a:t>
            </a:fld>
            <a:endParaRPr lang="en-US" dirty="0"/>
          </a:p>
        </p:txBody>
      </p:sp>
    </p:spTree>
    <p:extLst>
      <p:ext uri="{BB962C8B-B14F-4D97-AF65-F5344CB8AC3E}">
        <p14:creationId xmlns:p14="http://schemas.microsoft.com/office/powerpoint/2010/main" val="1741761564"/>
      </p:ext>
    </p:extLst>
  </p:cSld>
  <p:clrMapOvr>
    <a:masterClrMapping/>
  </p:clrMapOvr>
  <mc:AlternateContent xmlns:mc="http://schemas.openxmlformats.org/markup-compatibility/2006">
    <mc:Choice xmlns:p14="http://schemas.microsoft.com/office/powerpoint/2010/main" Requires="p14">
      <p:transition spd="slow" p14:dur="1500" advTm="84272">
        <p:split orient="vert"/>
      </p:transition>
    </mc:Choice>
    <mc:Fallback>
      <p:transition spd="slow" advTm="84272">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1|0.1|0"/>
</p:tagLst>
</file>

<file path=ppt/tags/tag2.xml><?xml version="1.0" encoding="utf-8"?>
<p:tagLst xmlns:a="http://schemas.openxmlformats.org/drawingml/2006/main" xmlns:r="http://schemas.openxmlformats.org/officeDocument/2006/relationships" xmlns:p="http://schemas.openxmlformats.org/presentationml/2006/main">
  <p:tag name="TIMING" val="|4.2|11.8|1.6|8.4|1.1|8.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626_TF12214701" id="{5D565F68-5A4C-4385-9096-18BECD4C5627}" vid="{B4809734-240F-4448-8EC4-45DBE2F02D7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 dockstate="right" visibility="0" width="350" row="4">
    <wetp:webextensionref xmlns:r="http://schemas.openxmlformats.org/officeDocument/2006/relationships" r:id="rId3"/>
  </wetp:taskpane>
  <wetp:taskpane dockstate="right" visibility="0" width="350" row="5">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96472E0C-B162-4802-A322-64B6AE4AD85D}">
  <we:reference id="wa104381335" version="1.0.0.1" store="pt-BR" storeType="OMEX"/>
  <we:alternateReferences>
    <we:reference id="WA104381335" version="1.0.0.1" store="WA104381335"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6A59CBD5-4B7B-4C06-AF08-0CDE2B431062}">
  <we:reference id="wa200000729" version="3.19.222.0" store="pt-BR" storeType="OMEX"/>
  <we:alternateReferences>
    <we:reference id="WA200000729" version="3.19.222.0" store="WA200000729"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1604B37D-AA7C-4089-815F-5BCD1413AD10}">
  <we:reference id="wa104380902" version="1.0.0.0" store="pt-BR" storeType="OMEX"/>
  <we:alternateReferences>
    <we:reference id="WA104380902" version="1.0.0.0" store="WA104380902"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BA724D5D-45E9-42C3-8675-9AC2691CD238}">
  <we:reference id="wa104178141" version="4.3.3.0" store="pt-BR"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TM03457485[[fn=Malha]]</Template>
  <TotalTime>174</TotalTime>
  <Words>536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Goudy Old Style</vt:lpstr>
      <vt:lpstr>Wingdings 2</vt:lpstr>
      <vt:lpstr>SlateVTI</vt:lpstr>
      <vt:lpstr>Projeto</vt:lpstr>
      <vt:lpstr>Projeto Café com Chocolate</vt:lpstr>
      <vt:lpstr>Café</vt:lpstr>
      <vt:lpstr>Apresentação do PowerPoint</vt:lpstr>
      <vt:lpstr>Mas oque é o café?</vt:lpstr>
      <vt:lpstr>Estado de maior produção</vt:lpstr>
      <vt:lpstr>E o Chocolate?</vt:lpstr>
      <vt:lpstr>A Ideia</vt:lpstr>
      <vt:lpstr>Como surgiu essa ideia?</vt:lpstr>
      <vt:lpstr>Conclusão</vt:lpstr>
      <vt:lpstr>OBRIGADO PELA ATENÇÃO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dc:title>
  <dc:creator>Lucas Libério</dc:creator>
  <cp:lastModifiedBy>Lucas Libério</cp:lastModifiedBy>
  <cp:revision>1</cp:revision>
  <dcterms:created xsi:type="dcterms:W3CDTF">2022-11-15T13:05:30Z</dcterms:created>
  <dcterms:modified xsi:type="dcterms:W3CDTF">2022-11-15T16:00:04Z</dcterms:modified>
</cp:coreProperties>
</file>