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59" r:id="rId4"/>
    <p:sldId id="269" r:id="rId5"/>
    <p:sldId id="261" r:id="rId6"/>
    <p:sldId id="268" r:id="rId7"/>
    <p:sldId id="262" r:id="rId8"/>
    <p:sldId id="265" r:id="rId9"/>
    <p:sldId id="264" r:id="rId10"/>
    <p:sldId id="266" r:id="rId11"/>
    <p:sldId id="267" r:id="rId12"/>
    <p:sldId id="270" r:id="rId13"/>
    <p:sldId id="263" r:id="rId14"/>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15" autoAdjust="0"/>
    <p:restoredTop sz="94660"/>
  </p:normalViewPr>
  <p:slideViewPr>
    <p:cSldViewPr snapToGrid="0">
      <p:cViewPr varScale="1">
        <p:scale>
          <a:sx n="62" d="100"/>
          <a:sy n="62" d="100"/>
        </p:scale>
        <p:origin x="752"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ginia Leticia Afonso" userId="09aa590eb8fde307" providerId="LiveId" clId="{716F32BD-12EF-457E-BD19-61B8B4E6C842}"/>
    <pc:docChg chg="undo custSel modSld">
      <pc:chgData name="Virginia Leticia Afonso" userId="09aa590eb8fde307" providerId="LiveId" clId="{716F32BD-12EF-457E-BD19-61B8B4E6C842}" dt="2025-05-06T02:40:41.908" v="31" actId="113"/>
      <pc:docMkLst>
        <pc:docMk/>
      </pc:docMkLst>
      <pc:sldChg chg="addSp delSp modSp mod">
        <pc:chgData name="Virginia Leticia Afonso" userId="09aa590eb8fde307" providerId="LiveId" clId="{716F32BD-12EF-457E-BD19-61B8B4E6C842}" dt="2025-05-06T02:36:37.722" v="11" actId="1076"/>
        <pc:sldMkLst>
          <pc:docMk/>
          <pc:sldMk cId="3352310266" sldId="264"/>
        </pc:sldMkLst>
        <pc:picChg chg="add mod">
          <ac:chgData name="Virginia Leticia Afonso" userId="09aa590eb8fde307" providerId="LiveId" clId="{716F32BD-12EF-457E-BD19-61B8B4E6C842}" dt="2025-05-06T02:36:37.722" v="11" actId="1076"/>
          <ac:picMkLst>
            <pc:docMk/>
            <pc:sldMk cId="3352310266" sldId="264"/>
            <ac:picMk id="7" creationId="{A6A43647-B842-02DB-9E17-3F145ADBDAF4}"/>
          </ac:picMkLst>
        </pc:picChg>
        <pc:picChg chg="del">
          <ac:chgData name="Virginia Leticia Afonso" userId="09aa590eb8fde307" providerId="LiveId" clId="{716F32BD-12EF-457E-BD19-61B8B4E6C842}" dt="2025-05-06T02:36:33.519" v="9" actId="478"/>
          <ac:picMkLst>
            <pc:docMk/>
            <pc:sldMk cId="3352310266" sldId="264"/>
            <ac:picMk id="8" creationId="{3F0C35AE-E0FE-8775-3080-AB2689E71DF7}"/>
          </ac:picMkLst>
        </pc:picChg>
      </pc:sldChg>
      <pc:sldChg chg="addSp delSp modSp mod">
        <pc:chgData name="Virginia Leticia Afonso" userId="09aa590eb8fde307" providerId="LiveId" clId="{716F32BD-12EF-457E-BD19-61B8B4E6C842}" dt="2025-05-06T02:39:24.405" v="28" actId="1076"/>
        <pc:sldMkLst>
          <pc:docMk/>
          <pc:sldMk cId="2901011658" sldId="267"/>
        </pc:sldMkLst>
        <pc:spChg chg="mod">
          <ac:chgData name="Virginia Leticia Afonso" userId="09aa590eb8fde307" providerId="LiveId" clId="{716F32BD-12EF-457E-BD19-61B8B4E6C842}" dt="2025-05-06T02:38:33.420" v="17" actId="113"/>
          <ac:spMkLst>
            <pc:docMk/>
            <pc:sldMk cId="2901011658" sldId="267"/>
            <ac:spMk id="6" creationId="{6B6D662E-7444-1A5E-A1A6-FCE85A4AAB86}"/>
          </ac:spMkLst>
        </pc:spChg>
        <pc:spChg chg="mod">
          <ac:chgData name="Virginia Leticia Afonso" userId="09aa590eb8fde307" providerId="LiveId" clId="{716F32BD-12EF-457E-BD19-61B8B4E6C842}" dt="2025-05-06T02:38:30.758" v="16" actId="1076"/>
          <ac:spMkLst>
            <pc:docMk/>
            <pc:sldMk cId="2901011658" sldId="267"/>
            <ac:spMk id="18" creationId="{BEFBAC43-C7D9-7422-894A-7CEDA9A1478D}"/>
          </ac:spMkLst>
        </pc:spChg>
        <pc:picChg chg="add mod">
          <ac:chgData name="Virginia Leticia Afonso" userId="09aa590eb8fde307" providerId="LiveId" clId="{716F32BD-12EF-457E-BD19-61B8B4E6C842}" dt="2025-05-06T02:39:24.405" v="28" actId="1076"/>
          <ac:picMkLst>
            <pc:docMk/>
            <pc:sldMk cId="2901011658" sldId="267"/>
            <ac:picMk id="7" creationId="{9EA7A8D4-803E-1C95-CE1E-B8F2ABA4A902}"/>
          </ac:picMkLst>
        </pc:picChg>
        <pc:picChg chg="mod">
          <ac:chgData name="Virginia Leticia Afonso" userId="09aa590eb8fde307" providerId="LiveId" clId="{716F32BD-12EF-457E-BD19-61B8B4E6C842}" dt="2025-05-06T02:39:22.768" v="27" actId="1076"/>
          <ac:picMkLst>
            <pc:docMk/>
            <pc:sldMk cId="2901011658" sldId="267"/>
            <ac:picMk id="12" creationId="{FC176E1F-69F4-0567-05E9-51C9C666F054}"/>
          </ac:picMkLst>
        </pc:picChg>
        <pc:picChg chg="del">
          <ac:chgData name="Virginia Leticia Afonso" userId="09aa590eb8fde307" providerId="LiveId" clId="{716F32BD-12EF-457E-BD19-61B8B4E6C842}" dt="2025-05-06T02:39:09.600" v="20" actId="478"/>
          <ac:picMkLst>
            <pc:docMk/>
            <pc:sldMk cId="2901011658" sldId="267"/>
            <ac:picMk id="14" creationId="{71DB3198-2691-8430-774E-BD0B3F5CECF3}"/>
          </ac:picMkLst>
        </pc:picChg>
      </pc:sldChg>
      <pc:sldChg chg="modSp mod">
        <pc:chgData name="Virginia Leticia Afonso" userId="09aa590eb8fde307" providerId="LiveId" clId="{716F32BD-12EF-457E-BD19-61B8B4E6C842}" dt="2025-05-06T02:40:41.908" v="31" actId="113"/>
        <pc:sldMkLst>
          <pc:docMk/>
          <pc:sldMk cId="722203591" sldId="270"/>
        </pc:sldMkLst>
        <pc:spChg chg="mod">
          <ac:chgData name="Virginia Leticia Afonso" userId="09aa590eb8fde307" providerId="LiveId" clId="{716F32BD-12EF-457E-BD19-61B8B4E6C842}" dt="2025-05-06T02:40:41.908" v="31" actId="113"/>
          <ac:spMkLst>
            <pc:docMk/>
            <pc:sldMk cId="722203591" sldId="270"/>
            <ac:spMk id="6" creationId="{0D5C4939-D45C-5CAF-BEB4-54CDA252E930}"/>
          </ac:spMkLst>
        </pc:spChg>
        <pc:spChg chg="mod">
          <ac:chgData name="Virginia Leticia Afonso" userId="09aa590eb8fde307" providerId="LiveId" clId="{716F32BD-12EF-457E-BD19-61B8B4E6C842}" dt="2025-05-06T02:38:42.395" v="19" actId="20577"/>
          <ac:spMkLst>
            <pc:docMk/>
            <pc:sldMk cId="722203591" sldId="270"/>
            <ac:spMk id="9" creationId="{BF7D4971-A89F-5615-C85D-7AB505CDC1D0}"/>
          </ac:spMkLst>
        </pc:spChg>
        <pc:picChg chg="mod">
          <ac:chgData name="Virginia Leticia Afonso" userId="09aa590eb8fde307" providerId="LiveId" clId="{716F32BD-12EF-457E-BD19-61B8B4E6C842}" dt="2025-05-06T02:32:55.103" v="6" actId="14100"/>
          <ac:picMkLst>
            <pc:docMk/>
            <pc:sldMk cId="722203591" sldId="270"/>
            <ac:picMk id="7" creationId="{EDD2EFB1-4BDC-81EF-E191-4667B56B0965}"/>
          </ac:picMkLst>
        </pc:picChg>
        <pc:picChg chg="mod">
          <ac:chgData name="Virginia Leticia Afonso" userId="09aa590eb8fde307" providerId="LiveId" clId="{716F32BD-12EF-457E-BD19-61B8B4E6C842}" dt="2025-05-06T02:32:55.764" v="7" actId="1076"/>
          <ac:picMkLst>
            <pc:docMk/>
            <pc:sldMk cId="722203591" sldId="270"/>
            <ac:picMk id="10" creationId="{17431E7E-8508-299E-7790-845CB25CBCEF}"/>
          </ac:picMkLst>
        </pc:picChg>
        <pc:picChg chg="mod">
          <ac:chgData name="Virginia Leticia Afonso" userId="09aa590eb8fde307" providerId="LiveId" clId="{716F32BD-12EF-457E-BD19-61B8B4E6C842}" dt="2025-05-06T02:32:54.277" v="4" actId="14100"/>
          <ac:picMkLst>
            <pc:docMk/>
            <pc:sldMk cId="722203591" sldId="270"/>
            <ac:picMk id="14" creationId="{F400237E-0AC8-F492-743B-F5D9FCFB05B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p:cNvSpPr>
            <a:spLocks noGrp="1"/>
          </p:cNvSpPr>
          <p:nvPr>
            <p:ph type="dt" sz="half" idx="10"/>
          </p:nvPr>
        </p:nvSpPr>
        <p:spPr/>
        <p:txBody>
          <a:bodyPr/>
          <a:lstStyle/>
          <a:p>
            <a:fld id="{C00E92FC-7591-4BDF-97C5-E52E8AAD597C}" type="datetimeFigureOut">
              <a:rPr lang="pt-BR" smtClean="0"/>
              <a:t>05/05/2025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580DDC-887E-485B-BA0D-AF8F8A42D324}" type="slidenum">
              <a:rPr lang="pt-BR" smtClean="0"/>
              <a:t>‹nº›</a:t>
            </a:fld>
            <a:endParaRPr lang="pt-BR"/>
          </a:p>
        </p:txBody>
      </p:sp>
    </p:spTree>
    <p:extLst>
      <p:ext uri="{BB962C8B-B14F-4D97-AF65-F5344CB8AC3E}">
        <p14:creationId xmlns:p14="http://schemas.microsoft.com/office/powerpoint/2010/main" val="42290967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Texto Vertical 2"/>
          <p:cNvSpPr>
            <a:spLocks noGrp="1"/>
          </p:cNvSpPr>
          <p:nvPr>
            <p:ph type="body" orient="vert" idx="1"/>
          </p:nvPr>
        </p:nvSpPr>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00E92FC-7591-4BDF-97C5-E52E8AAD597C}" type="datetimeFigureOut">
              <a:rPr lang="pt-BR" smtClean="0"/>
              <a:t>05/05/2025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580DDC-887E-485B-BA0D-AF8F8A42D324}" type="slidenum">
              <a:rPr lang="pt-BR" smtClean="0"/>
              <a:t>‹nº›</a:t>
            </a:fld>
            <a:endParaRPr lang="pt-BR"/>
          </a:p>
        </p:txBody>
      </p:sp>
    </p:spTree>
    <p:extLst>
      <p:ext uri="{BB962C8B-B14F-4D97-AF65-F5344CB8AC3E}">
        <p14:creationId xmlns:p14="http://schemas.microsoft.com/office/powerpoint/2010/main" val="39140348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e texto verticais">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00E92FC-7591-4BDF-97C5-E52E8AAD597C}" type="datetimeFigureOut">
              <a:rPr lang="pt-BR" smtClean="0"/>
              <a:t>05/05/2025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580DDC-887E-485B-BA0D-AF8F8A42D324}" type="slidenum">
              <a:rPr lang="pt-BR" smtClean="0"/>
              <a:t>‹nº›</a:t>
            </a:fld>
            <a:endParaRPr lang="pt-BR"/>
          </a:p>
        </p:txBody>
      </p:sp>
    </p:spTree>
    <p:extLst>
      <p:ext uri="{BB962C8B-B14F-4D97-AF65-F5344CB8AC3E}">
        <p14:creationId xmlns:p14="http://schemas.microsoft.com/office/powerpoint/2010/main" val="2497631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idx="1"/>
          </p:nvPr>
        </p:nvSpPr>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10"/>
          </p:nvPr>
        </p:nvSpPr>
        <p:spPr/>
        <p:txBody>
          <a:bodyPr/>
          <a:lstStyle/>
          <a:p>
            <a:fld id="{C00E92FC-7591-4BDF-97C5-E52E8AAD597C}" type="datetimeFigureOut">
              <a:rPr lang="pt-BR" smtClean="0"/>
              <a:t>05/05/2025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580DDC-887E-485B-BA0D-AF8F8A42D324}" type="slidenum">
              <a:rPr lang="pt-BR" smtClean="0"/>
              <a:t>‹nº›</a:t>
            </a:fld>
            <a:endParaRPr lang="pt-BR"/>
          </a:p>
        </p:txBody>
      </p:sp>
    </p:spTree>
    <p:extLst>
      <p:ext uri="{BB962C8B-B14F-4D97-AF65-F5344CB8AC3E}">
        <p14:creationId xmlns:p14="http://schemas.microsoft.com/office/powerpoint/2010/main" val="5249899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Clique para editar o texto mestre</a:t>
            </a:r>
          </a:p>
        </p:txBody>
      </p:sp>
      <p:sp>
        <p:nvSpPr>
          <p:cNvPr id="4" name="Espaço Reservado para Data 3"/>
          <p:cNvSpPr>
            <a:spLocks noGrp="1"/>
          </p:cNvSpPr>
          <p:nvPr>
            <p:ph type="dt" sz="half" idx="10"/>
          </p:nvPr>
        </p:nvSpPr>
        <p:spPr/>
        <p:txBody>
          <a:bodyPr/>
          <a:lstStyle/>
          <a:p>
            <a:fld id="{C00E92FC-7591-4BDF-97C5-E52E8AAD597C}" type="datetimeFigureOut">
              <a:rPr lang="pt-BR" smtClean="0"/>
              <a:t>05/05/2025</a:t>
            </a:fld>
            <a:endParaRPr lang="pt-BR"/>
          </a:p>
        </p:txBody>
      </p:sp>
      <p:sp>
        <p:nvSpPr>
          <p:cNvPr id="5" name="Espaço Reservado para Rodapé 4"/>
          <p:cNvSpPr>
            <a:spLocks noGrp="1"/>
          </p:cNvSpPr>
          <p:nvPr>
            <p:ph type="ftr" sz="quarter" idx="11"/>
          </p:nvPr>
        </p:nvSpPr>
        <p:spPr/>
        <p:txBody>
          <a:bodyPr/>
          <a:lstStyle/>
          <a:p>
            <a:endParaRPr lang="pt-BR"/>
          </a:p>
        </p:txBody>
      </p:sp>
      <p:sp>
        <p:nvSpPr>
          <p:cNvPr id="6" name="Espaço Reservado para Número de Slide 5"/>
          <p:cNvSpPr>
            <a:spLocks noGrp="1"/>
          </p:cNvSpPr>
          <p:nvPr>
            <p:ph type="sldNum" sz="quarter" idx="12"/>
          </p:nvPr>
        </p:nvSpPr>
        <p:spPr/>
        <p:txBody>
          <a:bodyPr/>
          <a:lstStyle/>
          <a:p>
            <a:fld id="{1F580DDC-887E-485B-BA0D-AF8F8A42D324}" type="slidenum">
              <a:rPr lang="pt-BR" smtClean="0"/>
              <a:t>‹nº›</a:t>
            </a:fld>
            <a:endParaRPr lang="pt-BR"/>
          </a:p>
        </p:txBody>
      </p:sp>
    </p:spTree>
    <p:extLst>
      <p:ext uri="{BB962C8B-B14F-4D97-AF65-F5344CB8AC3E}">
        <p14:creationId xmlns:p14="http://schemas.microsoft.com/office/powerpoint/2010/main" val="1084955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Conteúdo 2"/>
          <p:cNvSpPr>
            <a:spLocks noGrp="1"/>
          </p:cNvSpPr>
          <p:nvPr>
            <p:ph sz="half" idx="1"/>
          </p:nvPr>
        </p:nvSpPr>
        <p:spPr>
          <a:xfrm>
            <a:off x="838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p:cNvSpPr>
            <a:spLocks noGrp="1"/>
          </p:cNvSpPr>
          <p:nvPr>
            <p:ph sz="half" idx="2"/>
          </p:nvPr>
        </p:nvSpPr>
        <p:spPr>
          <a:xfrm>
            <a:off x="6172200" y="1825625"/>
            <a:ext cx="5181600" cy="435133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p:cNvSpPr>
            <a:spLocks noGrp="1"/>
          </p:cNvSpPr>
          <p:nvPr>
            <p:ph type="dt" sz="half" idx="10"/>
          </p:nvPr>
        </p:nvSpPr>
        <p:spPr/>
        <p:txBody>
          <a:bodyPr/>
          <a:lstStyle/>
          <a:p>
            <a:fld id="{C00E92FC-7591-4BDF-97C5-E52E8AAD597C}" type="datetimeFigureOut">
              <a:rPr lang="pt-BR" smtClean="0"/>
              <a:t>05/05/2025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580DDC-887E-485B-BA0D-AF8F8A42D324}" type="slidenum">
              <a:rPr lang="pt-BR" smtClean="0"/>
              <a:t>‹nº›</a:t>
            </a:fld>
            <a:endParaRPr lang="pt-BR"/>
          </a:p>
        </p:txBody>
      </p:sp>
    </p:spTree>
    <p:extLst>
      <p:ext uri="{BB962C8B-B14F-4D97-AF65-F5344CB8AC3E}">
        <p14:creationId xmlns:p14="http://schemas.microsoft.com/office/powerpoint/2010/main" val="3381834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p:cNvSpPr>
            <a:spLocks noGrp="1"/>
          </p:cNvSpPr>
          <p:nvPr>
            <p:ph type="dt" sz="half" idx="10"/>
          </p:nvPr>
        </p:nvSpPr>
        <p:spPr/>
        <p:txBody>
          <a:bodyPr/>
          <a:lstStyle/>
          <a:p>
            <a:fld id="{C00E92FC-7591-4BDF-97C5-E52E8AAD597C}" type="datetimeFigureOut">
              <a:rPr lang="pt-BR" smtClean="0"/>
              <a:t>05/05/2025</a:t>
            </a:fld>
            <a:endParaRPr lang="pt-BR"/>
          </a:p>
        </p:txBody>
      </p:sp>
      <p:sp>
        <p:nvSpPr>
          <p:cNvPr id="8" name="Espaço Reservado para Rodapé 7"/>
          <p:cNvSpPr>
            <a:spLocks noGrp="1"/>
          </p:cNvSpPr>
          <p:nvPr>
            <p:ph type="ftr" sz="quarter" idx="11"/>
          </p:nvPr>
        </p:nvSpPr>
        <p:spPr/>
        <p:txBody>
          <a:bodyPr/>
          <a:lstStyle/>
          <a:p>
            <a:endParaRPr lang="pt-BR"/>
          </a:p>
        </p:txBody>
      </p:sp>
      <p:sp>
        <p:nvSpPr>
          <p:cNvPr id="9" name="Espaço Reservado para Número de Slide 8"/>
          <p:cNvSpPr>
            <a:spLocks noGrp="1"/>
          </p:cNvSpPr>
          <p:nvPr>
            <p:ph type="sldNum" sz="quarter" idx="12"/>
          </p:nvPr>
        </p:nvSpPr>
        <p:spPr/>
        <p:txBody>
          <a:bodyPr/>
          <a:lstStyle/>
          <a:p>
            <a:fld id="{1F580DDC-887E-485B-BA0D-AF8F8A42D324}" type="slidenum">
              <a:rPr lang="pt-BR" smtClean="0"/>
              <a:t>‹nº›</a:t>
            </a:fld>
            <a:endParaRPr lang="pt-BR"/>
          </a:p>
        </p:txBody>
      </p:sp>
    </p:spTree>
    <p:extLst>
      <p:ext uri="{BB962C8B-B14F-4D97-AF65-F5344CB8AC3E}">
        <p14:creationId xmlns:p14="http://schemas.microsoft.com/office/powerpoint/2010/main" val="41185044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a:t>Clique para editar o título mestre</a:t>
            </a:r>
          </a:p>
        </p:txBody>
      </p:sp>
      <p:sp>
        <p:nvSpPr>
          <p:cNvPr id="3" name="Espaço Reservado para Data 2"/>
          <p:cNvSpPr>
            <a:spLocks noGrp="1"/>
          </p:cNvSpPr>
          <p:nvPr>
            <p:ph type="dt" sz="half" idx="10"/>
          </p:nvPr>
        </p:nvSpPr>
        <p:spPr/>
        <p:txBody>
          <a:bodyPr/>
          <a:lstStyle/>
          <a:p>
            <a:fld id="{C00E92FC-7591-4BDF-97C5-E52E8AAD597C}" type="datetimeFigureOut">
              <a:rPr lang="pt-BR" smtClean="0"/>
              <a:t>05/05/2025</a:t>
            </a:fld>
            <a:endParaRPr lang="pt-BR"/>
          </a:p>
        </p:txBody>
      </p:sp>
      <p:sp>
        <p:nvSpPr>
          <p:cNvPr id="4" name="Espaço Reservado para Rodapé 3"/>
          <p:cNvSpPr>
            <a:spLocks noGrp="1"/>
          </p:cNvSpPr>
          <p:nvPr>
            <p:ph type="ftr" sz="quarter" idx="11"/>
          </p:nvPr>
        </p:nvSpPr>
        <p:spPr/>
        <p:txBody>
          <a:bodyPr/>
          <a:lstStyle/>
          <a:p>
            <a:endParaRPr lang="pt-BR"/>
          </a:p>
        </p:txBody>
      </p:sp>
      <p:sp>
        <p:nvSpPr>
          <p:cNvPr id="5" name="Espaço Reservado para Número de Slide 4"/>
          <p:cNvSpPr>
            <a:spLocks noGrp="1"/>
          </p:cNvSpPr>
          <p:nvPr>
            <p:ph type="sldNum" sz="quarter" idx="12"/>
          </p:nvPr>
        </p:nvSpPr>
        <p:spPr/>
        <p:txBody>
          <a:bodyPr/>
          <a:lstStyle/>
          <a:p>
            <a:fld id="{1F580DDC-887E-485B-BA0D-AF8F8A42D324}" type="slidenum">
              <a:rPr lang="pt-BR" smtClean="0"/>
              <a:t>‹nº›</a:t>
            </a:fld>
            <a:endParaRPr lang="pt-BR"/>
          </a:p>
        </p:txBody>
      </p:sp>
    </p:spTree>
    <p:extLst>
      <p:ext uri="{BB962C8B-B14F-4D97-AF65-F5344CB8AC3E}">
        <p14:creationId xmlns:p14="http://schemas.microsoft.com/office/powerpoint/2010/main" val="2935284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C00E92FC-7591-4BDF-97C5-E52E8AAD597C}" type="datetimeFigureOut">
              <a:rPr lang="pt-BR" smtClean="0"/>
              <a:t>05/05/2025</a:t>
            </a:fld>
            <a:endParaRPr lang="pt-BR"/>
          </a:p>
        </p:txBody>
      </p:sp>
      <p:sp>
        <p:nvSpPr>
          <p:cNvPr id="3" name="Espaço Reservado para Rodapé 2"/>
          <p:cNvSpPr>
            <a:spLocks noGrp="1"/>
          </p:cNvSpPr>
          <p:nvPr>
            <p:ph type="ftr" sz="quarter" idx="11"/>
          </p:nvPr>
        </p:nvSpPr>
        <p:spPr/>
        <p:txBody>
          <a:bodyPr/>
          <a:lstStyle/>
          <a:p>
            <a:endParaRPr lang="pt-BR"/>
          </a:p>
        </p:txBody>
      </p:sp>
      <p:sp>
        <p:nvSpPr>
          <p:cNvPr id="4" name="Espaço Reservado para Número de Slide 3"/>
          <p:cNvSpPr>
            <a:spLocks noGrp="1"/>
          </p:cNvSpPr>
          <p:nvPr>
            <p:ph type="sldNum" sz="quarter" idx="12"/>
          </p:nvPr>
        </p:nvSpPr>
        <p:spPr/>
        <p:txBody>
          <a:bodyPr/>
          <a:lstStyle/>
          <a:p>
            <a:fld id="{1F580DDC-887E-485B-BA0D-AF8F8A42D324}" type="slidenum">
              <a:rPr lang="pt-BR" smtClean="0"/>
              <a:t>‹nº›</a:t>
            </a:fld>
            <a:endParaRPr lang="pt-BR"/>
          </a:p>
        </p:txBody>
      </p:sp>
    </p:spTree>
    <p:extLst>
      <p:ext uri="{BB962C8B-B14F-4D97-AF65-F5344CB8AC3E}">
        <p14:creationId xmlns:p14="http://schemas.microsoft.com/office/powerpoint/2010/main" val="3427103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C00E92FC-7591-4BDF-97C5-E52E8AAD597C}" type="datetimeFigureOut">
              <a:rPr lang="pt-BR" smtClean="0"/>
              <a:t>05/05/2025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580DDC-887E-485B-BA0D-AF8F8A42D324}" type="slidenum">
              <a:rPr lang="pt-BR" smtClean="0"/>
              <a:t>‹nº›</a:t>
            </a:fld>
            <a:endParaRPr lang="pt-BR"/>
          </a:p>
        </p:txBody>
      </p:sp>
    </p:spTree>
    <p:extLst>
      <p:ext uri="{BB962C8B-B14F-4D97-AF65-F5344CB8AC3E}">
        <p14:creationId xmlns:p14="http://schemas.microsoft.com/office/powerpoint/2010/main" val="887120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 texto mestre</a:t>
            </a:r>
          </a:p>
        </p:txBody>
      </p:sp>
      <p:sp>
        <p:nvSpPr>
          <p:cNvPr id="5" name="Espaço Reservado para Data 4"/>
          <p:cNvSpPr>
            <a:spLocks noGrp="1"/>
          </p:cNvSpPr>
          <p:nvPr>
            <p:ph type="dt" sz="half" idx="10"/>
          </p:nvPr>
        </p:nvSpPr>
        <p:spPr/>
        <p:txBody>
          <a:bodyPr/>
          <a:lstStyle/>
          <a:p>
            <a:fld id="{C00E92FC-7591-4BDF-97C5-E52E8AAD597C}" type="datetimeFigureOut">
              <a:rPr lang="pt-BR" smtClean="0"/>
              <a:t>05/05/2025</a:t>
            </a:fld>
            <a:endParaRPr lang="pt-BR"/>
          </a:p>
        </p:txBody>
      </p:sp>
      <p:sp>
        <p:nvSpPr>
          <p:cNvPr id="6" name="Espaço Reservado para Rodapé 5"/>
          <p:cNvSpPr>
            <a:spLocks noGrp="1"/>
          </p:cNvSpPr>
          <p:nvPr>
            <p:ph type="ftr" sz="quarter" idx="11"/>
          </p:nvPr>
        </p:nvSpPr>
        <p:spPr/>
        <p:txBody>
          <a:bodyPr/>
          <a:lstStyle/>
          <a:p>
            <a:endParaRPr lang="pt-BR"/>
          </a:p>
        </p:txBody>
      </p:sp>
      <p:sp>
        <p:nvSpPr>
          <p:cNvPr id="7" name="Espaço Reservado para Número de Slide 6"/>
          <p:cNvSpPr>
            <a:spLocks noGrp="1"/>
          </p:cNvSpPr>
          <p:nvPr>
            <p:ph type="sldNum" sz="quarter" idx="12"/>
          </p:nvPr>
        </p:nvSpPr>
        <p:spPr/>
        <p:txBody>
          <a:bodyPr/>
          <a:lstStyle/>
          <a:p>
            <a:fld id="{1F580DDC-887E-485B-BA0D-AF8F8A42D324}" type="slidenum">
              <a:rPr lang="pt-BR" smtClean="0"/>
              <a:t>‹nº›</a:t>
            </a:fld>
            <a:endParaRPr lang="pt-BR"/>
          </a:p>
        </p:txBody>
      </p:sp>
    </p:spTree>
    <p:extLst>
      <p:ext uri="{BB962C8B-B14F-4D97-AF65-F5344CB8AC3E}">
        <p14:creationId xmlns:p14="http://schemas.microsoft.com/office/powerpoint/2010/main" val="1410440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0E92FC-7591-4BDF-97C5-E52E8AAD597C}" type="datetimeFigureOut">
              <a:rPr lang="pt-BR" smtClean="0"/>
              <a:t>05/05/2025</a:t>
            </a:fld>
            <a:endParaRPr lang="pt-B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580DDC-887E-485B-BA0D-AF8F8A42D324}" type="slidenum">
              <a:rPr lang="pt-BR" smtClean="0"/>
              <a:t>‹nº›</a:t>
            </a:fld>
            <a:endParaRPr lang="pt-BR"/>
          </a:p>
        </p:txBody>
      </p:sp>
    </p:spTree>
    <p:extLst>
      <p:ext uri="{BB962C8B-B14F-4D97-AF65-F5344CB8AC3E}">
        <p14:creationId xmlns:p14="http://schemas.microsoft.com/office/powerpoint/2010/main" val="3398233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
        <p:nvSpPr>
          <p:cNvPr id="2" name="CaixaDeTexto 1">
            <a:extLst>
              <a:ext uri="{FF2B5EF4-FFF2-40B4-BE49-F238E27FC236}">
                <a16:creationId xmlns:a16="http://schemas.microsoft.com/office/drawing/2014/main" id="{3DF3424B-83E6-462F-8CE2-8A17A7F0A743}"/>
              </a:ext>
            </a:extLst>
          </p:cNvPr>
          <p:cNvSpPr txBox="1"/>
          <p:nvPr/>
        </p:nvSpPr>
        <p:spPr>
          <a:xfrm>
            <a:off x="596899" y="2474893"/>
            <a:ext cx="10998200" cy="954107"/>
          </a:xfrm>
          <a:prstGeom prst="rect">
            <a:avLst/>
          </a:prstGeom>
          <a:noFill/>
        </p:spPr>
        <p:txBody>
          <a:bodyPr wrap="square" rtlCol="0">
            <a:spAutoFit/>
          </a:bodyPr>
          <a:lstStyle/>
          <a:p>
            <a:pPr algn="ctr"/>
            <a:r>
              <a:rPr lang="pt-BR" sz="2800" b="1" dirty="0"/>
              <a:t>Projeto I – C11/C111</a:t>
            </a:r>
          </a:p>
          <a:p>
            <a:pPr algn="ctr"/>
            <a:r>
              <a:rPr lang="pt-BR" sz="2800" b="1" dirty="0"/>
              <a:t>Apresentação dos Resultados</a:t>
            </a:r>
          </a:p>
        </p:txBody>
      </p:sp>
      <p:sp>
        <p:nvSpPr>
          <p:cNvPr id="3" name="CaixaDeTexto 2">
            <a:extLst>
              <a:ext uri="{FF2B5EF4-FFF2-40B4-BE49-F238E27FC236}">
                <a16:creationId xmlns:a16="http://schemas.microsoft.com/office/drawing/2014/main" id="{567FD68B-55B0-45E7-831B-48B6CCDD092C}"/>
              </a:ext>
            </a:extLst>
          </p:cNvPr>
          <p:cNvSpPr txBox="1"/>
          <p:nvPr/>
        </p:nvSpPr>
        <p:spPr>
          <a:xfrm>
            <a:off x="3869265" y="3595569"/>
            <a:ext cx="4453467" cy="2308324"/>
          </a:xfrm>
          <a:prstGeom prst="rect">
            <a:avLst/>
          </a:prstGeom>
          <a:noFill/>
        </p:spPr>
        <p:txBody>
          <a:bodyPr wrap="square" rtlCol="0">
            <a:spAutoFit/>
          </a:bodyPr>
          <a:lstStyle/>
          <a:p>
            <a:pPr algn="ctr"/>
            <a:r>
              <a:rPr lang="pt-BR" b="1" dirty="0"/>
              <a:t>Nome do </a:t>
            </a:r>
            <a:r>
              <a:rPr lang="pt-BR" b="1" i="1" dirty="0" err="1"/>
              <a:t>Dataset</a:t>
            </a:r>
            <a:r>
              <a:rPr lang="pt-BR" b="1" dirty="0"/>
              <a:t>:</a:t>
            </a:r>
          </a:p>
          <a:p>
            <a:pPr algn="ctr"/>
            <a:r>
              <a:rPr lang="pt-BR" dirty="0" err="1">
                <a:solidFill>
                  <a:srgbClr val="0070C0"/>
                </a:solidFill>
              </a:rPr>
              <a:t>Student</a:t>
            </a:r>
            <a:r>
              <a:rPr lang="pt-BR" dirty="0">
                <a:solidFill>
                  <a:srgbClr val="0070C0"/>
                </a:solidFill>
              </a:rPr>
              <a:t> </a:t>
            </a:r>
            <a:r>
              <a:rPr lang="pt-BR" dirty="0" err="1">
                <a:solidFill>
                  <a:srgbClr val="0070C0"/>
                </a:solidFill>
              </a:rPr>
              <a:t>Habits</a:t>
            </a:r>
            <a:r>
              <a:rPr lang="pt-BR" dirty="0">
                <a:solidFill>
                  <a:srgbClr val="0070C0"/>
                </a:solidFill>
              </a:rPr>
              <a:t> </a:t>
            </a:r>
            <a:r>
              <a:rPr lang="pt-BR" dirty="0" err="1">
                <a:solidFill>
                  <a:srgbClr val="0070C0"/>
                </a:solidFill>
              </a:rPr>
              <a:t>vs</a:t>
            </a:r>
            <a:r>
              <a:rPr lang="pt-BR" dirty="0">
                <a:solidFill>
                  <a:srgbClr val="0070C0"/>
                </a:solidFill>
              </a:rPr>
              <a:t> </a:t>
            </a:r>
            <a:r>
              <a:rPr lang="pt-BR" dirty="0" err="1">
                <a:solidFill>
                  <a:srgbClr val="0070C0"/>
                </a:solidFill>
              </a:rPr>
              <a:t>Academic</a:t>
            </a:r>
            <a:r>
              <a:rPr lang="pt-BR" dirty="0">
                <a:solidFill>
                  <a:srgbClr val="0070C0"/>
                </a:solidFill>
              </a:rPr>
              <a:t> Performance</a:t>
            </a:r>
          </a:p>
          <a:p>
            <a:pPr algn="ctr"/>
            <a:endParaRPr lang="pt-BR" b="1" dirty="0"/>
          </a:p>
          <a:p>
            <a:pPr algn="ctr"/>
            <a:r>
              <a:rPr lang="pt-BR" b="1" dirty="0"/>
              <a:t>Equipe:</a:t>
            </a:r>
          </a:p>
          <a:p>
            <a:pPr algn="ctr"/>
            <a:r>
              <a:rPr lang="pt-BR" dirty="0">
                <a:solidFill>
                  <a:srgbClr val="0070C0"/>
                </a:solidFill>
              </a:rPr>
              <a:t>Lanna Correia – GEC – 1941</a:t>
            </a:r>
            <a:endParaRPr lang="pt-BR" dirty="0">
              <a:solidFill>
                <a:srgbClr val="FF0000"/>
              </a:solidFill>
            </a:endParaRPr>
          </a:p>
          <a:p>
            <a:pPr algn="ctr"/>
            <a:r>
              <a:rPr lang="pt-BR" dirty="0">
                <a:solidFill>
                  <a:srgbClr val="0070C0"/>
                </a:solidFill>
              </a:rPr>
              <a:t>Virginia Leticia – GEC – 1944</a:t>
            </a:r>
          </a:p>
          <a:p>
            <a:pPr algn="ctr"/>
            <a:r>
              <a:rPr lang="pt-BR" dirty="0">
                <a:solidFill>
                  <a:srgbClr val="0070C0"/>
                </a:solidFill>
              </a:rPr>
              <a:t>Lucas </a:t>
            </a:r>
            <a:r>
              <a:rPr lang="pt-BR" dirty="0" err="1">
                <a:solidFill>
                  <a:srgbClr val="0070C0"/>
                </a:solidFill>
              </a:rPr>
              <a:t>Gadbem</a:t>
            </a:r>
            <a:r>
              <a:rPr lang="pt-BR" dirty="0">
                <a:solidFill>
                  <a:srgbClr val="0070C0"/>
                </a:solidFill>
              </a:rPr>
              <a:t> – GEC – 1928</a:t>
            </a:r>
          </a:p>
          <a:p>
            <a:endParaRPr lang="pt-BR" dirty="0"/>
          </a:p>
        </p:txBody>
      </p:sp>
    </p:spTree>
    <p:extLst>
      <p:ext uri="{BB962C8B-B14F-4D97-AF65-F5344CB8AC3E}">
        <p14:creationId xmlns:p14="http://schemas.microsoft.com/office/powerpoint/2010/main" val="1913103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C4B9B-059E-CEF7-9924-DFE9788F9E28}"/>
            </a:ext>
          </a:extLst>
        </p:cNvPr>
        <p:cNvGrpSpPr/>
        <p:nvPr/>
      </p:nvGrpSpPr>
      <p:grpSpPr>
        <a:xfrm>
          <a:off x="0" y="0"/>
          <a:ext cx="0" cy="0"/>
          <a:chOff x="0" y="0"/>
          <a:chExt cx="0" cy="0"/>
        </a:xfrm>
      </p:grpSpPr>
      <p:pic>
        <p:nvPicPr>
          <p:cNvPr id="2" name="Imagem 1">
            <a:extLst>
              <a:ext uri="{FF2B5EF4-FFF2-40B4-BE49-F238E27FC236}">
                <a16:creationId xmlns:a16="http://schemas.microsoft.com/office/drawing/2014/main" id="{249C0FE1-B658-5181-855D-5F420314F3D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1"/>
            <a:ext cx="12192000" cy="6858001"/>
          </a:xfrm>
          <a:prstGeom prst="rect">
            <a:avLst/>
          </a:prstGeom>
        </p:spPr>
      </p:pic>
      <p:sp>
        <p:nvSpPr>
          <p:cNvPr id="5" name="CaixaDeTexto 4">
            <a:extLst>
              <a:ext uri="{FF2B5EF4-FFF2-40B4-BE49-F238E27FC236}">
                <a16:creationId xmlns:a16="http://schemas.microsoft.com/office/drawing/2014/main" id="{C323D598-FAA4-8D9C-FB13-407D1B94B670}"/>
              </a:ext>
            </a:extLst>
          </p:cNvPr>
          <p:cNvSpPr txBox="1"/>
          <p:nvPr/>
        </p:nvSpPr>
        <p:spPr>
          <a:xfrm>
            <a:off x="287867" y="262467"/>
            <a:ext cx="9838266" cy="523220"/>
          </a:xfrm>
          <a:prstGeom prst="rect">
            <a:avLst/>
          </a:prstGeom>
          <a:noFill/>
        </p:spPr>
        <p:txBody>
          <a:bodyPr wrap="square" rtlCol="0">
            <a:spAutoFit/>
          </a:bodyPr>
          <a:lstStyle/>
          <a:p>
            <a:r>
              <a:rPr lang="pt-BR" sz="2800" b="1" dirty="0"/>
              <a:t>ANÁLISE E DIVULGAÇÃO</a:t>
            </a:r>
          </a:p>
        </p:txBody>
      </p:sp>
      <p:pic>
        <p:nvPicPr>
          <p:cNvPr id="4" name="Imagem 3">
            <a:extLst>
              <a:ext uri="{FF2B5EF4-FFF2-40B4-BE49-F238E27FC236}">
                <a16:creationId xmlns:a16="http://schemas.microsoft.com/office/drawing/2014/main" id="{5C368A10-B779-A8CD-B79A-0DB5385C60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538" y="0"/>
            <a:ext cx="1714588" cy="1479626"/>
          </a:xfrm>
          <a:prstGeom prst="rect">
            <a:avLst/>
          </a:prstGeom>
        </p:spPr>
      </p:pic>
      <p:pic>
        <p:nvPicPr>
          <p:cNvPr id="11" name="Imagem 10">
            <a:extLst>
              <a:ext uri="{FF2B5EF4-FFF2-40B4-BE49-F238E27FC236}">
                <a16:creationId xmlns:a16="http://schemas.microsoft.com/office/drawing/2014/main" id="{778221F6-C6F1-F211-C5D6-F96F6DC34B9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4126" y="46742"/>
            <a:ext cx="1447874" cy="1466925"/>
          </a:xfrm>
          <a:prstGeom prst="rect">
            <a:avLst/>
          </a:prstGeom>
        </p:spPr>
      </p:pic>
      <p:sp>
        <p:nvSpPr>
          <p:cNvPr id="9" name="CaixaDeTexto 8">
            <a:extLst>
              <a:ext uri="{FF2B5EF4-FFF2-40B4-BE49-F238E27FC236}">
                <a16:creationId xmlns:a16="http://schemas.microsoft.com/office/drawing/2014/main" id="{4C3DB6C8-65C6-C9B7-754C-FE71CA2E9AA8}"/>
              </a:ext>
            </a:extLst>
          </p:cNvPr>
          <p:cNvSpPr txBox="1"/>
          <p:nvPr/>
        </p:nvSpPr>
        <p:spPr>
          <a:xfrm>
            <a:off x="287868" y="785687"/>
            <a:ext cx="2219466" cy="523220"/>
          </a:xfrm>
          <a:prstGeom prst="rect">
            <a:avLst/>
          </a:prstGeom>
          <a:noFill/>
        </p:spPr>
        <p:txBody>
          <a:bodyPr wrap="square" rtlCol="0">
            <a:spAutoFit/>
          </a:bodyPr>
          <a:lstStyle/>
          <a:p>
            <a:r>
              <a:rPr lang="pt-BR" sz="2800" dirty="0">
                <a:solidFill>
                  <a:srgbClr val="0070C0"/>
                </a:solidFill>
              </a:rPr>
              <a:t>Pergunta 5:</a:t>
            </a:r>
          </a:p>
        </p:txBody>
      </p:sp>
      <p:sp>
        <p:nvSpPr>
          <p:cNvPr id="3" name="CaixaDeTexto 2">
            <a:extLst>
              <a:ext uri="{FF2B5EF4-FFF2-40B4-BE49-F238E27FC236}">
                <a16:creationId xmlns:a16="http://schemas.microsoft.com/office/drawing/2014/main" id="{F4CC91CE-7013-1387-E683-E090AF98664C}"/>
              </a:ext>
            </a:extLst>
          </p:cNvPr>
          <p:cNvSpPr txBox="1"/>
          <p:nvPr/>
        </p:nvSpPr>
        <p:spPr>
          <a:xfrm>
            <a:off x="287867" y="1308908"/>
            <a:ext cx="11379201" cy="1631216"/>
          </a:xfrm>
          <a:prstGeom prst="rect">
            <a:avLst/>
          </a:prstGeom>
          <a:noFill/>
        </p:spPr>
        <p:txBody>
          <a:bodyPr wrap="square" rtlCol="0">
            <a:spAutoFit/>
          </a:bodyPr>
          <a:lstStyle/>
          <a:p>
            <a:r>
              <a:rPr lang="pt-BR" sz="2000" b="1" dirty="0"/>
              <a:t>Pensando nos fatores que a impactam, qual o papel do uso das redes sociais? E, mais especificamente, da Netflix?</a:t>
            </a:r>
            <a:r>
              <a:rPr lang="pt-BR" sz="2000" dirty="0">
                <a:solidFill>
                  <a:srgbClr val="0070C0"/>
                </a:solidFill>
              </a:rPr>
              <a:t>	</a:t>
            </a:r>
          </a:p>
          <a:p>
            <a:r>
              <a:rPr lang="pt-BR" sz="2000" dirty="0">
                <a:solidFill>
                  <a:srgbClr val="0070C0"/>
                </a:solidFill>
              </a:rPr>
              <a:t>	</a:t>
            </a:r>
            <a:r>
              <a:rPr lang="pt-BR" sz="2000" dirty="0"/>
              <a:t>O tempo de uso das redes sociais não apresenta um grande impacto na classificação da saúde mental. Porém é possível observar que o uso exagerado, em alguns casos, pode sim impactar, como o consumo excessivo de Netflix pode diminuir a qualidade da saúde mental.</a:t>
            </a:r>
            <a:endParaRPr lang="pt-BR" sz="2000" dirty="0">
              <a:solidFill>
                <a:srgbClr val="0070C0"/>
              </a:solidFill>
            </a:endParaRPr>
          </a:p>
        </p:txBody>
      </p:sp>
      <p:pic>
        <p:nvPicPr>
          <p:cNvPr id="10" name="Imagem 9">
            <a:extLst>
              <a:ext uri="{FF2B5EF4-FFF2-40B4-BE49-F238E27FC236}">
                <a16:creationId xmlns:a16="http://schemas.microsoft.com/office/drawing/2014/main" id="{0E1A7C1E-5B31-DDB3-CAE0-2972C3104467}"/>
              </a:ext>
            </a:extLst>
          </p:cNvPr>
          <p:cNvPicPr>
            <a:picLocks noChangeAspect="1"/>
          </p:cNvPicPr>
          <p:nvPr/>
        </p:nvPicPr>
        <p:blipFill>
          <a:blip r:embed="rId5"/>
          <a:stretch>
            <a:fillRect/>
          </a:stretch>
        </p:blipFill>
        <p:spPr>
          <a:xfrm>
            <a:off x="479535" y="3148364"/>
            <a:ext cx="4727465" cy="2885842"/>
          </a:xfrm>
          <a:prstGeom prst="rect">
            <a:avLst/>
          </a:prstGeom>
        </p:spPr>
      </p:pic>
      <p:pic>
        <p:nvPicPr>
          <p:cNvPr id="12" name="Imagem 11">
            <a:extLst>
              <a:ext uri="{FF2B5EF4-FFF2-40B4-BE49-F238E27FC236}">
                <a16:creationId xmlns:a16="http://schemas.microsoft.com/office/drawing/2014/main" id="{CA8BEC01-992B-B7E1-09D6-07A2BAA988E8}"/>
              </a:ext>
            </a:extLst>
          </p:cNvPr>
          <p:cNvPicPr>
            <a:picLocks noChangeAspect="1"/>
          </p:cNvPicPr>
          <p:nvPr/>
        </p:nvPicPr>
        <p:blipFill>
          <a:blip r:embed="rId6"/>
          <a:stretch>
            <a:fillRect/>
          </a:stretch>
        </p:blipFill>
        <p:spPr>
          <a:xfrm>
            <a:off x="6985002" y="3148363"/>
            <a:ext cx="4344621" cy="2885843"/>
          </a:xfrm>
          <a:prstGeom prst="rect">
            <a:avLst/>
          </a:prstGeom>
        </p:spPr>
      </p:pic>
    </p:spTree>
    <p:extLst>
      <p:ext uri="{BB962C8B-B14F-4D97-AF65-F5344CB8AC3E}">
        <p14:creationId xmlns:p14="http://schemas.microsoft.com/office/powerpoint/2010/main" val="31730174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83108F-5BCF-3B27-5510-BFD7634FE1D0}"/>
            </a:ext>
          </a:extLst>
        </p:cNvPr>
        <p:cNvGrpSpPr/>
        <p:nvPr/>
      </p:nvGrpSpPr>
      <p:grpSpPr>
        <a:xfrm>
          <a:off x="0" y="0"/>
          <a:ext cx="0" cy="0"/>
          <a:chOff x="0" y="0"/>
          <a:chExt cx="0" cy="0"/>
        </a:xfrm>
      </p:grpSpPr>
      <p:pic>
        <p:nvPicPr>
          <p:cNvPr id="2" name="Imagem 1">
            <a:extLst>
              <a:ext uri="{FF2B5EF4-FFF2-40B4-BE49-F238E27FC236}">
                <a16:creationId xmlns:a16="http://schemas.microsoft.com/office/drawing/2014/main" id="{A7282348-9848-CACA-7A1E-3A97A841ABE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
        <p:nvSpPr>
          <p:cNvPr id="5" name="CaixaDeTexto 4">
            <a:extLst>
              <a:ext uri="{FF2B5EF4-FFF2-40B4-BE49-F238E27FC236}">
                <a16:creationId xmlns:a16="http://schemas.microsoft.com/office/drawing/2014/main" id="{59BE40F4-28E2-B19B-4134-689111BBE3D0}"/>
              </a:ext>
            </a:extLst>
          </p:cNvPr>
          <p:cNvSpPr txBox="1"/>
          <p:nvPr/>
        </p:nvSpPr>
        <p:spPr>
          <a:xfrm>
            <a:off x="287867" y="262467"/>
            <a:ext cx="9838266" cy="523220"/>
          </a:xfrm>
          <a:prstGeom prst="rect">
            <a:avLst/>
          </a:prstGeom>
          <a:noFill/>
        </p:spPr>
        <p:txBody>
          <a:bodyPr wrap="square" rtlCol="0">
            <a:spAutoFit/>
          </a:bodyPr>
          <a:lstStyle/>
          <a:p>
            <a:r>
              <a:rPr lang="pt-BR" sz="2800" b="1" dirty="0"/>
              <a:t>ANÁLISE E DIVULGAÇÃO</a:t>
            </a:r>
          </a:p>
        </p:txBody>
      </p:sp>
      <p:pic>
        <p:nvPicPr>
          <p:cNvPr id="4" name="Imagem 3">
            <a:extLst>
              <a:ext uri="{FF2B5EF4-FFF2-40B4-BE49-F238E27FC236}">
                <a16:creationId xmlns:a16="http://schemas.microsoft.com/office/drawing/2014/main" id="{64170A2A-F950-9525-A91B-19844936F7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538" y="0"/>
            <a:ext cx="1714588" cy="1479626"/>
          </a:xfrm>
          <a:prstGeom prst="rect">
            <a:avLst/>
          </a:prstGeom>
        </p:spPr>
      </p:pic>
      <p:pic>
        <p:nvPicPr>
          <p:cNvPr id="11" name="Imagem 10">
            <a:extLst>
              <a:ext uri="{FF2B5EF4-FFF2-40B4-BE49-F238E27FC236}">
                <a16:creationId xmlns:a16="http://schemas.microsoft.com/office/drawing/2014/main" id="{410D7D5A-9063-60C7-9786-E05E6210DF6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4126" y="46742"/>
            <a:ext cx="1447874" cy="1466925"/>
          </a:xfrm>
          <a:prstGeom prst="rect">
            <a:avLst/>
          </a:prstGeom>
        </p:spPr>
      </p:pic>
      <p:sp>
        <p:nvSpPr>
          <p:cNvPr id="9" name="CaixaDeTexto 8">
            <a:extLst>
              <a:ext uri="{FF2B5EF4-FFF2-40B4-BE49-F238E27FC236}">
                <a16:creationId xmlns:a16="http://schemas.microsoft.com/office/drawing/2014/main" id="{952A85C0-28E2-1C83-3BD6-FCF459E44A3F}"/>
              </a:ext>
            </a:extLst>
          </p:cNvPr>
          <p:cNvSpPr txBox="1"/>
          <p:nvPr/>
        </p:nvSpPr>
        <p:spPr>
          <a:xfrm>
            <a:off x="287867" y="785687"/>
            <a:ext cx="2619719" cy="523220"/>
          </a:xfrm>
          <a:prstGeom prst="rect">
            <a:avLst/>
          </a:prstGeom>
          <a:noFill/>
        </p:spPr>
        <p:txBody>
          <a:bodyPr wrap="square" rtlCol="0">
            <a:spAutoFit/>
          </a:bodyPr>
          <a:lstStyle/>
          <a:p>
            <a:r>
              <a:rPr lang="pt-BR" sz="2800" dirty="0">
                <a:solidFill>
                  <a:srgbClr val="0070C0"/>
                </a:solidFill>
              </a:rPr>
              <a:t>Perguntas 6 - 7:</a:t>
            </a:r>
          </a:p>
        </p:txBody>
      </p:sp>
      <p:sp>
        <p:nvSpPr>
          <p:cNvPr id="6" name="CaixaDeTexto 5">
            <a:extLst>
              <a:ext uri="{FF2B5EF4-FFF2-40B4-BE49-F238E27FC236}">
                <a16:creationId xmlns:a16="http://schemas.microsoft.com/office/drawing/2014/main" id="{6B6D662E-7444-1A5E-A1A6-FCE85A4AAB86}"/>
              </a:ext>
            </a:extLst>
          </p:cNvPr>
          <p:cNvSpPr txBox="1"/>
          <p:nvPr/>
        </p:nvSpPr>
        <p:spPr>
          <a:xfrm>
            <a:off x="287867" y="1308907"/>
            <a:ext cx="5411051" cy="4093428"/>
          </a:xfrm>
          <a:prstGeom prst="rect">
            <a:avLst/>
          </a:prstGeom>
          <a:noFill/>
        </p:spPr>
        <p:txBody>
          <a:bodyPr wrap="square">
            <a:spAutoFit/>
          </a:bodyPr>
          <a:lstStyle/>
          <a:p>
            <a:r>
              <a:rPr lang="pt-BR" sz="2000" dirty="0">
                <a:solidFill>
                  <a:srgbClr val="0070C0"/>
                </a:solidFill>
              </a:rPr>
              <a:t>Pergunta 6: </a:t>
            </a:r>
            <a:r>
              <a:rPr lang="pt-BR" sz="2000" b="1" dirty="0"/>
              <a:t>Voltando a análise para o perfil dos alunos. O gênero causa algum impacto nas notas?</a:t>
            </a:r>
          </a:p>
          <a:p>
            <a:endParaRPr lang="pt-BR" sz="2000" dirty="0"/>
          </a:p>
          <a:p>
            <a:endParaRPr lang="pt-BR" sz="2000" dirty="0"/>
          </a:p>
          <a:p>
            <a:endParaRPr lang="pt-BR" sz="2000" dirty="0"/>
          </a:p>
          <a:p>
            <a:endParaRPr lang="pt-BR" sz="2000" dirty="0"/>
          </a:p>
          <a:p>
            <a:r>
              <a:rPr lang="pt-BR" sz="2000" dirty="0">
                <a:solidFill>
                  <a:srgbClr val="0070C0"/>
                </a:solidFill>
              </a:rPr>
              <a:t>Pergunta 7: </a:t>
            </a:r>
            <a:r>
              <a:rPr lang="pt-BR" sz="2000" b="1" dirty="0"/>
              <a:t>E o nível de escolaridade dos pais ou responsáveis?</a:t>
            </a:r>
          </a:p>
          <a:p>
            <a:endParaRPr lang="pt-BR" sz="2000" dirty="0"/>
          </a:p>
          <a:p>
            <a:endParaRPr lang="pt-BR" sz="2000" dirty="0"/>
          </a:p>
          <a:p>
            <a:endParaRPr lang="pt-BR" sz="2000" dirty="0"/>
          </a:p>
          <a:p>
            <a:endParaRPr lang="pt-BR" sz="2000" dirty="0"/>
          </a:p>
        </p:txBody>
      </p:sp>
      <p:pic>
        <p:nvPicPr>
          <p:cNvPr id="12" name="Imagem 11">
            <a:extLst>
              <a:ext uri="{FF2B5EF4-FFF2-40B4-BE49-F238E27FC236}">
                <a16:creationId xmlns:a16="http://schemas.microsoft.com/office/drawing/2014/main" id="{FC176E1F-69F4-0567-05E9-51C9C666F054}"/>
              </a:ext>
            </a:extLst>
          </p:cNvPr>
          <p:cNvPicPr>
            <a:picLocks noChangeAspect="1"/>
          </p:cNvPicPr>
          <p:nvPr/>
        </p:nvPicPr>
        <p:blipFill>
          <a:blip r:embed="rId5"/>
          <a:stretch>
            <a:fillRect/>
          </a:stretch>
        </p:blipFill>
        <p:spPr>
          <a:xfrm>
            <a:off x="5698918" y="790391"/>
            <a:ext cx="3363472" cy="2723096"/>
          </a:xfrm>
          <a:prstGeom prst="rect">
            <a:avLst/>
          </a:prstGeom>
        </p:spPr>
      </p:pic>
      <p:sp>
        <p:nvSpPr>
          <p:cNvPr id="17" name="CaixaDeTexto 16">
            <a:extLst>
              <a:ext uri="{FF2B5EF4-FFF2-40B4-BE49-F238E27FC236}">
                <a16:creationId xmlns:a16="http://schemas.microsoft.com/office/drawing/2014/main" id="{CF2173D5-86ED-4BF3-63E6-7BCDCD65C2A7}"/>
              </a:ext>
            </a:extLst>
          </p:cNvPr>
          <p:cNvSpPr txBox="1"/>
          <p:nvPr/>
        </p:nvSpPr>
        <p:spPr>
          <a:xfrm>
            <a:off x="583914" y="4051299"/>
            <a:ext cx="4952144" cy="923330"/>
          </a:xfrm>
          <a:prstGeom prst="rect">
            <a:avLst/>
          </a:prstGeom>
          <a:noFill/>
        </p:spPr>
        <p:txBody>
          <a:bodyPr wrap="square" rtlCol="0">
            <a:spAutoFit/>
          </a:bodyPr>
          <a:lstStyle/>
          <a:p>
            <a:r>
              <a:rPr lang="pt-BR" dirty="0"/>
              <a:t>Há uma variação mínima da notas em relação ao nível de escolaridade dos pais ou responsáveis, logo não causa impacto significativo.</a:t>
            </a:r>
          </a:p>
        </p:txBody>
      </p:sp>
      <p:sp>
        <p:nvSpPr>
          <p:cNvPr id="18" name="CaixaDeTexto 17">
            <a:extLst>
              <a:ext uri="{FF2B5EF4-FFF2-40B4-BE49-F238E27FC236}">
                <a16:creationId xmlns:a16="http://schemas.microsoft.com/office/drawing/2014/main" id="{BEFBAC43-C7D9-7422-894A-7CEDA9A1478D}"/>
              </a:ext>
            </a:extLst>
          </p:cNvPr>
          <p:cNvSpPr txBox="1"/>
          <p:nvPr/>
        </p:nvSpPr>
        <p:spPr>
          <a:xfrm>
            <a:off x="583914" y="2160370"/>
            <a:ext cx="4952144" cy="646331"/>
          </a:xfrm>
          <a:prstGeom prst="rect">
            <a:avLst/>
          </a:prstGeom>
          <a:noFill/>
        </p:spPr>
        <p:txBody>
          <a:bodyPr wrap="square" rtlCol="0">
            <a:spAutoFit/>
          </a:bodyPr>
          <a:lstStyle/>
          <a:p>
            <a:r>
              <a:rPr lang="pt-BR" dirty="0"/>
              <a:t>Há uma variação mínima da notas em relação ao gênero, logo não causa impacto significativo.</a:t>
            </a:r>
          </a:p>
        </p:txBody>
      </p:sp>
      <p:pic>
        <p:nvPicPr>
          <p:cNvPr id="7" name="Imagem 6">
            <a:extLst>
              <a:ext uri="{FF2B5EF4-FFF2-40B4-BE49-F238E27FC236}">
                <a16:creationId xmlns:a16="http://schemas.microsoft.com/office/drawing/2014/main" id="{9EA7A8D4-803E-1C95-CE1E-B8F2ABA4A902}"/>
              </a:ext>
            </a:extLst>
          </p:cNvPr>
          <p:cNvPicPr>
            <a:picLocks noChangeAspect="1"/>
          </p:cNvPicPr>
          <p:nvPr/>
        </p:nvPicPr>
        <p:blipFill>
          <a:blip r:embed="rId6"/>
          <a:stretch>
            <a:fillRect/>
          </a:stretch>
        </p:blipFill>
        <p:spPr>
          <a:xfrm>
            <a:off x="5698918" y="3599238"/>
            <a:ext cx="3363472" cy="2530930"/>
          </a:xfrm>
          <a:prstGeom prst="rect">
            <a:avLst/>
          </a:prstGeom>
        </p:spPr>
      </p:pic>
    </p:spTree>
    <p:extLst>
      <p:ext uri="{BB962C8B-B14F-4D97-AF65-F5344CB8AC3E}">
        <p14:creationId xmlns:p14="http://schemas.microsoft.com/office/powerpoint/2010/main" val="2901011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549F41-DE75-900A-B7FA-54D5E3C5D39B}"/>
            </a:ext>
          </a:extLst>
        </p:cNvPr>
        <p:cNvGrpSpPr/>
        <p:nvPr/>
      </p:nvGrpSpPr>
      <p:grpSpPr>
        <a:xfrm>
          <a:off x="0" y="0"/>
          <a:ext cx="0" cy="0"/>
          <a:chOff x="0" y="0"/>
          <a:chExt cx="0" cy="0"/>
        </a:xfrm>
      </p:grpSpPr>
      <p:pic>
        <p:nvPicPr>
          <p:cNvPr id="2" name="Imagem 1">
            <a:extLst>
              <a:ext uri="{FF2B5EF4-FFF2-40B4-BE49-F238E27FC236}">
                <a16:creationId xmlns:a16="http://schemas.microsoft.com/office/drawing/2014/main" id="{19FA4387-5211-E9A7-5EC8-CDA4582BDE6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
        <p:nvSpPr>
          <p:cNvPr id="5" name="CaixaDeTexto 4">
            <a:extLst>
              <a:ext uri="{FF2B5EF4-FFF2-40B4-BE49-F238E27FC236}">
                <a16:creationId xmlns:a16="http://schemas.microsoft.com/office/drawing/2014/main" id="{4CFAA192-5B43-B87B-5C66-AED434D2DFE1}"/>
              </a:ext>
            </a:extLst>
          </p:cNvPr>
          <p:cNvSpPr txBox="1"/>
          <p:nvPr/>
        </p:nvSpPr>
        <p:spPr>
          <a:xfrm>
            <a:off x="287867" y="262467"/>
            <a:ext cx="9838266" cy="523220"/>
          </a:xfrm>
          <a:prstGeom prst="rect">
            <a:avLst/>
          </a:prstGeom>
          <a:noFill/>
        </p:spPr>
        <p:txBody>
          <a:bodyPr wrap="square" rtlCol="0">
            <a:spAutoFit/>
          </a:bodyPr>
          <a:lstStyle/>
          <a:p>
            <a:r>
              <a:rPr lang="pt-BR" sz="2800" b="1" dirty="0"/>
              <a:t>ANÁLISE E DIVULGAÇÃO</a:t>
            </a:r>
          </a:p>
        </p:txBody>
      </p:sp>
      <p:pic>
        <p:nvPicPr>
          <p:cNvPr id="4" name="Imagem 3">
            <a:extLst>
              <a:ext uri="{FF2B5EF4-FFF2-40B4-BE49-F238E27FC236}">
                <a16:creationId xmlns:a16="http://schemas.microsoft.com/office/drawing/2014/main" id="{15387513-48AD-53E6-9A4B-B8D09B34E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538" y="0"/>
            <a:ext cx="1714588" cy="1479626"/>
          </a:xfrm>
          <a:prstGeom prst="rect">
            <a:avLst/>
          </a:prstGeom>
        </p:spPr>
      </p:pic>
      <p:pic>
        <p:nvPicPr>
          <p:cNvPr id="11" name="Imagem 10">
            <a:extLst>
              <a:ext uri="{FF2B5EF4-FFF2-40B4-BE49-F238E27FC236}">
                <a16:creationId xmlns:a16="http://schemas.microsoft.com/office/drawing/2014/main" id="{1ED55879-02ED-D8EB-557D-2733E39143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4126" y="46742"/>
            <a:ext cx="1447874" cy="1466925"/>
          </a:xfrm>
          <a:prstGeom prst="rect">
            <a:avLst/>
          </a:prstGeom>
        </p:spPr>
      </p:pic>
      <p:sp>
        <p:nvSpPr>
          <p:cNvPr id="9" name="CaixaDeTexto 8">
            <a:extLst>
              <a:ext uri="{FF2B5EF4-FFF2-40B4-BE49-F238E27FC236}">
                <a16:creationId xmlns:a16="http://schemas.microsoft.com/office/drawing/2014/main" id="{BF7D4971-A89F-5615-C85D-7AB505CDC1D0}"/>
              </a:ext>
            </a:extLst>
          </p:cNvPr>
          <p:cNvSpPr txBox="1"/>
          <p:nvPr/>
        </p:nvSpPr>
        <p:spPr>
          <a:xfrm>
            <a:off x="287867" y="785687"/>
            <a:ext cx="2619719" cy="523220"/>
          </a:xfrm>
          <a:prstGeom prst="rect">
            <a:avLst/>
          </a:prstGeom>
          <a:noFill/>
        </p:spPr>
        <p:txBody>
          <a:bodyPr wrap="square" rtlCol="0">
            <a:spAutoFit/>
          </a:bodyPr>
          <a:lstStyle/>
          <a:p>
            <a:r>
              <a:rPr lang="pt-BR" sz="2800" dirty="0">
                <a:solidFill>
                  <a:srgbClr val="0070C0"/>
                </a:solidFill>
              </a:rPr>
              <a:t>Perguntas 8 - 10:</a:t>
            </a:r>
          </a:p>
        </p:txBody>
      </p:sp>
      <p:sp>
        <p:nvSpPr>
          <p:cNvPr id="6" name="CaixaDeTexto 5">
            <a:extLst>
              <a:ext uri="{FF2B5EF4-FFF2-40B4-BE49-F238E27FC236}">
                <a16:creationId xmlns:a16="http://schemas.microsoft.com/office/drawing/2014/main" id="{0D5C4939-D45C-5CAF-BEB4-54CDA252E930}"/>
              </a:ext>
            </a:extLst>
          </p:cNvPr>
          <p:cNvSpPr txBox="1"/>
          <p:nvPr/>
        </p:nvSpPr>
        <p:spPr>
          <a:xfrm>
            <a:off x="287867" y="1260863"/>
            <a:ext cx="6215570" cy="3893374"/>
          </a:xfrm>
          <a:prstGeom prst="rect">
            <a:avLst/>
          </a:prstGeom>
          <a:noFill/>
        </p:spPr>
        <p:txBody>
          <a:bodyPr wrap="square">
            <a:spAutoFit/>
          </a:bodyPr>
          <a:lstStyle/>
          <a:p>
            <a:r>
              <a:rPr lang="pt-BR" sz="1900" dirty="0">
                <a:solidFill>
                  <a:srgbClr val="0070C0"/>
                </a:solidFill>
              </a:rPr>
              <a:t>Pergunta 8: </a:t>
            </a:r>
            <a:r>
              <a:rPr lang="pt-BR" sz="1900" b="1" dirty="0"/>
              <a:t>Qual é o impacto da idade dos alunos nas notas do exame?</a:t>
            </a:r>
          </a:p>
          <a:p>
            <a:endParaRPr lang="pt-BR" sz="1900" dirty="0"/>
          </a:p>
          <a:p>
            <a:endParaRPr lang="pt-BR" sz="1900" dirty="0"/>
          </a:p>
          <a:p>
            <a:endParaRPr lang="pt-BR" sz="1900" dirty="0">
              <a:solidFill>
                <a:srgbClr val="0070C0"/>
              </a:solidFill>
            </a:endParaRPr>
          </a:p>
          <a:p>
            <a:r>
              <a:rPr lang="pt-BR" sz="1900" dirty="0">
                <a:solidFill>
                  <a:srgbClr val="0070C0"/>
                </a:solidFill>
              </a:rPr>
              <a:t>Pergunta 9: </a:t>
            </a:r>
            <a:r>
              <a:rPr lang="pt-BR" sz="1900" b="1" dirty="0"/>
              <a:t>O acesso à internet, por parte do aluno, e sua qualidade impactam o desempenho?</a:t>
            </a:r>
          </a:p>
          <a:p>
            <a:endParaRPr lang="pt-BR" sz="1900" dirty="0"/>
          </a:p>
          <a:p>
            <a:endParaRPr lang="pt-BR" sz="1900" dirty="0"/>
          </a:p>
          <a:p>
            <a:endParaRPr lang="pt-BR" sz="1900" dirty="0"/>
          </a:p>
          <a:p>
            <a:endParaRPr lang="pt-BR" sz="1900" dirty="0">
              <a:solidFill>
                <a:srgbClr val="0070C0"/>
              </a:solidFill>
            </a:endParaRPr>
          </a:p>
          <a:p>
            <a:r>
              <a:rPr lang="pt-BR" sz="1900" dirty="0">
                <a:solidFill>
                  <a:srgbClr val="0070C0"/>
                </a:solidFill>
              </a:rPr>
              <a:t>Pergunta 10: </a:t>
            </a:r>
            <a:r>
              <a:rPr lang="pt-BR" sz="1900" b="1" dirty="0"/>
              <a:t>Qual é a relação de alunos os quais seriam aprovados no Inatel com base em suas notas e frequência? </a:t>
            </a:r>
          </a:p>
        </p:txBody>
      </p:sp>
      <p:pic>
        <p:nvPicPr>
          <p:cNvPr id="7" name="Imagem 6">
            <a:extLst>
              <a:ext uri="{FF2B5EF4-FFF2-40B4-BE49-F238E27FC236}">
                <a16:creationId xmlns:a16="http://schemas.microsoft.com/office/drawing/2014/main" id="{EDD2EFB1-4BDC-81EF-E191-4667B56B0965}"/>
              </a:ext>
            </a:extLst>
          </p:cNvPr>
          <p:cNvPicPr>
            <a:picLocks noChangeAspect="1"/>
          </p:cNvPicPr>
          <p:nvPr/>
        </p:nvPicPr>
        <p:blipFill>
          <a:blip r:embed="rId5"/>
          <a:stretch>
            <a:fillRect/>
          </a:stretch>
        </p:blipFill>
        <p:spPr>
          <a:xfrm>
            <a:off x="7066803" y="884501"/>
            <a:ext cx="1994564" cy="1575568"/>
          </a:xfrm>
          <a:prstGeom prst="rect">
            <a:avLst/>
          </a:prstGeom>
        </p:spPr>
      </p:pic>
      <p:pic>
        <p:nvPicPr>
          <p:cNvPr id="10" name="Imagem 9">
            <a:extLst>
              <a:ext uri="{FF2B5EF4-FFF2-40B4-BE49-F238E27FC236}">
                <a16:creationId xmlns:a16="http://schemas.microsoft.com/office/drawing/2014/main" id="{17431E7E-8508-299E-7790-845CB25CBCEF}"/>
              </a:ext>
            </a:extLst>
          </p:cNvPr>
          <p:cNvPicPr>
            <a:picLocks noChangeAspect="1"/>
          </p:cNvPicPr>
          <p:nvPr/>
        </p:nvPicPr>
        <p:blipFill>
          <a:blip r:embed="rId6"/>
          <a:stretch>
            <a:fillRect/>
          </a:stretch>
        </p:blipFill>
        <p:spPr>
          <a:xfrm>
            <a:off x="9531548" y="2755457"/>
            <a:ext cx="2097085" cy="1656552"/>
          </a:xfrm>
          <a:prstGeom prst="rect">
            <a:avLst/>
          </a:prstGeom>
        </p:spPr>
      </p:pic>
      <p:pic>
        <p:nvPicPr>
          <p:cNvPr id="14" name="Imagem 13">
            <a:extLst>
              <a:ext uri="{FF2B5EF4-FFF2-40B4-BE49-F238E27FC236}">
                <a16:creationId xmlns:a16="http://schemas.microsoft.com/office/drawing/2014/main" id="{F400237E-0AC8-F492-743B-F5D9FCFB05BF}"/>
              </a:ext>
            </a:extLst>
          </p:cNvPr>
          <p:cNvPicPr>
            <a:picLocks noChangeAspect="1"/>
          </p:cNvPicPr>
          <p:nvPr/>
        </p:nvPicPr>
        <p:blipFill>
          <a:blip r:embed="rId7"/>
          <a:stretch>
            <a:fillRect/>
          </a:stretch>
        </p:blipFill>
        <p:spPr>
          <a:xfrm>
            <a:off x="7066803" y="4272424"/>
            <a:ext cx="1994563" cy="1884518"/>
          </a:xfrm>
          <a:prstGeom prst="rect">
            <a:avLst/>
          </a:prstGeom>
        </p:spPr>
      </p:pic>
      <p:sp>
        <p:nvSpPr>
          <p:cNvPr id="15" name="CaixaDeTexto 14">
            <a:extLst>
              <a:ext uri="{FF2B5EF4-FFF2-40B4-BE49-F238E27FC236}">
                <a16:creationId xmlns:a16="http://schemas.microsoft.com/office/drawing/2014/main" id="{20796883-C331-9761-3232-F803C89E2A68}"/>
              </a:ext>
            </a:extLst>
          </p:cNvPr>
          <p:cNvSpPr txBox="1"/>
          <p:nvPr/>
        </p:nvSpPr>
        <p:spPr>
          <a:xfrm>
            <a:off x="563366" y="5090492"/>
            <a:ext cx="5407570" cy="646331"/>
          </a:xfrm>
          <a:prstGeom prst="rect">
            <a:avLst/>
          </a:prstGeom>
          <a:noFill/>
        </p:spPr>
        <p:txBody>
          <a:bodyPr wrap="square" rtlCol="0">
            <a:spAutoFit/>
          </a:bodyPr>
          <a:lstStyle/>
          <a:p>
            <a:r>
              <a:rPr lang="pt-BR" dirty="0"/>
              <a:t>A relação seria de 60.2% alunos aprovados e 39.8% alunos reprovados.</a:t>
            </a:r>
          </a:p>
        </p:txBody>
      </p:sp>
      <p:sp>
        <p:nvSpPr>
          <p:cNvPr id="16" name="CaixaDeTexto 15">
            <a:extLst>
              <a:ext uri="{FF2B5EF4-FFF2-40B4-BE49-F238E27FC236}">
                <a16:creationId xmlns:a16="http://schemas.microsoft.com/office/drawing/2014/main" id="{B079D3A4-364A-A280-6D6D-5FCACD731E00}"/>
              </a:ext>
            </a:extLst>
          </p:cNvPr>
          <p:cNvSpPr txBox="1"/>
          <p:nvPr/>
        </p:nvSpPr>
        <p:spPr>
          <a:xfrm>
            <a:off x="563367" y="3326721"/>
            <a:ext cx="8745020" cy="1200329"/>
          </a:xfrm>
          <a:prstGeom prst="rect">
            <a:avLst/>
          </a:prstGeom>
          <a:noFill/>
        </p:spPr>
        <p:txBody>
          <a:bodyPr wrap="square" rtlCol="0">
            <a:spAutoFit/>
          </a:bodyPr>
          <a:lstStyle/>
          <a:p>
            <a:r>
              <a:rPr lang="pt-BR" dirty="0"/>
              <a:t>A qualidade da internet impacta diretamente nas horas de estudo por dia do aluno e, como já foi visto, as horas de estudo por dia são diretamente proporcionais ao desempenho. Dessa forma, quando pior a qualidade da internet, menos horas o aluno conseguirá estudar e pior será seu desempenho.</a:t>
            </a:r>
          </a:p>
        </p:txBody>
      </p:sp>
      <p:sp>
        <p:nvSpPr>
          <p:cNvPr id="17" name="CaixaDeTexto 16">
            <a:extLst>
              <a:ext uri="{FF2B5EF4-FFF2-40B4-BE49-F238E27FC236}">
                <a16:creationId xmlns:a16="http://schemas.microsoft.com/office/drawing/2014/main" id="{4E2D8FA1-DAEF-40BE-65E3-87A980CEB64B}"/>
              </a:ext>
            </a:extLst>
          </p:cNvPr>
          <p:cNvSpPr txBox="1"/>
          <p:nvPr/>
        </p:nvSpPr>
        <p:spPr>
          <a:xfrm>
            <a:off x="563366" y="1832127"/>
            <a:ext cx="6322625" cy="923330"/>
          </a:xfrm>
          <a:prstGeom prst="rect">
            <a:avLst/>
          </a:prstGeom>
          <a:noFill/>
        </p:spPr>
        <p:txBody>
          <a:bodyPr wrap="square" rtlCol="0">
            <a:spAutoFit/>
          </a:bodyPr>
          <a:lstStyle/>
          <a:p>
            <a:r>
              <a:rPr lang="pt-BR" dirty="0"/>
              <a:t>Há uma pequena variação nas notas do exame em relação à idade dos alunos, não ultrapassando os 3,5 pontos entre a maior e menor média. Logo não impacta significativamente.</a:t>
            </a:r>
          </a:p>
        </p:txBody>
      </p:sp>
    </p:spTree>
    <p:extLst>
      <p:ext uri="{BB962C8B-B14F-4D97-AF65-F5344CB8AC3E}">
        <p14:creationId xmlns:p14="http://schemas.microsoft.com/office/powerpoint/2010/main" val="7222035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
        <p:nvSpPr>
          <p:cNvPr id="2" name="CaixaDeTexto 1">
            <a:extLst>
              <a:ext uri="{FF2B5EF4-FFF2-40B4-BE49-F238E27FC236}">
                <a16:creationId xmlns:a16="http://schemas.microsoft.com/office/drawing/2014/main" id="{3DF3424B-83E6-462F-8CE2-8A17A7F0A743}"/>
              </a:ext>
            </a:extLst>
          </p:cNvPr>
          <p:cNvSpPr txBox="1"/>
          <p:nvPr/>
        </p:nvSpPr>
        <p:spPr>
          <a:xfrm>
            <a:off x="596899" y="2474893"/>
            <a:ext cx="10998200" cy="954107"/>
          </a:xfrm>
          <a:prstGeom prst="rect">
            <a:avLst/>
          </a:prstGeom>
          <a:noFill/>
        </p:spPr>
        <p:txBody>
          <a:bodyPr wrap="square" rtlCol="0">
            <a:spAutoFit/>
          </a:bodyPr>
          <a:lstStyle/>
          <a:p>
            <a:pPr algn="ctr"/>
            <a:r>
              <a:rPr lang="pt-BR" sz="2800" b="1" dirty="0"/>
              <a:t>Projeto I – C11/C111</a:t>
            </a:r>
          </a:p>
          <a:p>
            <a:pPr algn="ctr"/>
            <a:r>
              <a:rPr lang="pt-BR" sz="2800" b="1" dirty="0"/>
              <a:t>Apresentação dos Resultados</a:t>
            </a:r>
          </a:p>
        </p:txBody>
      </p:sp>
      <p:sp>
        <p:nvSpPr>
          <p:cNvPr id="3" name="CaixaDeTexto 2">
            <a:extLst>
              <a:ext uri="{FF2B5EF4-FFF2-40B4-BE49-F238E27FC236}">
                <a16:creationId xmlns:a16="http://schemas.microsoft.com/office/drawing/2014/main" id="{567FD68B-55B0-45E7-831B-48B6CCDD092C}"/>
              </a:ext>
            </a:extLst>
          </p:cNvPr>
          <p:cNvSpPr txBox="1"/>
          <p:nvPr/>
        </p:nvSpPr>
        <p:spPr>
          <a:xfrm>
            <a:off x="3869265" y="3616806"/>
            <a:ext cx="4453467" cy="2185214"/>
          </a:xfrm>
          <a:prstGeom prst="rect">
            <a:avLst/>
          </a:prstGeom>
          <a:noFill/>
        </p:spPr>
        <p:txBody>
          <a:bodyPr wrap="square" rtlCol="0">
            <a:spAutoFit/>
          </a:bodyPr>
          <a:lstStyle/>
          <a:p>
            <a:pPr algn="ctr"/>
            <a:r>
              <a:rPr lang="pt-BR" sz="2800" b="1" dirty="0"/>
              <a:t>OBRIGADO!</a:t>
            </a:r>
            <a:endParaRPr lang="pt-BR" sz="2800" dirty="0">
              <a:solidFill>
                <a:srgbClr val="0070C0"/>
              </a:solidFill>
            </a:endParaRPr>
          </a:p>
          <a:p>
            <a:pPr algn="ctr"/>
            <a:endParaRPr lang="pt-BR" b="1" dirty="0"/>
          </a:p>
          <a:p>
            <a:pPr algn="ctr"/>
            <a:r>
              <a:rPr lang="pt-BR" b="1" dirty="0"/>
              <a:t>Equipe:</a:t>
            </a:r>
          </a:p>
          <a:p>
            <a:pPr algn="ctr"/>
            <a:r>
              <a:rPr lang="pt-BR" dirty="0">
                <a:solidFill>
                  <a:srgbClr val="0070C0"/>
                </a:solidFill>
              </a:rPr>
              <a:t>Lanna Correia – GEC – 1941</a:t>
            </a:r>
            <a:endParaRPr lang="pt-BR" dirty="0">
              <a:solidFill>
                <a:srgbClr val="FF0000"/>
              </a:solidFill>
            </a:endParaRPr>
          </a:p>
          <a:p>
            <a:pPr algn="ctr"/>
            <a:r>
              <a:rPr lang="pt-BR" dirty="0">
                <a:solidFill>
                  <a:srgbClr val="0070C0"/>
                </a:solidFill>
              </a:rPr>
              <a:t>Virginia Leticia – GEC – 1944</a:t>
            </a:r>
          </a:p>
          <a:p>
            <a:pPr algn="ctr"/>
            <a:r>
              <a:rPr lang="pt-BR" dirty="0">
                <a:solidFill>
                  <a:srgbClr val="0070C0"/>
                </a:solidFill>
              </a:rPr>
              <a:t>Lucas </a:t>
            </a:r>
            <a:r>
              <a:rPr lang="pt-BR" dirty="0" err="1">
                <a:solidFill>
                  <a:srgbClr val="0070C0"/>
                </a:solidFill>
              </a:rPr>
              <a:t>Gadbem</a:t>
            </a:r>
            <a:r>
              <a:rPr lang="pt-BR" dirty="0">
                <a:solidFill>
                  <a:srgbClr val="0070C0"/>
                </a:solidFill>
              </a:rPr>
              <a:t> – GEC – 1928</a:t>
            </a:r>
          </a:p>
          <a:p>
            <a:endParaRPr lang="pt-BR" dirty="0"/>
          </a:p>
        </p:txBody>
      </p:sp>
    </p:spTree>
    <p:extLst>
      <p:ext uri="{BB962C8B-B14F-4D97-AF65-F5344CB8AC3E}">
        <p14:creationId xmlns:p14="http://schemas.microsoft.com/office/powerpoint/2010/main" val="588454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pic>
        <p:nvPicPr>
          <p:cNvPr id="4" name="Imagem 3">
            <a:extLst>
              <a:ext uri="{FF2B5EF4-FFF2-40B4-BE49-F238E27FC236}">
                <a16:creationId xmlns:a16="http://schemas.microsoft.com/office/drawing/2014/main" id="{8587BB4B-DC80-4951-B9D1-913A071A1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630" y="0"/>
            <a:ext cx="1949550" cy="1435174"/>
          </a:xfrm>
          <a:prstGeom prst="rect">
            <a:avLst/>
          </a:prstGeom>
        </p:spPr>
      </p:pic>
      <p:sp>
        <p:nvSpPr>
          <p:cNvPr id="5" name="CaixaDeTexto 4">
            <a:extLst>
              <a:ext uri="{FF2B5EF4-FFF2-40B4-BE49-F238E27FC236}">
                <a16:creationId xmlns:a16="http://schemas.microsoft.com/office/drawing/2014/main" id="{80693D1D-019D-4A5C-B47D-52E52D3FCA10}"/>
              </a:ext>
            </a:extLst>
          </p:cNvPr>
          <p:cNvSpPr txBox="1"/>
          <p:nvPr/>
        </p:nvSpPr>
        <p:spPr>
          <a:xfrm>
            <a:off x="287867" y="262467"/>
            <a:ext cx="9838266" cy="523220"/>
          </a:xfrm>
          <a:prstGeom prst="rect">
            <a:avLst/>
          </a:prstGeom>
          <a:noFill/>
        </p:spPr>
        <p:txBody>
          <a:bodyPr wrap="square" rtlCol="0">
            <a:spAutoFit/>
          </a:bodyPr>
          <a:lstStyle/>
          <a:p>
            <a:r>
              <a:rPr lang="pt-BR" sz="2800" b="1" dirty="0"/>
              <a:t>CONSCIENTIZAÇÃO E COMPREENSÃO</a:t>
            </a:r>
          </a:p>
        </p:txBody>
      </p:sp>
      <p:sp>
        <p:nvSpPr>
          <p:cNvPr id="6" name="CaixaDeTexto 5">
            <a:extLst>
              <a:ext uri="{FF2B5EF4-FFF2-40B4-BE49-F238E27FC236}">
                <a16:creationId xmlns:a16="http://schemas.microsoft.com/office/drawing/2014/main" id="{7C7C3E26-95BC-443C-8EBF-886011F86F54}"/>
              </a:ext>
            </a:extLst>
          </p:cNvPr>
          <p:cNvSpPr txBox="1"/>
          <p:nvPr/>
        </p:nvSpPr>
        <p:spPr>
          <a:xfrm>
            <a:off x="287867" y="1007266"/>
            <a:ext cx="11558040" cy="4893647"/>
          </a:xfrm>
          <a:prstGeom prst="rect">
            <a:avLst/>
          </a:prstGeom>
          <a:noFill/>
        </p:spPr>
        <p:txBody>
          <a:bodyPr wrap="square" rtlCol="0">
            <a:spAutoFit/>
          </a:bodyPr>
          <a:lstStyle/>
          <a:p>
            <a:r>
              <a:rPr lang="pt-BR" b="1" dirty="0"/>
              <a:t>Uma breve descrição sobre o </a:t>
            </a:r>
            <a:r>
              <a:rPr lang="pt-BR" b="1" i="1" dirty="0" err="1"/>
              <a:t>Dataset</a:t>
            </a:r>
            <a:r>
              <a:rPr lang="pt-BR" b="1" dirty="0"/>
              <a:t> escolhido (do que se trata o </a:t>
            </a:r>
            <a:r>
              <a:rPr lang="pt-BR" b="1" i="1" dirty="0" err="1"/>
              <a:t>Dataset</a:t>
            </a:r>
            <a:r>
              <a:rPr lang="pt-BR" b="1" dirty="0"/>
              <a:t>)?</a:t>
            </a:r>
          </a:p>
          <a:p>
            <a:r>
              <a:rPr lang="pt-BR" dirty="0">
                <a:solidFill>
                  <a:srgbClr val="0070C0"/>
                </a:solidFill>
              </a:rPr>
              <a:t>Conjunto de dados simulado com 1.000 registros de estudantes, relacionando hábitos de vida (como sono, </a:t>
            </a:r>
          </a:p>
          <a:p>
            <a:r>
              <a:rPr lang="pt-BR" dirty="0">
                <a:solidFill>
                  <a:srgbClr val="0070C0"/>
                </a:solidFill>
              </a:rPr>
              <a:t>estudo, redes sociais e saúde mental) com o desempenho em provas finais. Ideal para análise exploratória, </a:t>
            </a:r>
          </a:p>
          <a:p>
            <a:r>
              <a:rPr lang="pt-BR" dirty="0">
                <a:solidFill>
                  <a:srgbClr val="0070C0"/>
                </a:solidFill>
              </a:rPr>
              <a:t>regressão e projetos de machine learning.</a:t>
            </a:r>
          </a:p>
          <a:p>
            <a:endParaRPr lang="pt-BR" dirty="0">
              <a:solidFill>
                <a:srgbClr val="0070C0"/>
              </a:solidFill>
            </a:endParaRPr>
          </a:p>
          <a:p>
            <a:r>
              <a:rPr lang="pt-BR" b="1" dirty="0"/>
              <a:t>Na visão do grupo, para quem (empresa, problema etc.) a análise deste </a:t>
            </a:r>
            <a:r>
              <a:rPr lang="pt-BR" b="1" i="1" dirty="0" err="1"/>
              <a:t>Dataset</a:t>
            </a:r>
            <a:r>
              <a:rPr lang="pt-BR" b="1" i="1" dirty="0"/>
              <a:t> </a:t>
            </a:r>
            <a:r>
              <a:rPr lang="pt-BR" b="1" dirty="0"/>
              <a:t>pode ser estratégica?</a:t>
            </a:r>
          </a:p>
          <a:p>
            <a:r>
              <a:rPr lang="pt-BR" dirty="0">
                <a:solidFill>
                  <a:srgbClr val="0070C0"/>
                </a:solidFill>
              </a:rPr>
              <a:t>Principalmente para professores, instituições de ensino e profissionais da área acadêmica (direção, supervisão).</a:t>
            </a:r>
          </a:p>
          <a:p>
            <a:endParaRPr lang="pt-BR" b="1" dirty="0">
              <a:solidFill>
                <a:srgbClr val="0070C0"/>
              </a:solidFill>
            </a:endParaRPr>
          </a:p>
          <a:p>
            <a:r>
              <a:rPr lang="pt-BR" b="1" dirty="0"/>
              <a:t>Quais as colunas deste </a:t>
            </a:r>
            <a:r>
              <a:rPr lang="pt-BR" b="1" i="1" dirty="0" err="1"/>
              <a:t>Dataset</a:t>
            </a:r>
            <a:r>
              <a:rPr lang="pt-BR" b="1" dirty="0"/>
              <a:t>?</a:t>
            </a:r>
          </a:p>
          <a:p>
            <a:r>
              <a:rPr lang="pt-BR" b="1" dirty="0" err="1">
                <a:solidFill>
                  <a:srgbClr val="0070C0"/>
                </a:solidFill>
              </a:rPr>
              <a:t>Student_id</a:t>
            </a:r>
            <a:r>
              <a:rPr lang="pt-BR" b="1" dirty="0">
                <a:solidFill>
                  <a:srgbClr val="0070C0"/>
                </a:solidFill>
              </a:rPr>
              <a:t>; Age; </a:t>
            </a:r>
            <a:r>
              <a:rPr lang="pt-BR" b="1" dirty="0" err="1">
                <a:solidFill>
                  <a:srgbClr val="0070C0"/>
                </a:solidFill>
              </a:rPr>
              <a:t>Gender</a:t>
            </a:r>
            <a:r>
              <a:rPr lang="pt-BR" b="1" dirty="0">
                <a:solidFill>
                  <a:srgbClr val="0070C0"/>
                </a:solidFill>
              </a:rPr>
              <a:t>; </a:t>
            </a:r>
            <a:r>
              <a:rPr lang="pt-BR" b="1" dirty="0" err="1">
                <a:solidFill>
                  <a:srgbClr val="0070C0"/>
                </a:solidFill>
              </a:rPr>
              <a:t>Study_hours_per_day</a:t>
            </a:r>
            <a:r>
              <a:rPr lang="pt-BR" b="1" dirty="0">
                <a:solidFill>
                  <a:srgbClr val="0070C0"/>
                </a:solidFill>
              </a:rPr>
              <a:t>; </a:t>
            </a:r>
            <a:r>
              <a:rPr lang="pt-BR" b="1" dirty="0" err="1">
                <a:solidFill>
                  <a:srgbClr val="0070C0"/>
                </a:solidFill>
              </a:rPr>
              <a:t>Social_media_hours</a:t>
            </a:r>
            <a:r>
              <a:rPr lang="pt-BR" b="1" dirty="0">
                <a:solidFill>
                  <a:srgbClr val="0070C0"/>
                </a:solidFill>
              </a:rPr>
              <a:t>; </a:t>
            </a:r>
            <a:r>
              <a:rPr lang="pt-BR" b="1" dirty="0" err="1">
                <a:solidFill>
                  <a:srgbClr val="0070C0"/>
                </a:solidFill>
              </a:rPr>
              <a:t>Netflix_hours</a:t>
            </a:r>
            <a:r>
              <a:rPr lang="pt-BR" b="1" dirty="0">
                <a:solidFill>
                  <a:srgbClr val="0070C0"/>
                </a:solidFill>
              </a:rPr>
              <a:t>; </a:t>
            </a:r>
            <a:r>
              <a:rPr lang="pt-BR" b="1" dirty="0" err="1">
                <a:solidFill>
                  <a:srgbClr val="0070C0"/>
                </a:solidFill>
              </a:rPr>
              <a:t>Part_time_job</a:t>
            </a:r>
            <a:r>
              <a:rPr lang="pt-BR" b="1" dirty="0">
                <a:solidFill>
                  <a:srgbClr val="0070C0"/>
                </a:solidFill>
              </a:rPr>
              <a:t>; </a:t>
            </a:r>
            <a:r>
              <a:rPr lang="pt-BR" b="1" dirty="0" err="1">
                <a:solidFill>
                  <a:srgbClr val="0070C0"/>
                </a:solidFill>
              </a:rPr>
              <a:t>Attendance_percentage</a:t>
            </a:r>
            <a:r>
              <a:rPr lang="pt-BR" b="1" dirty="0">
                <a:solidFill>
                  <a:srgbClr val="0070C0"/>
                </a:solidFill>
              </a:rPr>
              <a:t>; </a:t>
            </a:r>
            <a:r>
              <a:rPr lang="pt-BR" b="1" dirty="0" err="1">
                <a:solidFill>
                  <a:srgbClr val="0070C0"/>
                </a:solidFill>
              </a:rPr>
              <a:t>Sleep_hours</a:t>
            </a:r>
            <a:r>
              <a:rPr lang="pt-BR" b="1" dirty="0">
                <a:solidFill>
                  <a:srgbClr val="0070C0"/>
                </a:solidFill>
              </a:rPr>
              <a:t>; </a:t>
            </a:r>
            <a:r>
              <a:rPr lang="pt-BR" b="1" dirty="0" err="1">
                <a:solidFill>
                  <a:srgbClr val="0070C0"/>
                </a:solidFill>
              </a:rPr>
              <a:t>Diet_quality</a:t>
            </a:r>
            <a:r>
              <a:rPr lang="pt-BR" b="1" dirty="0">
                <a:solidFill>
                  <a:srgbClr val="0070C0"/>
                </a:solidFill>
              </a:rPr>
              <a:t>; </a:t>
            </a:r>
            <a:r>
              <a:rPr lang="pt-BR" b="1" dirty="0" err="1">
                <a:solidFill>
                  <a:srgbClr val="0070C0"/>
                </a:solidFill>
              </a:rPr>
              <a:t>Exercise_frequency</a:t>
            </a:r>
            <a:r>
              <a:rPr lang="pt-BR" b="1" dirty="0">
                <a:solidFill>
                  <a:srgbClr val="0070C0"/>
                </a:solidFill>
              </a:rPr>
              <a:t>; </a:t>
            </a:r>
            <a:r>
              <a:rPr lang="pt-BR" b="1" dirty="0" err="1">
                <a:solidFill>
                  <a:srgbClr val="0070C0"/>
                </a:solidFill>
              </a:rPr>
              <a:t>Parental_education_level</a:t>
            </a:r>
            <a:r>
              <a:rPr lang="pt-BR" b="1" dirty="0">
                <a:solidFill>
                  <a:srgbClr val="0070C0"/>
                </a:solidFill>
              </a:rPr>
              <a:t>; </a:t>
            </a:r>
            <a:r>
              <a:rPr lang="pt-BR" b="1" dirty="0" err="1">
                <a:solidFill>
                  <a:srgbClr val="0070C0"/>
                </a:solidFill>
              </a:rPr>
              <a:t>Internet_quality</a:t>
            </a:r>
            <a:r>
              <a:rPr lang="pt-BR" b="1" dirty="0">
                <a:solidFill>
                  <a:srgbClr val="0070C0"/>
                </a:solidFill>
              </a:rPr>
              <a:t>; </a:t>
            </a:r>
            <a:r>
              <a:rPr lang="pt-BR" b="1" dirty="0" err="1">
                <a:solidFill>
                  <a:srgbClr val="0070C0"/>
                </a:solidFill>
              </a:rPr>
              <a:t>Mental_health_rating</a:t>
            </a:r>
            <a:r>
              <a:rPr lang="pt-BR" b="1" dirty="0">
                <a:solidFill>
                  <a:srgbClr val="0070C0"/>
                </a:solidFill>
              </a:rPr>
              <a:t>; </a:t>
            </a:r>
            <a:r>
              <a:rPr lang="pt-BR" b="1" dirty="0" err="1">
                <a:solidFill>
                  <a:srgbClr val="0070C0"/>
                </a:solidFill>
              </a:rPr>
              <a:t>Extracurricular_participation</a:t>
            </a:r>
            <a:r>
              <a:rPr lang="pt-BR" b="1" dirty="0">
                <a:solidFill>
                  <a:srgbClr val="0070C0"/>
                </a:solidFill>
              </a:rPr>
              <a:t>; </a:t>
            </a:r>
            <a:r>
              <a:rPr lang="pt-BR" b="1" dirty="0" err="1">
                <a:solidFill>
                  <a:srgbClr val="0070C0"/>
                </a:solidFill>
              </a:rPr>
              <a:t>Exam_score</a:t>
            </a:r>
            <a:r>
              <a:rPr lang="pt-BR" b="1" dirty="0">
                <a:solidFill>
                  <a:srgbClr val="0070C0"/>
                </a:solidFill>
              </a:rPr>
              <a:t>.</a:t>
            </a:r>
          </a:p>
          <a:p>
            <a:endParaRPr lang="pt-BR" b="1" dirty="0">
              <a:solidFill>
                <a:srgbClr val="0070C0"/>
              </a:solidFill>
            </a:endParaRPr>
          </a:p>
          <a:p>
            <a:r>
              <a:rPr lang="pt-BR" sz="1200" b="1" dirty="0">
                <a:solidFill>
                  <a:srgbClr val="0070C0"/>
                </a:solidFill>
              </a:rPr>
              <a:t>(Id do estudante, idade, gênero, horas de estudo por dia, horas em mídia social, horas na Netflix, emprego meio período, porcentagem de presença, horas de sono, qualidade da dieta, frequência de exercícios, nível de educação dos pais, qualidade da internet, classificação da saúde mental, participação extracurricular, nota na prova)</a:t>
            </a:r>
          </a:p>
          <a:p>
            <a:endParaRPr lang="pt-BR" b="1" dirty="0">
              <a:solidFill>
                <a:srgbClr val="0070C0"/>
              </a:solidFill>
            </a:endParaRPr>
          </a:p>
          <a:p>
            <a:r>
              <a:rPr lang="pt-BR" b="1" dirty="0"/>
              <a:t>Link de acesso ao </a:t>
            </a:r>
            <a:r>
              <a:rPr lang="pt-BR" b="1" i="1" dirty="0" err="1"/>
              <a:t>Dataset</a:t>
            </a:r>
            <a:r>
              <a:rPr lang="pt-BR" b="1" dirty="0"/>
              <a:t>:</a:t>
            </a:r>
          </a:p>
          <a:p>
            <a:r>
              <a:rPr lang="pt-BR" b="1" dirty="0">
                <a:solidFill>
                  <a:srgbClr val="0070C0"/>
                </a:solidFill>
              </a:rPr>
              <a:t>https://www.kaggle.com/datasets/jayaantanaath/student-habits-vs-academic-performance</a:t>
            </a:r>
          </a:p>
        </p:txBody>
      </p:sp>
      <p:pic>
        <p:nvPicPr>
          <p:cNvPr id="7" name="Imagem 6">
            <a:extLst>
              <a:ext uri="{FF2B5EF4-FFF2-40B4-BE49-F238E27FC236}">
                <a16:creationId xmlns:a16="http://schemas.microsoft.com/office/drawing/2014/main" id="{E250A0CA-E559-4E50-9757-0AEF1D34ED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8542" y="0"/>
            <a:ext cx="1257365" cy="1670136"/>
          </a:xfrm>
          <a:prstGeom prst="rect">
            <a:avLst/>
          </a:prstGeom>
        </p:spPr>
      </p:pic>
    </p:spTree>
    <p:extLst>
      <p:ext uri="{BB962C8B-B14F-4D97-AF65-F5344CB8AC3E}">
        <p14:creationId xmlns:p14="http://schemas.microsoft.com/office/powerpoint/2010/main" val="11901779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pic>
        <p:nvPicPr>
          <p:cNvPr id="4" name="Imagem 3">
            <a:extLst>
              <a:ext uri="{FF2B5EF4-FFF2-40B4-BE49-F238E27FC236}">
                <a16:creationId xmlns:a16="http://schemas.microsoft.com/office/drawing/2014/main" id="{8587BB4B-DC80-4951-B9D1-913A071A18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630" y="0"/>
            <a:ext cx="1949550" cy="1435174"/>
          </a:xfrm>
          <a:prstGeom prst="rect">
            <a:avLst/>
          </a:prstGeom>
        </p:spPr>
      </p:pic>
      <p:sp>
        <p:nvSpPr>
          <p:cNvPr id="5" name="CaixaDeTexto 4">
            <a:extLst>
              <a:ext uri="{FF2B5EF4-FFF2-40B4-BE49-F238E27FC236}">
                <a16:creationId xmlns:a16="http://schemas.microsoft.com/office/drawing/2014/main" id="{80693D1D-019D-4A5C-B47D-52E52D3FCA10}"/>
              </a:ext>
            </a:extLst>
          </p:cNvPr>
          <p:cNvSpPr txBox="1"/>
          <p:nvPr/>
        </p:nvSpPr>
        <p:spPr>
          <a:xfrm>
            <a:off x="287867" y="262467"/>
            <a:ext cx="9838266" cy="523220"/>
          </a:xfrm>
          <a:prstGeom prst="rect">
            <a:avLst/>
          </a:prstGeom>
          <a:noFill/>
        </p:spPr>
        <p:txBody>
          <a:bodyPr wrap="square" rtlCol="0">
            <a:spAutoFit/>
          </a:bodyPr>
          <a:lstStyle/>
          <a:p>
            <a:r>
              <a:rPr lang="pt-BR" sz="2800" b="1" dirty="0"/>
              <a:t>CONSCIENTIZAÇÃO E COMPREENSÃO</a:t>
            </a:r>
          </a:p>
        </p:txBody>
      </p:sp>
      <p:sp>
        <p:nvSpPr>
          <p:cNvPr id="6" name="CaixaDeTexto 5">
            <a:extLst>
              <a:ext uri="{FF2B5EF4-FFF2-40B4-BE49-F238E27FC236}">
                <a16:creationId xmlns:a16="http://schemas.microsoft.com/office/drawing/2014/main" id="{7C7C3E26-95BC-443C-8EBF-886011F86F54}"/>
              </a:ext>
            </a:extLst>
          </p:cNvPr>
          <p:cNvSpPr txBox="1"/>
          <p:nvPr/>
        </p:nvSpPr>
        <p:spPr>
          <a:xfrm>
            <a:off x="287867" y="1048154"/>
            <a:ext cx="11379200" cy="5016758"/>
          </a:xfrm>
          <a:prstGeom prst="rect">
            <a:avLst/>
          </a:prstGeom>
          <a:noFill/>
        </p:spPr>
        <p:txBody>
          <a:bodyPr wrap="square" rtlCol="0">
            <a:spAutoFit/>
          </a:bodyPr>
          <a:lstStyle/>
          <a:p>
            <a:r>
              <a:rPr lang="pt-BR" sz="2400" b="1" dirty="0"/>
              <a:t>Pergunta 1:</a:t>
            </a:r>
            <a:r>
              <a:rPr lang="pt-BR" sz="2400" dirty="0"/>
              <a:t> Qual o fator otimiza o desempenho escolar?</a:t>
            </a:r>
            <a:br>
              <a:rPr lang="pt-BR" sz="2400" dirty="0"/>
            </a:br>
            <a:r>
              <a:rPr lang="pt-BR" sz="1400" dirty="0"/>
              <a:t> </a:t>
            </a:r>
            <a:br>
              <a:rPr lang="pt-BR" sz="2400" dirty="0"/>
            </a:br>
            <a:r>
              <a:rPr lang="pt-BR" sz="2400" b="1" dirty="0"/>
              <a:t>Pergunta 2:</a:t>
            </a:r>
            <a:r>
              <a:rPr lang="pt-BR" sz="2400" dirty="0"/>
              <a:t> Como é a distribuição da relação entre as horas de estudo diárias e as notas do exame?</a:t>
            </a:r>
          </a:p>
          <a:p>
            <a:r>
              <a:rPr lang="pt-BR" sz="1400" dirty="0"/>
              <a:t> </a:t>
            </a:r>
            <a:br>
              <a:rPr lang="pt-BR" sz="2400" dirty="0"/>
            </a:br>
            <a:r>
              <a:rPr lang="pt-BR" sz="2400" b="1" dirty="0"/>
              <a:t>Pergunta 3:</a:t>
            </a:r>
            <a:r>
              <a:rPr lang="pt-BR" sz="2400" dirty="0"/>
              <a:t> Sabe-se que há alguns fatores que tipicamente afetam o tempo de estudo praticado pelos alunos e, consequentemente, o desempenho dos mesmos. Qual é o impacto visto a respeito do exercício do trabalho e das atividades extracurriculares nas notas dos alunos, no </a:t>
            </a:r>
            <a:r>
              <a:rPr lang="pt-BR" sz="2400" dirty="0" err="1"/>
              <a:t>dataset</a:t>
            </a:r>
            <a:r>
              <a:rPr lang="pt-BR" sz="2400" dirty="0"/>
              <a:t> em questão?</a:t>
            </a:r>
          </a:p>
          <a:p>
            <a:r>
              <a:rPr lang="pt-BR" sz="1400" dirty="0"/>
              <a:t> </a:t>
            </a:r>
            <a:br>
              <a:rPr lang="pt-BR" sz="2400" dirty="0"/>
            </a:br>
            <a:r>
              <a:rPr lang="pt-BR" sz="2400" b="1" dirty="0"/>
              <a:t>Pergunta 4:</a:t>
            </a:r>
            <a:r>
              <a:rPr lang="pt-BR" sz="2400" dirty="0"/>
              <a:t> A respeito da saúde mental (segundo fator mais importante), como ela impacta no desempenho do aluno?</a:t>
            </a:r>
          </a:p>
          <a:p>
            <a:r>
              <a:rPr lang="pt-BR" sz="1400" dirty="0"/>
              <a:t> </a:t>
            </a:r>
            <a:endParaRPr lang="pt-BR" sz="2400" dirty="0"/>
          </a:p>
          <a:p>
            <a:r>
              <a:rPr lang="pt-BR" sz="2400" b="1" dirty="0"/>
              <a:t>Pergunta 5:</a:t>
            </a:r>
            <a:r>
              <a:rPr lang="pt-BR" sz="2400" dirty="0"/>
              <a:t> Pensando nos fatores que a impactam, qual o papel do uso das redes sociais? E, mais especificamente, da Netflix?</a:t>
            </a:r>
          </a:p>
        </p:txBody>
      </p:sp>
      <p:pic>
        <p:nvPicPr>
          <p:cNvPr id="7" name="Imagem 6">
            <a:extLst>
              <a:ext uri="{FF2B5EF4-FFF2-40B4-BE49-F238E27FC236}">
                <a16:creationId xmlns:a16="http://schemas.microsoft.com/office/drawing/2014/main" id="{E250A0CA-E559-4E50-9757-0AEF1D34ED5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8542" y="0"/>
            <a:ext cx="1257365" cy="1670136"/>
          </a:xfrm>
          <a:prstGeom prst="rect">
            <a:avLst/>
          </a:prstGeom>
        </p:spPr>
      </p:pic>
    </p:spTree>
    <p:extLst>
      <p:ext uri="{BB962C8B-B14F-4D97-AF65-F5344CB8AC3E}">
        <p14:creationId xmlns:p14="http://schemas.microsoft.com/office/powerpoint/2010/main" val="288166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3BE807-7E53-5701-74C8-530096950E9F}"/>
            </a:ext>
          </a:extLst>
        </p:cNvPr>
        <p:cNvGrpSpPr/>
        <p:nvPr/>
      </p:nvGrpSpPr>
      <p:grpSpPr>
        <a:xfrm>
          <a:off x="0" y="0"/>
          <a:ext cx="0" cy="0"/>
          <a:chOff x="0" y="0"/>
          <a:chExt cx="0" cy="0"/>
        </a:xfrm>
      </p:grpSpPr>
      <p:pic>
        <p:nvPicPr>
          <p:cNvPr id="2" name="Imagem 1">
            <a:extLst>
              <a:ext uri="{FF2B5EF4-FFF2-40B4-BE49-F238E27FC236}">
                <a16:creationId xmlns:a16="http://schemas.microsoft.com/office/drawing/2014/main" id="{637DB4B6-EBDE-466E-470D-629C1479627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pic>
        <p:nvPicPr>
          <p:cNvPr id="4" name="Imagem 3">
            <a:extLst>
              <a:ext uri="{FF2B5EF4-FFF2-40B4-BE49-F238E27FC236}">
                <a16:creationId xmlns:a16="http://schemas.microsoft.com/office/drawing/2014/main" id="{92A3EA84-1AE8-63A9-E028-90C99B47D7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9630" y="0"/>
            <a:ext cx="1949550" cy="1435174"/>
          </a:xfrm>
          <a:prstGeom prst="rect">
            <a:avLst/>
          </a:prstGeom>
        </p:spPr>
      </p:pic>
      <p:sp>
        <p:nvSpPr>
          <p:cNvPr id="5" name="CaixaDeTexto 4">
            <a:extLst>
              <a:ext uri="{FF2B5EF4-FFF2-40B4-BE49-F238E27FC236}">
                <a16:creationId xmlns:a16="http://schemas.microsoft.com/office/drawing/2014/main" id="{284CC837-B270-F85E-D5B0-C38836F88D4F}"/>
              </a:ext>
            </a:extLst>
          </p:cNvPr>
          <p:cNvSpPr txBox="1"/>
          <p:nvPr/>
        </p:nvSpPr>
        <p:spPr>
          <a:xfrm>
            <a:off x="287867" y="262467"/>
            <a:ext cx="9838266" cy="523220"/>
          </a:xfrm>
          <a:prstGeom prst="rect">
            <a:avLst/>
          </a:prstGeom>
          <a:noFill/>
        </p:spPr>
        <p:txBody>
          <a:bodyPr wrap="square" rtlCol="0">
            <a:spAutoFit/>
          </a:bodyPr>
          <a:lstStyle/>
          <a:p>
            <a:r>
              <a:rPr lang="pt-BR" sz="2800" b="1" dirty="0"/>
              <a:t>CONSCIENTIZAÇÃO E COMPREENSÃO</a:t>
            </a:r>
          </a:p>
        </p:txBody>
      </p:sp>
      <p:sp>
        <p:nvSpPr>
          <p:cNvPr id="6" name="CaixaDeTexto 5">
            <a:extLst>
              <a:ext uri="{FF2B5EF4-FFF2-40B4-BE49-F238E27FC236}">
                <a16:creationId xmlns:a16="http://schemas.microsoft.com/office/drawing/2014/main" id="{316C223B-307B-CC51-EC1D-B0DB0049D22F}"/>
              </a:ext>
            </a:extLst>
          </p:cNvPr>
          <p:cNvSpPr txBox="1"/>
          <p:nvPr/>
        </p:nvSpPr>
        <p:spPr>
          <a:xfrm>
            <a:off x="287867" y="1048154"/>
            <a:ext cx="11379200" cy="3908762"/>
          </a:xfrm>
          <a:prstGeom prst="rect">
            <a:avLst/>
          </a:prstGeom>
          <a:noFill/>
        </p:spPr>
        <p:txBody>
          <a:bodyPr wrap="square" rtlCol="0">
            <a:spAutoFit/>
          </a:bodyPr>
          <a:lstStyle/>
          <a:p>
            <a:r>
              <a:rPr lang="pt-BR" sz="2400" b="1" dirty="0"/>
              <a:t>Pergunta 6: </a:t>
            </a:r>
            <a:r>
              <a:rPr lang="pt-BR" sz="2400" dirty="0"/>
              <a:t>Voltando a análise para o perfil dos alunos. O gênero </a:t>
            </a:r>
          </a:p>
          <a:p>
            <a:r>
              <a:rPr lang="pt-BR" sz="2400" dirty="0"/>
              <a:t>causa algum impacto nas notas? </a:t>
            </a:r>
            <a:br>
              <a:rPr lang="pt-BR" sz="2400" dirty="0"/>
            </a:br>
            <a:r>
              <a:rPr lang="pt-BR" sz="1400" dirty="0"/>
              <a:t> </a:t>
            </a:r>
            <a:br>
              <a:rPr lang="pt-BR" sz="2400" dirty="0"/>
            </a:br>
            <a:r>
              <a:rPr lang="pt-BR" sz="2400" b="1" dirty="0"/>
              <a:t>Pergunta 7: </a:t>
            </a:r>
            <a:r>
              <a:rPr lang="pt-BR" sz="2400" dirty="0"/>
              <a:t>E o nível de escolaridade dos pais ou responsáveis? </a:t>
            </a:r>
            <a:br>
              <a:rPr lang="pt-BR" sz="2400" dirty="0"/>
            </a:br>
            <a:r>
              <a:rPr lang="pt-BR" sz="1400" dirty="0"/>
              <a:t> </a:t>
            </a:r>
            <a:br>
              <a:rPr lang="pt-BR" sz="2400" dirty="0"/>
            </a:br>
            <a:r>
              <a:rPr lang="pt-BR" sz="2400" b="1" dirty="0"/>
              <a:t>Pergunta 8: </a:t>
            </a:r>
            <a:r>
              <a:rPr lang="pt-BR" sz="2400" dirty="0"/>
              <a:t>Qual é o impacto da idade dos alunos nas notas do exame? </a:t>
            </a:r>
            <a:br>
              <a:rPr lang="pt-BR" sz="2400" dirty="0"/>
            </a:br>
            <a:r>
              <a:rPr lang="pt-BR" sz="1400" dirty="0"/>
              <a:t> </a:t>
            </a:r>
            <a:br>
              <a:rPr lang="pt-BR" sz="2400" dirty="0"/>
            </a:br>
            <a:r>
              <a:rPr lang="pt-BR" sz="2400" b="1" dirty="0"/>
              <a:t>Pergunta 9: </a:t>
            </a:r>
            <a:r>
              <a:rPr lang="pt-BR" sz="2400" dirty="0"/>
              <a:t>O acesso à internet, por parte do aluno, e sua qualidade impactam o desempenho? Como? </a:t>
            </a:r>
            <a:br>
              <a:rPr lang="pt-BR" sz="2400" dirty="0"/>
            </a:br>
            <a:r>
              <a:rPr lang="pt-BR" sz="1400" dirty="0"/>
              <a:t> </a:t>
            </a:r>
            <a:endParaRPr lang="pt-BR" sz="2400" dirty="0"/>
          </a:p>
          <a:p>
            <a:r>
              <a:rPr lang="pt-BR" sz="2400" b="1" dirty="0"/>
              <a:t>Pergunta 10: </a:t>
            </a:r>
            <a:r>
              <a:rPr lang="pt-BR" sz="2400" dirty="0"/>
              <a:t>Por fim, qual é a relação de alunos os quais seriam aprovados no Inatel com base em suas notas? </a:t>
            </a:r>
          </a:p>
        </p:txBody>
      </p:sp>
      <p:pic>
        <p:nvPicPr>
          <p:cNvPr id="7" name="Imagem 6">
            <a:extLst>
              <a:ext uri="{FF2B5EF4-FFF2-40B4-BE49-F238E27FC236}">
                <a16:creationId xmlns:a16="http://schemas.microsoft.com/office/drawing/2014/main" id="{11DABD5E-2AA7-7341-FC56-E1FD855801C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8542" y="0"/>
            <a:ext cx="1257365" cy="1670136"/>
          </a:xfrm>
          <a:prstGeom prst="rect">
            <a:avLst/>
          </a:prstGeom>
        </p:spPr>
      </p:pic>
    </p:spTree>
    <p:extLst>
      <p:ext uri="{BB962C8B-B14F-4D97-AF65-F5344CB8AC3E}">
        <p14:creationId xmlns:p14="http://schemas.microsoft.com/office/powerpoint/2010/main" val="27367753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
        <p:nvSpPr>
          <p:cNvPr id="5" name="CaixaDeTexto 4">
            <a:extLst>
              <a:ext uri="{FF2B5EF4-FFF2-40B4-BE49-F238E27FC236}">
                <a16:creationId xmlns:a16="http://schemas.microsoft.com/office/drawing/2014/main" id="{80693D1D-019D-4A5C-B47D-52E52D3FCA10}"/>
              </a:ext>
            </a:extLst>
          </p:cNvPr>
          <p:cNvSpPr txBox="1"/>
          <p:nvPr/>
        </p:nvSpPr>
        <p:spPr>
          <a:xfrm>
            <a:off x="287867" y="262467"/>
            <a:ext cx="9838266" cy="523220"/>
          </a:xfrm>
          <a:prstGeom prst="rect">
            <a:avLst/>
          </a:prstGeom>
          <a:noFill/>
        </p:spPr>
        <p:txBody>
          <a:bodyPr wrap="square" rtlCol="0">
            <a:spAutoFit/>
          </a:bodyPr>
          <a:lstStyle/>
          <a:p>
            <a:r>
              <a:rPr lang="pt-BR" sz="2800" b="1" dirty="0"/>
              <a:t>DESCOBERTA</a:t>
            </a:r>
          </a:p>
        </p:txBody>
      </p:sp>
      <p:sp>
        <p:nvSpPr>
          <p:cNvPr id="6" name="CaixaDeTexto 5">
            <a:extLst>
              <a:ext uri="{FF2B5EF4-FFF2-40B4-BE49-F238E27FC236}">
                <a16:creationId xmlns:a16="http://schemas.microsoft.com/office/drawing/2014/main" id="{7C7C3E26-95BC-443C-8EBF-886011F86F54}"/>
              </a:ext>
            </a:extLst>
          </p:cNvPr>
          <p:cNvSpPr txBox="1"/>
          <p:nvPr/>
        </p:nvSpPr>
        <p:spPr>
          <a:xfrm>
            <a:off x="287867" y="1176867"/>
            <a:ext cx="11379200" cy="2862322"/>
          </a:xfrm>
          <a:prstGeom prst="rect">
            <a:avLst/>
          </a:prstGeom>
          <a:noFill/>
        </p:spPr>
        <p:txBody>
          <a:bodyPr wrap="square" rtlCol="0">
            <a:spAutoFit/>
          </a:bodyPr>
          <a:lstStyle/>
          <a:p>
            <a:r>
              <a:rPr lang="pt-BR" b="1" dirty="0"/>
              <a:t>Maiores desafios:</a:t>
            </a:r>
          </a:p>
          <a:p>
            <a:endParaRPr lang="pt-BR" dirty="0"/>
          </a:p>
          <a:p>
            <a:r>
              <a:rPr lang="pt-BR" b="1" dirty="0"/>
              <a:t>1 – Escolha do </a:t>
            </a:r>
            <a:r>
              <a:rPr lang="pt-BR" b="1" dirty="0" err="1"/>
              <a:t>dataset</a:t>
            </a:r>
            <a:r>
              <a:rPr lang="pt-BR" b="1" dirty="0"/>
              <a:t>:</a:t>
            </a:r>
            <a:r>
              <a:rPr lang="pt-BR" dirty="0"/>
              <a:t> No início, tivemos dificuldade para definir o tema do trabalho. Pesquisamos diversos </a:t>
            </a:r>
            <a:r>
              <a:rPr lang="pt-BR" dirty="0" err="1"/>
              <a:t>datasets</a:t>
            </a:r>
            <a:r>
              <a:rPr lang="pt-BR" dirty="0"/>
              <a:t> com assuntos variados até encontrar o que utilizamos.</a:t>
            </a:r>
          </a:p>
          <a:p>
            <a:endParaRPr lang="pt-BR" dirty="0"/>
          </a:p>
          <a:p>
            <a:r>
              <a:rPr lang="pt-BR" b="1" dirty="0"/>
              <a:t>2 – Definição e construção dos gráficos:</a:t>
            </a:r>
            <a:r>
              <a:rPr lang="pt-BR" dirty="0"/>
              <a:t> Um desafio foi decidir qual tipo de gráfico seria mais adequado para responder cada pergunta da melhor forma e como faze-lo da melhor forma.</a:t>
            </a:r>
          </a:p>
          <a:p>
            <a:endParaRPr lang="pt-BR" dirty="0"/>
          </a:p>
          <a:p>
            <a:r>
              <a:rPr lang="pt-BR" b="1" dirty="0"/>
              <a:t>3 – Escolha dos relacionamentos:</a:t>
            </a:r>
            <a:r>
              <a:rPr lang="pt-BR" dirty="0"/>
              <a:t> Como o </a:t>
            </a:r>
            <a:r>
              <a:rPr lang="pt-BR" dirty="0" err="1"/>
              <a:t>dataset</a:t>
            </a:r>
            <a:r>
              <a:rPr lang="pt-BR" dirty="0"/>
              <a:t> tinha muitas colunas, tivemos que explorar bastante para entender quais faziam sentido relacionar e que trouxessem informações interessantes.</a:t>
            </a:r>
          </a:p>
        </p:txBody>
      </p:sp>
      <p:pic>
        <p:nvPicPr>
          <p:cNvPr id="8" name="Imagem 7">
            <a:extLst>
              <a:ext uri="{FF2B5EF4-FFF2-40B4-BE49-F238E27FC236}">
                <a16:creationId xmlns:a16="http://schemas.microsoft.com/office/drawing/2014/main" id="{116DA0EF-006F-41A1-A616-C830982CC6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83778" y="29998"/>
            <a:ext cx="1835244" cy="1511378"/>
          </a:xfrm>
          <a:prstGeom prst="rect">
            <a:avLst/>
          </a:prstGeom>
        </p:spPr>
      </p:pic>
    </p:spTree>
    <p:extLst>
      <p:ext uri="{BB962C8B-B14F-4D97-AF65-F5344CB8AC3E}">
        <p14:creationId xmlns:p14="http://schemas.microsoft.com/office/powerpoint/2010/main" val="2395152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F9DD4-10B4-9821-A356-25D1140FB7FF}"/>
            </a:ext>
          </a:extLst>
        </p:cNvPr>
        <p:cNvGrpSpPr/>
        <p:nvPr/>
      </p:nvGrpSpPr>
      <p:grpSpPr>
        <a:xfrm>
          <a:off x="0" y="0"/>
          <a:ext cx="0" cy="0"/>
          <a:chOff x="0" y="0"/>
          <a:chExt cx="0" cy="0"/>
        </a:xfrm>
      </p:grpSpPr>
      <p:pic>
        <p:nvPicPr>
          <p:cNvPr id="2" name="Imagem 1">
            <a:extLst>
              <a:ext uri="{FF2B5EF4-FFF2-40B4-BE49-F238E27FC236}">
                <a16:creationId xmlns:a16="http://schemas.microsoft.com/office/drawing/2014/main" id="{BA07A87F-F2A5-11FF-D9A6-82BD6CABAC8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
        <p:nvSpPr>
          <p:cNvPr id="5" name="CaixaDeTexto 4">
            <a:extLst>
              <a:ext uri="{FF2B5EF4-FFF2-40B4-BE49-F238E27FC236}">
                <a16:creationId xmlns:a16="http://schemas.microsoft.com/office/drawing/2014/main" id="{F378084F-F0FF-6F85-007F-D4D9DB5518E4}"/>
              </a:ext>
            </a:extLst>
          </p:cNvPr>
          <p:cNvSpPr txBox="1"/>
          <p:nvPr/>
        </p:nvSpPr>
        <p:spPr>
          <a:xfrm>
            <a:off x="287867" y="256984"/>
            <a:ext cx="9838266" cy="523220"/>
          </a:xfrm>
          <a:prstGeom prst="rect">
            <a:avLst/>
          </a:prstGeom>
          <a:noFill/>
        </p:spPr>
        <p:txBody>
          <a:bodyPr wrap="square" rtlCol="0">
            <a:spAutoFit/>
          </a:bodyPr>
          <a:lstStyle/>
          <a:p>
            <a:r>
              <a:rPr lang="pt-BR" sz="2800" b="1" dirty="0"/>
              <a:t>ANÁLISE E DIVULGAÇÃO</a:t>
            </a:r>
          </a:p>
        </p:txBody>
      </p:sp>
      <p:pic>
        <p:nvPicPr>
          <p:cNvPr id="4" name="Imagem 3">
            <a:extLst>
              <a:ext uri="{FF2B5EF4-FFF2-40B4-BE49-F238E27FC236}">
                <a16:creationId xmlns:a16="http://schemas.microsoft.com/office/drawing/2014/main" id="{EA464C28-53FB-E6AE-D547-2EC4787555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867" y="826277"/>
            <a:ext cx="1714588" cy="1479626"/>
          </a:xfrm>
          <a:prstGeom prst="rect">
            <a:avLst/>
          </a:prstGeom>
        </p:spPr>
      </p:pic>
      <p:pic>
        <p:nvPicPr>
          <p:cNvPr id="11" name="Imagem 10">
            <a:extLst>
              <a:ext uri="{FF2B5EF4-FFF2-40B4-BE49-F238E27FC236}">
                <a16:creationId xmlns:a16="http://schemas.microsoft.com/office/drawing/2014/main" id="{2742AC8E-D784-1196-7F43-4C067B31EF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00306" y="838978"/>
            <a:ext cx="1447874" cy="1466925"/>
          </a:xfrm>
          <a:prstGeom prst="rect">
            <a:avLst/>
          </a:prstGeom>
        </p:spPr>
      </p:pic>
      <p:pic>
        <p:nvPicPr>
          <p:cNvPr id="6" name="Imagem 5">
            <a:extLst>
              <a:ext uri="{FF2B5EF4-FFF2-40B4-BE49-F238E27FC236}">
                <a16:creationId xmlns:a16="http://schemas.microsoft.com/office/drawing/2014/main" id="{E38561F9-9073-DB93-FA72-29B7E7CE9910}"/>
              </a:ext>
            </a:extLst>
          </p:cNvPr>
          <p:cNvPicPr>
            <a:picLocks noChangeAspect="1"/>
          </p:cNvPicPr>
          <p:nvPr/>
        </p:nvPicPr>
        <p:blipFill>
          <a:blip r:embed="rId5"/>
          <a:stretch>
            <a:fillRect/>
          </a:stretch>
        </p:blipFill>
        <p:spPr>
          <a:xfrm>
            <a:off x="4384792" y="0"/>
            <a:ext cx="6539882" cy="6124123"/>
          </a:xfrm>
          <a:prstGeom prst="rect">
            <a:avLst/>
          </a:prstGeom>
        </p:spPr>
      </p:pic>
      <p:sp>
        <p:nvSpPr>
          <p:cNvPr id="12" name="CaixaDeTexto 11">
            <a:extLst>
              <a:ext uri="{FF2B5EF4-FFF2-40B4-BE49-F238E27FC236}">
                <a16:creationId xmlns:a16="http://schemas.microsoft.com/office/drawing/2014/main" id="{84DB07D9-B4FE-AE43-9276-49165ED5CFF9}"/>
              </a:ext>
            </a:extLst>
          </p:cNvPr>
          <p:cNvSpPr txBox="1"/>
          <p:nvPr/>
        </p:nvSpPr>
        <p:spPr>
          <a:xfrm>
            <a:off x="287867" y="2305903"/>
            <a:ext cx="6200454" cy="523220"/>
          </a:xfrm>
          <a:prstGeom prst="rect">
            <a:avLst/>
          </a:prstGeom>
          <a:noFill/>
        </p:spPr>
        <p:txBody>
          <a:bodyPr wrap="square">
            <a:spAutoFit/>
          </a:bodyPr>
          <a:lstStyle/>
          <a:p>
            <a:r>
              <a:rPr lang="pt-BR" sz="2800" dirty="0">
                <a:solidFill>
                  <a:srgbClr val="0070C0"/>
                </a:solidFill>
              </a:rPr>
              <a:t>Pergunta</a:t>
            </a:r>
            <a:r>
              <a:rPr lang="pt-BR" sz="1800" dirty="0">
                <a:solidFill>
                  <a:srgbClr val="0070C0"/>
                </a:solidFill>
              </a:rPr>
              <a:t> </a:t>
            </a:r>
            <a:r>
              <a:rPr lang="pt-BR" sz="2800" dirty="0">
                <a:solidFill>
                  <a:srgbClr val="0070C0"/>
                </a:solidFill>
              </a:rPr>
              <a:t>1:</a:t>
            </a:r>
            <a:endParaRPr lang="pt-BR" sz="1800" dirty="0">
              <a:solidFill>
                <a:srgbClr val="0070C0"/>
              </a:solidFill>
            </a:endParaRPr>
          </a:p>
        </p:txBody>
      </p:sp>
      <p:sp>
        <p:nvSpPr>
          <p:cNvPr id="14" name="CaixaDeTexto 13">
            <a:extLst>
              <a:ext uri="{FF2B5EF4-FFF2-40B4-BE49-F238E27FC236}">
                <a16:creationId xmlns:a16="http://schemas.microsoft.com/office/drawing/2014/main" id="{C3CE40F3-F0DA-AE31-B258-39A7F2AC9909}"/>
              </a:ext>
            </a:extLst>
          </p:cNvPr>
          <p:cNvSpPr txBox="1"/>
          <p:nvPr/>
        </p:nvSpPr>
        <p:spPr>
          <a:xfrm>
            <a:off x="287867" y="2743562"/>
            <a:ext cx="4221669" cy="369332"/>
          </a:xfrm>
          <a:prstGeom prst="rect">
            <a:avLst/>
          </a:prstGeom>
          <a:noFill/>
        </p:spPr>
        <p:txBody>
          <a:bodyPr wrap="none" rtlCol="0">
            <a:spAutoFit/>
          </a:bodyPr>
          <a:lstStyle/>
          <a:p>
            <a:r>
              <a:rPr lang="pt-BR" b="1" dirty="0"/>
              <a:t>Qual fator otimiza o desempenho escolar?</a:t>
            </a:r>
          </a:p>
        </p:txBody>
      </p:sp>
      <p:sp>
        <p:nvSpPr>
          <p:cNvPr id="17" name="CaixaDeTexto 16">
            <a:extLst>
              <a:ext uri="{FF2B5EF4-FFF2-40B4-BE49-F238E27FC236}">
                <a16:creationId xmlns:a16="http://schemas.microsoft.com/office/drawing/2014/main" id="{AEE6C33A-AC27-000F-97B5-630233FB2F07}"/>
              </a:ext>
            </a:extLst>
          </p:cNvPr>
          <p:cNvSpPr txBox="1"/>
          <p:nvPr/>
        </p:nvSpPr>
        <p:spPr>
          <a:xfrm>
            <a:off x="287867" y="3112894"/>
            <a:ext cx="4096925" cy="2308324"/>
          </a:xfrm>
          <a:prstGeom prst="rect">
            <a:avLst/>
          </a:prstGeom>
          <a:noFill/>
        </p:spPr>
        <p:txBody>
          <a:bodyPr wrap="square" rtlCol="0">
            <a:spAutoFit/>
          </a:bodyPr>
          <a:lstStyle/>
          <a:p>
            <a:r>
              <a:rPr lang="pt-BR" dirty="0"/>
              <a:t>As horas estudadas diariamente, pois analisando a matriz de correlação e olhando para a linha “</a:t>
            </a:r>
            <a:r>
              <a:rPr lang="pt-BR" dirty="0" err="1"/>
              <a:t>exam_score</a:t>
            </a:r>
            <a:r>
              <a:rPr lang="pt-BR" dirty="0"/>
              <a:t>”, vemos que a maior correlação desse atributo, desconsiderando a própria coluna com ela mesma, é “</a:t>
            </a:r>
            <a:r>
              <a:rPr lang="pt-BR" dirty="0" err="1"/>
              <a:t>study_hours_per_day</a:t>
            </a:r>
            <a:r>
              <a:rPr lang="pt-BR" dirty="0"/>
              <a:t>” (horas estudadas</a:t>
            </a:r>
          </a:p>
          <a:p>
            <a:r>
              <a:rPr lang="pt-BR" dirty="0"/>
              <a:t>diariamente).</a:t>
            </a:r>
          </a:p>
        </p:txBody>
      </p:sp>
    </p:spTree>
    <p:extLst>
      <p:ext uri="{BB962C8B-B14F-4D97-AF65-F5344CB8AC3E}">
        <p14:creationId xmlns:p14="http://schemas.microsoft.com/office/powerpoint/2010/main" val="2713991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
        <p:nvSpPr>
          <p:cNvPr id="5" name="CaixaDeTexto 4">
            <a:extLst>
              <a:ext uri="{FF2B5EF4-FFF2-40B4-BE49-F238E27FC236}">
                <a16:creationId xmlns:a16="http://schemas.microsoft.com/office/drawing/2014/main" id="{80693D1D-019D-4A5C-B47D-52E52D3FCA10}"/>
              </a:ext>
            </a:extLst>
          </p:cNvPr>
          <p:cNvSpPr txBox="1"/>
          <p:nvPr/>
        </p:nvSpPr>
        <p:spPr>
          <a:xfrm>
            <a:off x="287867" y="256984"/>
            <a:ext cx="9838266" cy="523220"/>
          </a:xfrm>
          <a:prstGeom prst="rect">
            <a:avLst/>
          </a:prstGeom>
          <a:noFill/>
        </p:spPr>
        <p:txBody>
          <a:bodyPr wrap="square" rtlCol="0">
            <a:spAutoFit/>
          </a:bodyPr>
          <a:lstStyle/>
          <a:p>
            <a:r>
              <a:rPr lang="pt-BR" sz="2800" b="1" dirty="0"/>
              <a:t>ANÁLISE E DIVULGAÇÃO</a:t>
            </a:r>
          </a:p>
        </p:txBody>
      </p:sp>
      <p:pic>
        <p:nvPicPr>
          <p:cNvPr id="4" name="Imagem 3">
            <a:extLst>
              <a:ext uri="{FF2B5EF4-FFF2-40B4-BE49-F238E27FC236}">
                <a16:creationId xmlns:a16="http://schemas.microsoft.com/office/drawing/2014/main" id="{09DB6AC6-1079-469B-A624-AD63CAF557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538" y="0"/>
            <a:ext cx="1714588" cy="1479626"/>
          </a:xfrm>
          <a:prstGeom prst="rect">
            <a:avLst/>
          </a:prstGeom>
        </p:spPr>
      </p:pic>
      <p:pic>
        <p:nvPicPr>
          <p:cNvPr id="11" name="Imagem 10">
            <a:extLst>
              <a:ext uri="{FF2B5EF4-FFF2-40B4-BE49-F238E27FC236}">
                <a16:creationId xmlns:a16="http://schemas.microsoft.com/office/drawing/2014/main" id="{2363457E-4582-41B8-823B-31C0CA20644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4126" y="46742"/>
            <a:ext cx="1447874" cy="1466925"/>
          </a:xfrm>
          <a:prstGeom prst="rect">
            <a:avLst/>
          </a:prstGeom>
        </p:spPr>
      </p:pic>
      <p:sp>
        <p:nvSpPr>
          <p:cNvPr id="7" name="CaixaDeTexto 6">
            <a:extLst>
              <a:ext uri="{FF2B5EF4-FFF2-40B4-BE49-F238E27FC236}">
                <a16:creationId xmlns:a16="http://schemas.microsoft.com/office/drawing/2014/main" id="{0C30E6B6-7DEB-0AA7-2302-6195FD014B31}"/>
              </a:ext>
            </a:extLst>
          </p:cNvPr>
          <p:cNvSpPr txBox="1"/>
          <p:nvPr/>
        </p:nvSpPr>
        <p:spPr>
          <a:xfrm>
            <a:off x="287867" y="1348430"/>
            <a:ext cx="11510866" cy="3231654"/>
          </a:xfrm>
          <a:prstGeom prst="rect">
            <a:avLst/>
          </a:prstGeom>
          <a:noFill/>
        </p:spPr>
        <p:txBody>
          <a:bodyPr wrap="square" rtlCol="0">
            <a:spAutoFit/>
          </a:bodyPr>
          <a:lstStyle/>
          <a:p>
            <a:r>
              <a:rPr lang="pt-BR" sz="2000" b="1" dirty="0"/>
              <a:t>Como é a distribuição da relação entre as horas de estudo diárias e as notas do exame?</a:t>
            </a:r>
            <a:endParaRPr lang="pt-BR" sz="2000" b="1" dirty="0">
              <a:solidFill>
                <a:srgbClr val="0070C0"/>
              </a:solidFill>
            </a:endParaRPr>
          </a:p>
          <a:p>
            <a:r>
              <a:rPr lang="pt-BR" sz="2000" dirty="0">
                <a:solidFill>
                  <a:srgbClr val="0070C0"/>
                </a:solidFill>
              </a:rPr>
              <a:t>	      </a:t>
            </a:r>
            <a:r>
              <a:rPr lang="pt-BR" sz="2000" dirty="0"/>
              <a:t>Segundo as análises, as médias das notas do exame e as horas de estudo são proporcionais, logo, quanto mais horas estudar, maior a chance de obter uma nota maior.</a:t>
            </a:r>
          </a:p>
          <a:p>
            <a:endParaRPr lang="pt-BR" sz="1600" dirty="0"/>
          </a:p>
          <a:p>
            <a:endParaRPr lang="pt-BR" sz="1600" dirty="0">
              <a:solidFill>
                <a:srgbClr val="0070C0"/>
              </a:solidFill>
            </a:endParaRPr>
          </a:p>
          <a:p>
            <a:endParaRPr lang="pt-BR" sz="1600" dirty="0">
              <a:solidFill>
                <a:srgbClr val="0070C0"/>
              </a:solidFill>
            </a:endParaRPr>
          </a:p>
          <a:p>
            <a:endParaRPr lang="pt-BR" sz="1600" dirty="0">
              <a:solidFill>
                <a:srgbClr val="0070C0"/>
              </a:solidFill>
            </a:endParaRPr>
          </a:p>
          <a:p>
            <a:endParaRPr lang="pt-BR" sz="1600" dirty="0">
              <a:solidFill>
                <a:srgbClr val="0070C0"/>
              </a:solidFill>
            </a:endParaRPr>
          </a:p>
          <a:p>
            <a:endParaRPr lang="pt-BR" sz="1600" dirty="0">
              <a:solidFill>
                <a:srgbClr val="0070C0"/>
              </a:solidFill>
            </a:endParaRPr>
          </a:p>
          <a:p>
            <a:endParaRPr lang="pt-BR" sz="1600" dirty="0">
              <a:solidFill>
                <a:srgbClr val="0070C0"/>
              </a:solidFill>
            </a:endParaRPr>
          </a:p>
          <a:p>
            <a:endParaRPr lang="pt-BR" sz="1600" dirty="0">
              <a:solidFill>
                <a:srgbClr val="0070C0"/>
              </a:solidFill>
            </a:endParaRPr>
          </a:p>
          <a:p>
            <a:endParaRPr lang="pt-BR" sz="1600" dirty="0">
              <a:solidFill>
                <a:srgbClr val="0070C0"/>
              </a:solidFill>
            </a:endParaRPr>
          </a:p>
        </p:txBody>
      </p:sp>
      <p:pic>
        <p:nvPicPr>
          <p:cNvPr id="15" name="Imagem 14">
            <a:extLst>
              <a:ext uri="{FF2B5EF4-FFF2-40B4-BE49-F238E27FC236}">
                <a16:creationId xmlns:a16="http://schemas.microsoft.com/office/drawing/2014/main" id="{49429489-734F-82B5-049C-6FD3DB24C332}"/>
              </a:ext>
            </a:extLst>
          </p:cNvPr>
          <p:cNvPicPr>
            <a:picLocks noChangeAspect="1"/>
          </p:cNvPicPr>
          <p:nvPr/>
        </p:nvPicPr>
        <p:blipFill>
          <a:blip r:embed="rId5"/>
          <a:stretch>
            <a:fillRect/>
          </a:stretch>
        </p:blipFill>
        <p:spPr>
          <a:xfrm>
            <a:off x="2850933" y="2364682"/>
            <a:ext cx="4712133" cy="3754852"/>
          </a:xfrm>
          <a:prstGeom prst="rect">
            <a:avLst/>
          </a:prstGeom>
        </p:spPr>
      </p:pic>
      <p:sp>
        <p:nvSpPr>
          <p:cNvPr id="16" name="CaixaDeTexto 15">
            <a:extLst>
              <a:ext uri="{FF2B5EF4-FFF2-40B4-BE49-F238E27FC236}">
                <a16:creationId xmlns:a16="http://schemas.microsoft.com/office/drawing/2014/main" id="{760F5407-6B5F-8A40-0CBB-CAB8D966076A}"/>
              </a:ext>
            </a:extLst>
          </p:cNvPr>
          <p:cNvSpPr txBox="1"/>
          <p:nvPr/>
        </p:nvSpPr>
        <p:spPr>
          <a:xfrm>
            <a:off x="287867" y="825210"/>
            <a:ext cx="1925943" cy="523220"/>
          </a:xfrm>
          <a:prstGeom prst="rect">
            <a:avLst/>
          </a:prstGeom>
          <a:noFill/>
        </p:spPr>
        <p:txBody>
          <a:bodyPr wrap="square" rtlCol="0">
            <a:spAutoFit/>
          </a:bodyPr>
          <a:lstStyle/>
          <a:p>
            <a:r>
              <a:rPr lang="pt-BR" sz="2800" dirty="0">
                <a:solidFill>
                  <a:srgbClr val="0070C0"/>
                </a:solidFill>
              </a:rPr>
              <a:t>Pergunta 2:</a:t>
            </a:r>
          </a:p>
        </p:txBody>
      </p:sp>
    </p:spTree>
    <p:extLst>
      <p:ext uri="{BB962C8B-B14F-4D97-AF65-F5344CB8AC3E}">
        <p14:creationId xmlns:p14="http://schemas.microsoft.com/office/powerpoint/2010/main" val="2633660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4FA787-65A8-3C46-2852-AAE8081E2246}"/>
            </a:ext>
          </a:extLst>
        </p:cNvPr>
        <p:cNvGrpSpPr/>
        <p:nvPr/>
      </p:nvGrpSpPr>
      <p:grpSpPr>
        <a:xfrm>
          <a:off x="0" y="0"/>
          <a:ext cx="0" cy="0"/>
          <a:chOff x="0" y="0"/>
          <a:chExt cx="0" cy="0"/>
        </a:xfrm>
      </p:grpSpPr>
      <p:pic>
        <p:nvPicPr>
          <p:cNvPr id="2" name="Imagem 1">
            <a:extLst>
              <a:ext uri="{FF2B5EF4-FFF2-40B4-BE49-F238E27FC236}">
                <a16:creationId xmlns:a16="http://schemas.microsoft.com/office/drawing/2014/main" id="{DC42E601-B895-2C34-661C-95A2028F35F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12192000" cy="6858001"/>
          </a:xfrm>
          <a:prstGeom prst="rect">
            <a:avLst/>
          </a:prstGeom>
        </p:spPr>
      </p:pic>
      <p:sp>
        <p:nvSpPr>
          <p:cNvPr id="5" name="CaixaDeTexto 4">
            <a:extLst>
              <a:ext uri="{FF2B5EF4-FFF2-40B4-BE49-F238E27FC236}">
                <a16:creationId xmlns:a16="http://schemas.microsoft.com/office/drawing/2014/main" id="{D11C4AB9-4960-3F7E-881F-21B689BE1EBD}"/>
              </a:ext>
            </a:extLst>
          </p:cNvPr>
          <p:cNvSpPr txBox="1"/>
          <p:nvPr/>
        </p:nvSpPr>
        <p:spPr>
          <a:xfrm>
            <a:off x="287867" y="262467"/>
            <a:ext cx="9838266" cy="523220"/>
          </a:xfrm>
          <a:prstGeom prst="rect">
            <a:avLst/>
          </a:prstGeom>
          <a:noFill/>
        </p:spPr>
        <p:txBody>
          <a:bodyPr wrap="square" rtlCol="0">
            <a:spAutoFit/>
          </a:bodyPr>
          <a:lstStyle/>
          <a:p>
            <a:r>
              <a:rPr lang="pt-BR" sz="2800" b="1" dirty="0"/>
              <a:t>ANÁLISE E DIVULGAÇÃO</a:t>
            </a:r>
          </a:p>
        </p:txBody>
      </p:sp>
      <p:pic>
        <p:nvPicPr>
          <p:cNvPr id="4" name="Imagem 3">
            <a:extLst>
              <a:ext uri="{FF2B5EF4-FFF2-40B4-BE49-F238E27FC236}">
                <a16:creationId xmlns:a16="http://schemas.microsoft.com/office/drawing/2014/main" id="{E96AD04C-8D16-D22E-4F7F-428C3A2FC3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538" y="0"/>
            <a:ext cx="1714588" cy="1479626"/>
          </a:xfrm>
          <a:prstGeom prst="rect">
            <a:avLst/>
          </a:prstGeom>
        </p:spPr>
      </p:pic>
      <p:pic>
        <p:nvPicPr>
          <p:cNvPr id="11" name="Imagem 10">
            <a:extLst>
              <a:ext uri="{FF2B5EF4-FFF2-40B4-BE49-F238E27FC236}">
                <a16:creationId xmlns:a16="http://schemas.microsoft.com/office/drawing/2014/main" id="{C3C857B4-791F-D0AE-E430-4D8B00470A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4126" y="46742"/>
            <a:ext cx="1447874" cy="1466925"/>
          </a:xfrm>
          <a:prstGeom prst="rect">
            <a:avLst/>
          </a:prstGeom>
        </p:spPr>
      </p:pic>
      <p:sp>
        <p:nvSpPr>
          <p:cNvPr id="10" name="CaixaDeTexto 9">
            <a:extLst>
              <a:ext uri="{FF2B5EF4-FFF2-40B4-BE49-F238E27FC236}">
                <a16:creationId xmlns:a16="http://schemas.microsoft.com/office/drawing/2014/main" id="{20FCD1CD-91EC-4B27-EEB1-2031EE7CC4F5}"/>
              </a:ext>
            </a:extLst>
          </p:cNvPr>
          <p:cNvSpPr txBox="1"/>
          <p:nvPr/>
        </p:nvSpPr>
        <p:spPr>
          <a:xfrm>
            <a:off x="287867" y="785687"/>
            <a:ext cx="2200215" cy="523220"/>
          </a:xfrm>
          <a:prstGeom prst="rect">
            <a:avLst/>
          </a:prstGeom>
          <a:noFill/>
        </p:spPr>
        <p:txBody>
          <a:bodyPr wrap="square" rtlCol="0">
            <a:spAutoFit/>
          </a:bodyPr>
          <a:lstStyle/>
          <a:p>
            <a:r>
              <a:rPr lang="pt-BR" sz="2800" dirty="0">
                <a:solidFill>
                  <a:srgbClr val="0070C0"/>
                </a:solidFill>
              </a:rPr>
              <a:t>Pergunta 3:</a:t>
            </a:r>
          </a:p>
        </p:txBody>
      </p:sp>
      <p:sp>
        <p:nvSpPr>
          <p:cNvPr id="3" name="CaixaDeTexto 2">
            <a:extLst>
              <a:ext uri="{FF2B5EF4-FFF2-40B4-BE49-F238E27FC236}">
                <a16:creationId xmlns:a16="http://schemas.microsoft.com/office/drawing/2014/main" id="{E132A6BA-0772-B805-1F92-0C8F27022059}"/>
              </a:ext>
            </a:extLst>
          </p:cNvPr>
          <p:cNvSpPr txBox="1"/>
          <p:nvPr/>
        </p:nvSpPr>
        <p:spPr>
          <a:xfrm>
            <a:off x="287867" y="1308908"/>
            <a:ext cx="11379201" cy="1631216"/>
          </a:xfrm>
          <a:prstGeom prst="rect">
            <a:avLst/>
          </a:prstGeom>
          <a:noFill/>
        </p:spPr>
        <p:txBody>
          <a:bodyPr wrap="square" rtlCol="0">
            <a:spAutoFit/>
          </a:bodyPr>
          <a:lstStyle/>
          <a:p>
            <a:r>
              <a:rPr lang="pt-BR" sz="2000" b="1" dirty="0"/>
              <a:t>Qual é o impacto visto a respeito do exercício do trabalho e das atividades extracurriculares nas notas dos alunos?</a:t>
            </a:r>
          </a:p>
          <a:p>
            <a:r>
              <a:rPr lang="pt-BR" sz="2000" dirty="0">
                <a:solidFill>
                  <a:srgbClr val="0070C0"/>
                </a:solidFill>
              </a:rPr>
              <a:t>	</a:t>
            </a:r>
            <a:r>
              <a:rPr lang="pt-BR" sz="2000" dirty="0"/>
              <a:t>Apesar de não haver uma grande diferença da média das notas dos alunos que trabalham e os que não trabalham, percebe-se que os alunos que não trabalham tem uma média maior. Já a média dos alunos que praticam ou não atividades extracurriculares não possuem diferença significativa.</a:t>
            </a:r>
          </a:p>
        </p:txBody>
      </p:sp>
      <p:pic>
        <p:nvPicPr>
          <p:cNvPr id="8" name="Imagem 7">
            <a:extLst>
              <a:ext uri="{FF2B5EF4-FFF2-40B4-BE49-F238E27FC236}">
                <a16:creationId xmlns:a16="http://schemas.microsoft.com/office/drawing/2014/main" id="{33401BB9-F4D3-4A8B-11AD-22132E6D4A3F}"/>
              </a:ext>
            </a:extLst>
          </p:cNvPr>
          <p:cNvPicPr>
            <a:picLocks noChangeAspect="1"/>
          </p:cNvPicPr>
          <p:nvPr/>
        </p:nvPicPr>
        <p:blipFill>
          <a:blip r:embed="rId5"/>
          <a:stretch>
            <a:fillRect/>
          </a:stretch>
        </p:blipFill>
        <p:spPr>
          <a:xfrm>
            <a:off x="1298664" y="2884705"/>
            <a:ext cx="4001124" cy="3246463"/>
          </a:xfrm>
          <a:prstGeom prst="rect">
            <a:avLst/>
          </a:prstGeom>
        </p:spPr>
      </p:pic>
      <p:pic>
        <p:nvPicPr>
          <p:cNvPr id="12" name="Imagem 11">
            <a:extLst>
              <a:ext uri="{FF2B5EF4-FFF2-40B4-BE49-F238E27FC236}">
                <a16:creationId xmlns:a16="http://schemas.microsoft.com/office/drawing/2014/main" id="{5D785C36-3410-727B-19F0-63C2707578CE}"/>
              </a:ext>
            </a:extLst>
          </p:cNvPr>
          <p:cNvPicPr>
            <a:picLocks noChangeAspect="1"/>
          </p:cNvPicPr>
          <p:nvPr/>
        </p:nvPicPr>
        <p:blipFill>
          <a:blip r:embed="rId6"/>
          <a:stretch>
            <a:fillRect/>
          </a:stretch>
        </p:blipFill>
        <p:spPr>
          <a:xfrm>
            <a:off x="6892214" y="2940124"/>
            <a:ext cx="4225424" cy="3183060"/>
          </a:xfrm>
          <a:prstGeom prst="rect">
            <a:avLst/>
          </a:prstGeom>
        </p:spPr>
      </p:pic>
    </p:spTree>
    <p:extLst>
      <p:ext uri="{BB962C8B-B14F-4D97-AF65-F5344CB8AC3E}">
        <p14:creationId xmlns:p14="http://schemas.microsoft.com/office/powerpoint/2010/main" val="1467134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428EF-B50A-DC19-8399-B4DC8AD9E04A}"/>
            </a:ext>
          </a:extLst>
        </p:cNvPr>
        <p:cNvGrpSpPr/>
        <p:nvPr/>
      </p:nvGrpSpPr>
      <p:grpSpPr>
        <a:xfrm>
          <a:off x="0" y="0"/>
          <a:ext cx="0" cy="0"/>
          <a:chOff x="0" y="0"/>
          <a:chExt cx="0" cy="0"/>
        </a:xfrm>
      </p:grpSpPr>
      <p:pic>
        <p:nvPicPr>
          <p:cNvPr id="2" name="Imagem 1">
            <a:extLst>
              <a:ext uri="{FF2B5EF4-FFF2-40B4-BE49-F238E27FC236}">
                <a16:creationId xmlns:a16="http://schemas.microsoft.com/office/drawing/2014/main" id="{31FFD2D9-94D1-592E-F22E-030B32CF974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625" y="0"/>
            <a:ext cx="12192000" cy="6858001"/>
          </a:xfrm>
          <a:prstGeom prst="rect">
            <a:avLst/>
          </a:prstGeom>
        </p:spPr>
      </p:pic>
      <p:sp>
        <p:nvSpPr>
          <p:cNvPr id="5" name="CaixaDeTexto 4">
            <a:extLst>
              <a:ext uri="{FF2B5EF4-FFF2-40B4-BE49-F238E27FC236}">
                <a16:creationId xmlns:a16="http://schemas.microsoft.com/office/drawing/2014/main" id="{19D8EF1A-368A-095C-E6B6-2D64012A6C2B}"/>
              </a:ext>
            </a:extLst>
          </p:cNvPr>
          <p:cNvSpPr txBox="1"/>
          <p:nvPr/>
        </p:nvSpPr>
        <p:spPr>
          <a:xfrm>
            <a:off x="287867" y="262467"/>
            <a:ext cx="9838266" cy="523220"/>
          </a:xfrm>
          <a:prstGeom prst="rect">
            <a:avLst/>
          </a:prstGeom>
          <a:noFill/>
        </p:spPr>
        <p:txBody>
          <a:bodyPr wrap="square" rtlCol="0">
            <a:spAutoFit/>
          </a:bodyPr>
          <a:lstStyle/>
          <a:p>
            <a:r>
              <a:rPr lang="pt-BR" sz="2800" b="1" dirty="0"/>
              <a:t>ANÁLISE E DIVULGAÇÃO</a:t>
            </a:r>
          </a:p>
        </p:txBody>
      </p:sp>
      <p:pic>
        <p:nvPicPr>
          <p:cNvPr id="4" name="Imagem 3">
            <a:extLst>
              <a:ext uri="{FF2B5EF4-FFF2-40B4-BE49-F238E27FC236}">
                <a16:creationId xmlns:a16="http://schemas.microsoft.com/office/drawing/2014/main" id="{3F085755-AC4F-4108-4E37-717F1436B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29538" y="0"/>
            <a:ext cx="1714588" cy="1479626"/>
          </a:xfrm>
          <a:prstGeom prst="rect">
            <a:avLst/>
          </a:prstGeom>
        </p:spPr>
      </p:pic>
      <p:pic>
        <p:nvPicPr>
          <p:cNvPr id="11" name="Imagem 10">
            <a:extLst>
              <a:ext uri="{FF2B5EF4-FFF2-40B4-BE49-F238E27FC236}">
                <a16:creationId xmlns:a16="http://schemas.microsoft.com/office/drawing/2014/main" id="{D8549BCC-01C5-624C-2000-184CC6DB48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44126" y="46742"/>
            <a:ext cx="1447874" cy="1466925"/>
          </a:xfrm>
          <a:prstGeom prst="rect">
            <a:avLst/>
          </a:prstGeom>
        </p:spPr>
      </p:pic>
      <p:sp>
        <p:nvSpPr>
          <p:cNvPr id="9" name="CaixaDeTexto 8">
            <a:extLst>
              <a:ext uri="{FF2B5EF4-FFF2-40B4-BE49-F238E27FC236}">
                <a16:creationId xmlns:a16="http://schemas.microsoft.com/office/drawing/2014/main" id="{380E5EA3-BC9B-81AE-BB12-486B4FEB7221}"/>
              </a:ext>
            </a:extLst>
          </p:cNvPr>
          <p:cNvSpPr txBox="1"/>
          <p:nvPr/>
        </p:nvSpPr>
        <p:spPr>
          <a:xfrm>
            <a:off x="287867" y="785687"/>
            <a:ext cx="2017335" cy="523220"/>
          </a:xfrm>
          <a:prstGeom prst="rect">
            <a:avLst/>
          </a:prstGeom>
          <a:noFill/>
        </p:spPr>
        <p:txBody>
          <a:bodyPr wrap="square" rtlCol="0">
            <a:spAutoFit/>
          </a:bodyPr>
          <a:lstStyle/>
          <a:p>
            <a:r>
              <a:rPr lang="pt-BR" sz="2800" dirty="0">
                <a:solidFill>
                  <a:srgbClr val="0070C0"/>
                </a:solidFill>
              </a:rPr>
              <a:t>Pergunta 4:</a:t>
            </a:r>
          </a:p>
        </p:txBody>
      </p:sp>
      <p:sp>
        <p:nvSpPr>
          <p:cNvPr id="3" name="CaixaDeTexto 2">
            <a:extLst>
              <a:ext uri="{FF2B5EF4-FFF2-40B4-BE49-F238E27FC236}">
                <a16:creationId xmlns:a16="http://schemas.microsoft.com/office/drawing/2014/main" id="{3C6AC41F-C513-C724-FF62-B5762754E080}"/>
              </a:ext>
            </a:extLst>
          </p:cNvPr>
          <p:cNvSpPr txBox="1"/>
          <p:nvPr/>
        </p:nvSpPr>
        <p:spPr>
          <a:xfrm>
            <a:off x="287868" y="1308908"/>
            <a:ext cx="11320200" cy="1631216"/>
          </a:xfrm>
          <a:prstGeom prst="rect">
            <a:avLst/>
          </a:prstGeom>
          <a:noFill/>
        </p:spPr>
        <p:txBody>
          <a:bodyPr wrap="square" rtlCol="0">
            <a:spAutoFit/>
          </a:bodyPr>
          <a:lstStyle/>
          <a:p>
            <a:r>
              <a:rPr lang="pt-BR" sz="2000" b="1" dirty="0"/>
              <a:t>A respeito da saúde mental (segundo fator mais importante), como ela impacta no desempenho do aluno?</a:t>
            </a:r>
            <a:r>
              <a:rPr lang="pt-BR" sz="2000" dirty="0">
                <a:solidFill>
                  <a:srgbClr val="0070C0"/>
                </a:solidFill>
              </a:rPr>
              <a:t>	</a:t>
            </a:r>
          </a:p>
          <a:p>
            <a:r>
              <a:rPr lang="pt-BR" sz="2000" dirty="0">
                <a:solidFill>
                  <a:srgbClr val="0070C0"/>
                </a:solidFill>
              </a:rPr>
              <a:t>	</a:t>
            </a:r>
            <a:r>
              <a:rPr lang="pt-BR" sz="2000" dirty="0"/>
              <a:t>Analisando os dados, quanto maior as médias das notas do exame, maior é a classificação de saúde mental, dessa forma pode se observar que a quanto melhor a saúde mental do aluno, melhor será o seu desempenho.</a:t>
            </a:r>
          </a:p>
        </p:txBody>
      </p:sp>
      <p:pic>
        <p:nvPicPr>
          <p:cNvPr id="7" name="Imagem 6">
            <a:extLst>
              <a:ext uri="{FF2B5EF4-FFF2-40B4-BE49-F238E27FC236}">
                <a16:creationId xmlns:a16="http://schemas.microsoft.com/office/drawing/2014/main" id="{A6A43647-B842-02DB-9E17-3F145ADBDAF4}"/>
              </a:ext>
            </a:extLst>
          </p:cNvPr>
          <p:cNvPicPr>
            <a:picLocks noChangeAspect="1"/>
          </p:cNvPicPr>
          <p:nvPr/>
        </p:nvPicPr>
        <p:blipFill>
          <a:blip r:embed="rId5"/>
          <a:stretch>
            <a:fillRect/>
          </a:stretch>
        </p:blipFill>
        <p:spPr>
          <a:xfrm>
            <a:off x="3825934" y="2971801"/>
            <a:ext cx="4244068" cy="3124678"/>
          </a:xfrm>
          <a:prstGeom prst="rect">
            <a:avLst/>
          </a:prstGeom>
        </p:spPr>
      </p:pic>
    </p:spTree>
    <p:extLst>
      <p:ext uri="{BB962C8B-B14F-4D97-AF65-F5344CB8AC3E}">
        <p14:creationId xmlns:p14="http://schemas.microsoft.com/office/powerpoint/2010/main" val="3352310266"/>
      </p:ext>
    </p:extLst>
  </p:cSld>
  <p:clrMapOvr>
    <a:masterClrMapping/>
  </p:clrMapOvr>
</p:sld>
</file>

<file path=ppt/theme/theme1.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TotalTime>
  <Words>1282</Words>
  <Application>Microsoft Office PowerPoint</Application>
  <PresentationFormat>Widescreen</PresentationFormat>
  <Paragraphs>106</Paragraphs>
  <Slides>13</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13</vt:i4>
      </vt:variant>
    </vt:vector>
  </HeadingPairs>
  <TitlesOfParts>
    <vt:vector size="17" baseType="lpstr">
      <vt:lpstr>Arial</vt:lpstr>
      <vt:lpstr>Calibri</vt:lpstr>
      <vt:lpstr>Calibri Light</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Lais Aparecida Dias</dc:creator>
  <cp:lastModifiedBy>Lucas Lima</cp:lastModifiedBy>
  <cp:revision>10</cp:revision>
  <dcterms:created xsi:type="dcterms:W3CDTF">2016-10-18T13:17:06Z</dcterms:created>
  <dcterms:modified xsi:type="dcterms:W3CDTF">2025-05-06T02:47:20Z</dcterms:modified>
</cp:coreProperties>
</file>