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D76B-6530-4C7F-9679-54ACA1402B7F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464FB-7AB6-420C-AAFC-5DD4E44B4C0B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mailto:adolfofh@dee.ufcg.edu.b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gnu.org/software/octave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hyperlink" Target="https://anacond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Informações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pt-BR" sz="2400" dirty="0" smtClean="0"/>
          </a:p>
          <a:p>
            <a:r>
              <a:rPr lang="pt-BR" sz="2400" dirty="0" smtClean="0"/>
              <a:t>Disciplina</a:t>
            </a:r>
            <a:r>
              <a:rPr lang="pt-BR" sz="2400" dirty="0"/>
              <a:t>: Projeto de Circuitos Fotônicos em Silício</a:t>
            </a:r>
            <a:endParaRPr lang="pt-BR" sz="2400" dirty="0"/>
          </a:p>
          <a:p>
            <a:r>
              <a:rPr lang="pt-BR" sz="2400" dirty="0" smtClean="0"/>
              <a:t>Professores: </a:t>
            </a:r>
            <a:r>
              <a:rPr lang="pt-BR" sz="2400" dirty="0" smtClean="0"/>
              <a:t>Adolfo </a:t>
            </a:r>
            <a:r>
              <a:rPr lang="pt-BR" sz="2400" dirty="0" smtClean="0"/>
              <a:t>F. </a:t>
            </a:r>
            <a:r>
              <a:rPr lang="pt-BR" sz="2400" dirty="0" err="1" smtClean="0"/>
              <a:t>Herbster</a:t>
            </a:r>
            <a:endParaRPr lang="pt-BR" sz="2400" dirty="0" err="1" smtClean="0"/>
          </a:p>
          <a:p>
            <a:r>
              <a:rPr lang="pt-BR" sz="2400" dirty="0" smtClean="0"/>
              <a:t>Contato: </a:t>
            </a:r>
            <a:r>
              <a:rPr lang="pt-BR" sz="2400" dirty="0" smtClean="0">
                <a:hlinkClick r:id="rId1"/>
              </a:rPr>
              <a:t>adolfofh@dee.ufcg.edu.br</a:t>
            </a:r>
            <a:r>
              <a:rPr lang="pt-BR" sz="2400" dirty="0"/>
              <a:t> </a:t>
            </a:r>
            <a:endParaRPr lang="pt-BR" sz="2400" dirty="0"/>
          </a:p>
          <a:p>
            <a:r>
              <a:rPr lang="pt-BR" sz="2400" dirty="0" smtClean="0"/>
              <a:t>Horário </a:t>
            </a:r>
            <a:r>
              <a:rPr lang="pt-BR" sz="2400" dirty="0"/>
              <a:t>de atendimento: q</a:t>
            </a:r>
            <a:r>
              <a:rPr lang="pt-BR" sz="2400" dirty="0" smtClean="0"/>
              <a:t>uartas-feiras </a:t>
            </a:r>
            <a:r>
              <a:rPr lang="pt-BR" sz="2400" dirty="0"/>
              <a:t>das 10 às 12 horas em formato síncrono</a:t>
            </a:r>
            <a:r>
              <a:rPr lang="pt-BR" sz="2400" dirty="0" smtClean="0"/>
              <a:t>.</a:t>
            </a:r>
            <a:endParaRPr lang="pt-BR" sz="2400" dirty="0" smtClean="0"/>
          </a:p>
          <a:p>
            <a:r>
              <a:rPr lang="pt-BR" sz="2400" dirty="0" smtClean="0"/>
              <a:t>Semestre</a:t>
            </a:r>
            <a:r>
              <a:rPr lang="pt-BR" sz="2400" dirty="0"/>
              <a:t>: </a:t>
            </a:r>
            <a:r>
              <a:rPr lang="pt-BR" sz="2400" dirty="0" smtClean="0"/>
              <a:t>2021.1</a:t>
            </a:r>
            <a:endParaRPr lang="pt-BR" sz="2400" dirty="0"/>
          </a:p>
          <a:p>
            <a:r>
              <a:rPr lang="pt-BR" sz="2400" dirty="0" smtClean="0"/>
              <a:t>Plataforma utilizada: Classroom</a:t>
            </a:r>
            <a:endParaRPr lang="pt-BR" sz="2400" dirty="0" smtClean="0"/>
          </a:p>
          <a:p>
            <a:r>
              <a:rPr lang="pt-BR" sz="2400" dirty="0" smtClean="0"/>
              <a:t>Endereço da disciplina: https://sites.google.com/a/dee.ufcg.edu.br/adolfo-herbster/ensino---graduacao/tee_projeto_fotonica_silicio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3C7-41D2-4DDA-B7DB-1C472DAE2CAC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gerais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3C7-41D2-4DDA-B7DB-1C472DAE2CAC}" type="slidenum">
              <a:rPr lang="pt-BR" smtClean="0"/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 smtClean="0"/>
              <a:t>Avaliação: </a:t>
            </a:r>
            <a:r>
              <a:rPr lang="pt-BR" dirty="0" smtClean="0"/>
              <a:t>as </a:t>
            </a:r>
            <a:r>
              <a:rPr lang="pt-BR" dirty="0"/>
              <a:t>atividades de avaliação serão divididas em três partes</a:t>
            </a:r>
            <a:r>
              <a:rPr lang="pt-BR" dirty="0" smtClean="0"/>
              <a:t>:</a:t>
            </a:r>
            <a:endParaRPr lang="pt-BR" dirty="0" smtClean="0"/>
          </a:p>
          <a:p>
            <a:pPr marL="0" indent="0" algn="just">
              <a:buNone/>
            </a:pPr>
            <a:endParaRPr lang="pt-BR" dirty="0"/>
          </a:p>
          <a:p>
            <a:pPr marL="971550" lvl="1" indent="-514350" algn="just">
              <a:buFont typeface="+mj-lt"/>
              <a:buAutoNum type="arabicPeriod"/>
            </a:pPr>
            <a:r>
              <a:rPr lang="pt-BR" sz="2000" dirty="0"/>
              <a:t>presença e participação (10%)</a:t>
            </a:r>
            <a:endParaRPr lang="pt-BR" sz="20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pt-BR" sz="2000" dirty="0" smtClean="0"/>
              <a:t>planejamento, execução e relatório de laboratórios (40%)</a:t>
            </a:r>
            <a:endParaRPr lang="pt-BR" sz="20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pt-BR" sz="2000" dirty="0" smtClean="0"/>
              <a:t>projeto final de disciplina (50%)</a:t>
            </a:r>
            <a:endParaRPr lang="pt-BR" sz="2000" dirty="0"/>
          </a:p>
          <a:p>
            <a:pPr algn="just"/>
            <a:endParaRPr lang="pt-BR" dirty="0" smtClean="0"/>
          </a:p>
          <a:p>
            <a:pPr algn="just"/>
            <a:r>
              <a:rPr lang="pt-BR" dirty="0" smtClean="0"/>
              <a:t>Aplicar-se-á </a:t>
            </a:r>
            <a:r>
              <a:rPr lang="pt-BR" dirty="0"/>
              <a:t>uma prova final para os alunos que não alcançarem a média 7,0.</a:t>
            </a:r>
            <a:endParaRPr lang="pt-BR" dirty="0"/>
          </a:p>
          <a:p>
            <a:pPr algn="just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gerais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8086982" cy="4351338"/>
          </a:xfrm>
        </p:spPr>
        <p:txBody>
          <a:bodyPr>
            <a:normAutofit fontScale="80000"/>
          </a:bodyPr>
          <a:lstStyle/>
          <a:p>
            <a:r>
              <a:rPr lang="pt-BR" sz="2400" dirty="0" smtClean="0"/>
              <a:t>Bibliografia sugerida:</a:t>
            </a:r>
            <a:endParaRPr lang="pt-BR" sz="2400" dirty="0"/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</a:rPr>
              <a:t>K. OKAMOTO, Fundamentals of Optical Waveguides, Academic Press, 1 ed., 2000.</a:t>
            </a:r>
            <a:endParaRPr lang="en-US" sz="20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</a:rPr>
              <a:t>SALEH e TEICH, Fundamentals of Photonics, Wiley-Interscience, 2 ed., 2007.</a:t>
            </a:r>
            <a:endParaRPr lang="en-US" sz="20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pt-BR" altLang="en-US" sz="2000" dirty="0">
                <a:solidFill>
                  <a:srgbClr val="0000FF"/>
                </a:solidFill>
              </a:rPr>
              <a:t>L</a:t>
            </a:r>
            <a:r>
              <a:rPr lang="en-US" sz="2000" dirty="0">
                <a:solidFill>
                  <a:srgbClr val="0000FF"/>
                </a:solidFill>
              </a:rPr>
              <a:t>UKAS CHROSTOWSKI e MICHAEL HOCHBERG, Silicon Photonics Design - From Devices to Systems, Cambridge University Press, 1 ed., 2015.</a:t>
            </a:r>
            <a:endParaRPr lang="en-US" sz="20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</a:rPr>
              <a:t>ORFADINIS, S. J. Electromagnetic Waves and Antennas. New Jersey: 2014. Disponível em:  http://www.ece.rutgers.edu/~orfanidi/ewa/&gt;. Acesso em: 16 dezembro 2015.</a:t>
            </a:r>
            <a:endParaRPr lang="en-US" sz="2000" dirty="0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sz="2000" dirty="0">
                <a:solidFill>
                  <a:srgbClr val="0000FF"/>
                </a:solidFill>
              </a:rPr>
              <a:t>Trabalhos selecionados da área.</a:t>
            </a:r>
            <a:endParaRPr lang="en-US" sz="2000" dirty="0">
              <a:solidFill>
                <a:srgbClr val="0000FF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sz="2800" dirty="0" smtClean="0"/>
              <a:t>Outros </a:t>
            </a:r>
            <a:r>
              <a:rPr lang="pt-BR" sz="2800" dirty="0" smtClean="0"/>
              <a:t>recursos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1"/>
            <a:r>
              <a:rPr lang="pt-BR" sz="2000" dirty="0" smtClean="0">
                <a:hlinkClick r:id="rId1"/>
              </a:rPr>
              <a:t>https</a:t>
            </a:r>
            <a:r>
              <a:rPr lang="pt-BR" sz="2000" dirty="0">
                <a:hlinkClick r:id="rId1"/>
              </a:rPr>
              <a:t>://anaconda.org</a:t>
            </a:r>
            <a:r>
              <a:rPr lang="pt-BR" sz="2000" dirty="0" smtClean="0">
                <a:hlinkClick r:id="rId1"/>
              </a:rPr>
              <a:t>/</a:t>
            </a:r>
            <a:r>
              <a:rPr lang="pt-BR" sz="2000" dirty="0"/>
              <a:t> </a:t>
            </a:r>
            <a:r>
              <a:rPr lang="pt-BR" sz="2000" dirty="0" smtClean="0"/>
              <a:t>(Python, </a:t>
            </a:r>
            <a:r>
              <a:rPr lang="pt-BR" sz="2000" i="1" dirty="0" err="1" smtClean="0"/>
              <a:t>Jupyter</a:t>
            </a:r>
            <a:r>
              <a:rPr lang="pt-BR" sz="2000" i="1" dirty="0" smtClean="0"/>
              <a:t> notebook</a:t>
            </a:r>
            <a:r>
              <a:rPr lang="pt-BR" sz="2000" dirty="0" smtClean="0"/>
              <a:t>)</a:t>
            </a:r>
            <a:endParaRPr lang="pt-BR" sz="2000" dirty="0" smtClean="0"/>
          </a:p>
          <a:p>
            <a:pPr lvl="1"/>
            <a:r>
              <a:rPr lang="pt-BR" sz="2000" dirty="0">
                <a:hlinkClick r:id="rId2"/>
              </a:rPr>
              <a:t>https://colab.research.google.com</a:t>
            </a:r>
            <a:r>
              <a:rPr lang="pt-BR" sz="2000" dirty="0" smtClean="0">
                <a:hlinkClick r:id="rId2"/>
              </a:rPr>
              <a:t>/</a:t>
            </a:r>
            <a:r>
              <a:rPr lang="pt-BR" sz="2000" dirty="0" smtClean="0"/>
              <a:t> </a:t>
            </a:r>
            <a:endParaRPr lang="pt-BR" sz="2000" dirty="0" smtClean="0"/>
          </a:p>
          <a:p>
            <a:pPr lvl="1"/>
            <a:r>
              <a:rPr lang="pt-BR" sz="2000" dirty="0">
                <a:hlinkClick r:id="rId3"/>
              </a:rPr>
              <a:t>https://</a:t>
            </a:r>
            <a:r>
              <a:rPr lang="pt-BR" sz="2000" dirty="0" smtClean="0">
                <a:hlinkClick r:id="rId3"/>
              </a:rPr>
              <a:t>www.gnu.org/software/octave/</a:t>
            </a:r>
            <a:r>
              <a:rPr lang="pt-BR" sz="2000" dirty="0" smtClean="0"/>
              <a:t> (</a:t>
            </a:r>
            <a:r>
              <a:rPr lang="pt-BR" sz="2000" dirty="0" err="1" smtClean="0"/>
              <a:t>Octave</a:t>
            </a:r>
            <a:r>
              <a:rPr lang="pt-BR" sz="2000" dirty="0" smtClean="0"/>
              <a:t>)</a:t>
            </a: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873C7-41D2-4DDA-B7DB-1C472DAE2CAC}" type="slidenum">
              <a:rPr lang="pt-BR" smtClean="0"/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1329</Words>
  <Application>WPS Presentation</Application>
  <PresentationFormat>Apresentação na tela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Tema do Office</vt:lpstr>
      <vt:lpstr>Informações gerais</vt:lpstr>
      <vt:lpstr>Informações gerais</vt:lpstr>
      <vt:lpstr>Informações gerais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Informações gerais</dc:title>
  <dc:creator>Edson Porto da Silva</dc:creator>
  <cp:lastModifiedBy>Adolfo</cp:lastModifiedBy>
  <cp:revision>21</cp:revision>
  <dcterms:created xsi:type="dcterms:W3CDTF">2021-02-22T17:46:00Z</dcterms:created>
  <dcterms:modified xsi:type="dcterms:W3CDTF">2021-11-24T13:37:45Z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3ED8708F19CF4EFD948EEB3AEB472DA7</vt:lpwstr>
  </property>
  <property fmtid="{D5CDD505-2E9C-101B-9397-08002B2CF9AE}" pid="3" name="KSOProductBuildVer">
    <vt:lpwstr>1046-11.2.0.10382</vt:lpwstr>
  </property>
</Properties>
</file>