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2" r:id="rId10"/>
    <p:sldId id="263" r:id="rId11"/>
    <p:sldId id="264" r:id="rId12"/>
  </p:sldIdLst>
  <p:sldSz cx="12192000" cy="6858000"/>
  <p:notesSz cx="6858000" cy="9144000"/>
  <p:embeddedFontLst>
    <p:embeddedFont>
      <p:font typeface="Arial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106" d="100"/>
          <a:sy n="106" d="100"/>
        </p:scale>
        <p:origin x="75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6.pn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6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6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sv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12.jpe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6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6.pn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6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2" y="429"/>
            <a:ext cx="12190476" cy="6857143"/>
          </a:xfrm>
          <a:custGeom>
            <a:avLst/>
            <a:gdLst/>
            <a:ahLst/>
            <a:cxnLst/>
            <a:rect l="l" t="t" r="r" b="b"/>
            <a:pathLst>
              <a:path w="12190476" h="6857143">
                <a:moveTo>
                  <a:pt x="0" y="0"/>
                </a:moveTo>
                <a:lnTo>
                  <a:pt x="12190476" y="0"/>
                </a:lnTo>
                <a:lnTo>
                  <a:pt x="12190476" y="6857142"/>
                </a:lnTo>
                <a:lnTo>
                  <a:pt x="0" y="6857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762" y="429"/>
            <a:ext cx="12190476" cy="6857143"/>
          </a:xfrm>
          <a:custGeom>
            <a:avLst/>
            <a:gdLst/>
            <a:ahLst/>
            <a:cxnLst/>
            <a:rect l="l" t="t" r="r" b="b"/>
            <a:pathLst>
              <a:path w="12190476" h="6857143">
                <a:moveTo>
                  <a:pt x="0" y="0"/>
                </a:moveTo>
                <a:lnTo>
                  <a:pt x="12190476" y="0"/>
                </a:lnTo>
                <a:lnTo>
                  <a:pt x="12190476" y="6857142"/>
                </a:lnTo>
                <a:lnTo>
                  <a:pt x="0" y="68571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27834" y="310391"/>
            <a:ext cx="1941557" cy="707888"/>
          </a:xfrm>
          <a:custGeom>
            <a:avLst/>
            <a:gdLst/>
            <a:ahLst/>
            <a:cxnLst/>
            <a:rect l="l" t="t" r="r" b="b"/>
            <a:pathLst>
              <a:path w="1941557" h="707888">
                <a:moveTo>
                  <a:pt x="0" y="0"/>
                </a:moveTo>
                <a:lnTo>
                  <a:pt x="1941557" y="0"/>
                </a:lnTo>
                <a:lnTo>
                  <a:pt x="1941557" y="707889"/>
                </a:lnTo>
                <a:lnTo>
                  <a:pt x="0" y="7078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TextBox 5"/>
          <p:cNvSpPr txBox="1"/>
          <p:nvPr/>
        </p:nvSpPr>
        <p:spPr>
          <a:xfrm>
            <a:off x="3345144" y="332480"/>
            <a:ext cx="5501712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Considerações Finais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2400" y="1905000"/>
            <a:ext cx="10591800" cy="24217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2670" lvl="1" indent="-341335" algn="l">
              <a:lnSpc>
                <a:spcPts val="3794"/>
              </a:lnSpc>
              <a:buFont typeface="Arial"/>
              <a:buChar char="•"/>
            </a:pP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O </a:t>
            </a: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projeto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NutriFácil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cumpriu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os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requisitos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 do professor/</a:t>
            </a: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cliente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.</a:t>
            </a:r>
          </a:p>
          <a:p>
            <a:pPr marL="682670" lvl="1" indent="-341335" algn="l">
              <a:lnSpc>
                <a:spcPts val="3794"/>
              </a:lnSpc>
              <a:buFont typeface="Arial"/>
              <a:buChar char="•"/>
            </a:pP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O </a:t>
            </a: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processo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realçou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 a </a:t>
            </a: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importância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 do </a:t>
            </a: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alinhamento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 com o </a:t>
            </a: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cliente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 e de </a:t>
            </a: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práticas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 de </a:t>
            </a: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qualidade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 (TDD).</a:t>
            </a:r>
          </a:p>
          <a:p>
            <a:pPr marL="682670" lvl="1" indent="-341335" algn="l">
              <a:lnSpc>
                <a:spcPts val="3794"/>
              </a:lnSpc>
              <a:buFont typeface="Arial"/>
              <a:buChar char="•"/>
            </a:pP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Futuramente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, o </a:t>
            </a: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sistema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pode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 ser </a:t>
            </a: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expandido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 com </a:t>
            </a: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novos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indicadores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relatórios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ou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integração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 com </a:t>
            </a: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profissionais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 da </a:t>
            </a: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saúde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-1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 b="1" dirty="0"/>
          </a:p>
        </p:txBody>
      </p:sp>
      <p:sp>
        <p:nvSpPr>
          <p:cNvPr id="4" name="Freeform 4"/>
          <p:cNvSpPr/>
          <p:nvPr/>
        </p:nvSpPr>
        <p:spPr>
          <a:xfrm>
            <a:off x="780174" y="310391"/>
            <a:ext cx="1941557" cy="707888"/>
          </a:xfrm>
          <a:custGeom>
            <a:avLst/>
            <a:gdLst/>
            <a:ahLst/>
            <a:cxnLst/>
            <a:rect l="l" t="t" r="r" b="b"/>
            <a:pathLst>
              <a:path w="1941557" h="707888">
                <a:moveTo>
                  <a:pt x="0" y="0"/>
                </a:moveTo>
                <a:lnTo>
                  <a:pt x="1941557" y="0"/>
                </a:lnTo>
                <a:lnTo>
                  <a:pt x="1941557" y="707889"/>
                </a:lnTo>
                <a:lnTo>
                  <a:pt x="0" y="7078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TextBox 5"/>
          <p:cNvSpPr txBox="1"/>
          <p:nvPr/>
        </p:nvSpPr>
        <p:spPr>
          <a:xfrm>
            <a:off x="3907066" y="903980"/>
            <a:ext cx="4377867" cy="1046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59"/>
              </a:lnSpc>
            </a:pPr>
            <a:r>
              <a:rPr lang="en-US" sz="6216" b="1">
                <a:solidFill>
                  <a:srgbClr val="3F3F3F"/>
                </a:solidFill>
                <a:latin typeface="Arial Bold"/>
                <a:ea typeface="Arial Bold"/>
                <a:cs typeface="Arial Bold"/>
                <a:sym typeface="Arial Bold"/>
              </a:rPr>
              <a:t>NutriFácil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55479" y="1919241"/>
            <a:ext cx="8690096" cy="451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77"/>
              </a:lnSpc>
            </a:pPr>
            <a:r>
              <a:rPr lang="en-US" sz="2981" b="1" dirty="0" err="1">
                <a:solidFill>
                  <a:srgbClr val="3F3F3F"/>
                </a:solidFill>
                <a:latin typeface="Arial Bold"/>
                <a:ea typeface="Arial Bold"/>
                <a:cs typeface="Arial Bold"/>
                <a:sym typeface="Arial Bold"/>
              </a:rPr>
              <a:t>Desenvolvimento</a:t>
            </a:r>
            <a:r>
              <a:rPr lang="en-US" sz="2981" b="1" dirty="0">
                <a:solidFill>
                  <a:srgbClr val="3F3F3F"/>
                </a:solidFill>
                <a:latin typeface="Arial Bold"/>
                <a:ea typeface="Arial Bold"/>
                <a:cs typeface="Arial Bold"/>
                <a:sym typeface="Arial Bold"/>
              </a:rPr>
              <a:t> de </a:t>
            </a:r>
            <a:r>
              <a:rPr lang="en-US" sz="2981" b="1" dirty="0" err="1">
                <a:solidFill>
                  <a:srgbClr val="3F3F3F"/>
                </a:solidFill>
                <a:latin typeface="Arial Bold"/>
                <a:ea typeface="Arial Bold"/>
                <a:cs typeface="Arial Bold"/>
                <a:sym typeface="Arial Bold"/>
              </a:rPr>
              <a:t>uma</a:t>
            </a:r>
            <a:r>
              <a:rPr lang="en-US" sz="2981" b="1" dirty="0">
                <a:solidFill>
                  <a:srgbClr val="3F3F3F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2981" b="1" dirty="0" err="1">
                <a:solidFill>
                  <a:srgbClr val="3F3F3F"/>
                </a:solidFill>
                <a:latin typeface="Arial Bold"/>
                <a:ea typeface="Arial Bold"/>
                <a:cs typeface="Arial Bold"/>
                <a:sym typeface="Arial Bold"/>
              </a:rPr>
              <a:t>aplicação</a:t>
            </a:r>
            <a:r>
              <a:rPr lang="en-US" sz="2981" b="1" dirty="0">
                <a:solidFill>
                  <a:srgbClr val="3F3F3F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2981" b="1" dirty="0" err="1">
                <a:solidFill>
                  <a:srgbClr val="3F3F3F"/>
                </a:solidFill>
                <a:latin typeface="Arial Bold"/>
                <a:ea typeface="Arial Bold"/>
                <a:cs typeface="Arial Bold"/>
                <a:sym typeface="Arial Bold"/>
              </a:rPr>
              <a:t>nutricional</a:t>
            </a:r>
            <a:endParaRPr lang="en-US" sz="2981" b="1" dirty="0">
              <a:solidFill>
                <a:srgbClr val="3F3F3F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AA3930-F805-721C-C44E-515E09633BFE}"/>
              </a:ext>
            </a:extLst>
          </p:cNvPr>
          <p:cNvSpPr txBox="1"/>
          <p:nvPr/>
        </p:nvSpPr>
        <p:spPr>
          <a:xfrm>
            <a:off x="1750952" y="3870076"/>
            <a:ext cx="7239000" cy="18360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77"/>
              </a:lnSpc>
            </a:pPr>
            <a:r>
              <a:rPr lang="pt-BR" sz="2981" b="1" dirty="0">
                <a:solidFill>
                  <a:srgbClr val="3F3F3F"/>
                </a:solidFill>
                <a:latin typeface="Arial Bold"/>
                <a:ea typeface="Arial Bold"/>
                <a:cs typeface="Arial Bold"/>
                <a:sym typeface="Arial Bold"/>
              </a:rPr>
              <a:t>- Gabriel Silva Galdino</a:t>
            </a:r>
          </a:p>
          <a:p>
            <a:pPr>
              <a:lnSpc>
                <a:spcPts val="3577"/>
              </a:lnSpc>
            </a:pPr>
            <a:r>
              <a:rPr lang="pt-BR" sz="2981" b="1" dirty="0">
                <a:solidFill>
                  <a:srgbClr val="3F3F3F"/>
                </a:solidFill>
                <a:latin typeface="Arial Bold"/>
                <a:ea typeface="Arial Bold"/>
                <a:cs typeface="Arial Bold"/>
                <a:sym typeface="Arial Bold"/>
              </a:rPr>
              <a:t>- Lucas Marques da Silva</a:t>
            </a:r>
          </a:p>
          <a:p>
            <a:pPr>
              <a:lnSpc>
                <a:spcPts val="3577"/>
              </a:lnSpc>
            </a:pPr>
            <a:r>
              <a:rPr lang="pt-BR" sz="2981" b="1" dirty="0">
                <a:solidFill>
                  <a:srgbClr val="3F3F3F"/>
                </a:solidFill>
                <a:latin typeface="Arial Bold"/>
                <a:ea typeface="Arial Bold"/>
                <a:cs typeface="Arial Bold"/>
                <a:sym typeface="Arial Bold"/>
              </a:rPr>
              <a:t>- Wesley Pereira Cardoso</a:t>
            </a:r>
          </a:p>
          <a:p>
            <a:pPr>
              <a:lnSpc>
                <a:spcPts val="3577"/>
              </a:lnSpc>
            </a:pPr>
            <a:r>
              <a:rPr lang="pt-BR" sz="2981" b="1" dirty="0">
                <a:solidFill>
                  <a:srgbClr val="3F3F3F"/>
                </a:solidFill>
                <a:latin typeface="Arial Bold"/>
                <a:ea typeface="Arial Bold"/>
                <a:cs typeface="Arial Bold"/>
                <a:sym typeface="Arial Bold"/>
              </a:rPr>
              <a:t>- Willian Douglas de Almeida Alexandre</a:t>
            </a:r>
            <a:endParaRPr lang="en-US" sz="2981" b="1" dirty="0">
              <a:solidFill>
                <a:srgbClr val="3F3F3F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12071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780174" y="310391"/>
            <a:ext cx="1941557" cy="707888"/>
          </a:xfrm>
          <a:custGeom>
            <a:avLst/>
            <a:gdLst/>
            <a:ahLst/>
            <a:cxnLst/>
            <a:rect l="l" t="t" r="r" b="b"/>
            <a:pathLst>
              <a:path w="1941557" h="707888">
                <a:moveTo>
                  <a:pt x="0" y="0"/>
                </a:moveTo>
                <a:lnTo>
                  <a:pt x="1941557" y="0"/>
                </a:lnTo>
                <a:lnTo>
                  <a:pt x="1941557" y="707889"/>
                </a:lnTo>
                <a:lnTo>
                  <a:pt x="0" y="7078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TextBox 5"/>
          <p:cNvSpPr txBox="1"/>
          <p:nvPr/>
        </p:nvSpPr>
        <p:spPr>
          <a:xfrm>
            <a:off x="3883826" y="313898"/>
            <a:ext cx="4072459" cy="9153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282"/>
              </a:lnSpc>
            </a:pPr>
            <a:r>
              <a:rPr lang="en-US" sz="6068" b="1" dirty="0" err="1">
                <a:latin typeface="Arial Bold"/>
                <a:ea typeface="Arial Bold"/>
                <a:cs typeface="Arial Bold"/>
                <a:sym typeface="Arial Bold"/>
              </a:rPr>
              <a:t>Introdução</a:t>
            </a:r>
            <a:r>
              <a:rPr lang="en-US" sz="6068" b="1" dirty="0">
                <a:solidFill>
                  <a:srgbClr val="3F3F3F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23900" y="1266181"/>
            <a:ext cx="10744200" cy="15731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pt-BR" sz="2800" dirty="0"/>
              <a:t>O </a:t>
            </a:r>
            <a:r>
              <a:rPr lang="pt-BR" sz="2800" dirty="0" err="1"/>
              <a:t>NutriFácil</a:t>
            </a:r>
            <a:r>
              <a:rPr lang="pt-BR" sz="2800" dirty="0"/>
              <a:t> é uma aplicação web para acompanhamento nutricional, que fornece cálculos, recomendações alimentares e receitas personalizadas conforme o perfil do usuário.</a:t>
            </a:r>
            <a:endParaRPr lang="en-US" sz="28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D6CF246-7209-95BF-F789-845432D3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857" y="3066451"/>
            <a:ext cx="6296285" cy="31579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65218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891" t="-4546" r="-369" b="-5714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219661" y="310391"/>
            <a:ext cx="1941557" cy="707888"/>
          </a:xfrm>
          <a:custGeom>
            <a:avLst/>
            <a:gdLst/>
            <a:ahLst/>
            <a:cxnLst/>
            <a:rect l="l" t="t" r="r" b="b"/>
            <a:pathLst>
              <a:path w="1941557" h="707888">
                <a:moveTo>
                  <a:pt x="0" y="0"/>
                </a:moveTo>
                <a:lnTo>
                  <a:pt x="1941557" y="0"/>
                </a:lnTo>
                <a:lnTo>
                  <a:pt x="1941557" y="707889"/>
                </a:lnTo>
                <a:lnTo>
                  <a:pt x="0" y="7078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TextBox 5"/>
          <p:cNvSpPr txBox="1"/>
          <p:nvPr/>
        </p:nvSpPr>
        <p:spPr>
          <a:xfrm>
            <a:off x="5428278" y="332480"/>
            <a:ext cx="2850844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 b="1">
                <a:solidFill>
                  <a:srgbClr val="3F3F3F"/>
                </a:solidFill>
                <a:latin typeface="Arial Bold"/>
                <a:ea typeface="Arial Bold"/>
                <a:cs typeface="Arial Bold"/>
                <a:sym typeface="Arial Bold"/>
              </a:rPr>
              <a:t>Motivação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03639" y="2040183"/>
            <a:ext cx="9915157" cy="2372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69289" lvl="1" indent="-334645" algn="l">
              <a:lnSpc>
                <a:spcPts val="3719"/>
              </a:lnSpc>
              <a:buFont typeface="Arial"/>
              <a:buChar char="•"/>
            </a:pPr>
            <a:r>
              <a:rPr lang="en-US" sz="3099" dirty="0" err="1">
                <a:ea typeface="Arial"/>
                <a:cs typeface="Arial"/>
                <a:sym typeface="Arial"/>
              </a:rPr>
              <a:t>Tornar</a:t>
            </a:r>
            <a:r>
              <a:rPr lang="en-US" sz="3099" dirty="0">
                <a:ea typeface="Arial"/>
                <a:cs typeface="Arial"/>
                <a:sym typeface="Arial"/>
              </a:rPr>
              <a:t> o </a:t>
            </a:r>
            <a:r>
              <a:rPr lang="en-US" sz="3099" dirty="0" err="1">
                <a:ea typeface="Arial"/>
                <a:cs typeface="Arial"/>
                <a:sym typeface="Arial"/>
              </a:rPr>
              <a:t>acompanhamento</a:t>
            </a:r>
            <a:r>
              <a:rPr lang="en-US" sz="3099" dirty="0">
                <a:ea typeface="Arial"/>
                <a:cs typeface="Arial"/>
                <a:sym typeface="Arial"/>
              </a:rPr>
              <a:t> </a:t>
            </a:r>
            <a:r>
              <a:rPr lang="en-US" sz="3099" dirty="0" err="1">
                <a:ea typeface="Arial"/>
                <a:cs typeface="Arial"/>
                <a:sym typeface="Arial"/>
              </a:rPr>
              <a:t>nutricional</a:t>
            </a:r>
            <a:r>
              <a:rPr lang="en-US" sz="3099" dirty="0">
                <a:ea typeface="Arial"/>
                <a:cs typeface="Arial"/>
                <a:sym typeface="Arial"/>
              </a:rPr>
              <a:t> </a:t>
            </a:r>
            <a:r>
              <a:rPr lang="en-US" sz="3099" dirty="0" err="1">
                <a:ea typeface="Arial"/>
                <a:cs typeface="Arial"/>
                <a:sym typeface="Arial"/>
              </a:rPr>
              <a:t>mais</a:t>
            </a:r>
            <a:r>
              <a:rPr lang="en-US" sz="3099" dirty="0">
                <a:ea typeface="Arial"/>
                <a:cs typeface="Arial"/>
                <a:sym typeface="Arial"/>
              </a:rPr>
              <a:t> simples e </a:t>
            </a:r>
            <a:r>
              <a:rPr lang="en-US" sz="3099" dirty="0" err="1">
                <a:ea typeface="Arial"/>
                <a:cs typeface="Arial"/>
                <a:sym typeface="Arial"/>
              </a:rPr>
              <a:t>acessível</a:t>
            </a:r>
            <a:r>
              <a:rPr lang="en-US" sz="3099" dirty="0">
                <a:ea typeface="Arial"/>
                <a:cs typeface="Arial"/>
                <a:sym typeface="Arial"/>
              </a:rPr>
              <a:t>.</a:t>
            </a:r>
          </a:p>
          <a:p>
            <a:pPr marL="334644" lvl="1" algn="l">
              <a:lnSpc>
                <a:spcPts val="3719"/>
              </a:lnSpc>
            </a:pPr>
            <a:endParaRPr lang="en-US" sz="3099" dirty="0">
              <a:ea typeface="Arial"/>
              <a:cs typeface="Arial"/>
              <a:sym typeface="Arial"/>
            </a:endParaRPr>
          </a:p>
          <a:p>
            <a:pPr marL="669289" lvl="1" indent="-334645" algn="l">
              <a:lnSpc>
                <a:spcPts val="3719"/>
              </a:lnSpc>
              <a:buFont typeface="Arial"/>
              <a:buChar char="•"/>
            </a:pPr>
            <a:r>
              <a:rPr lang="en-US" sz="3099" dirty="0" err="1">
                <a:ea typeface="Arial"/>
                <a:cs typeface="Arial"/>
                <a:sym typeface="Arial"/>
              </a:rPr>
              <a:t>Desafio</a:t>
            </a:r>
            <a:r>
              <a:rPr lang="en-US" sz="3099" dirty="0">
                <a:ea typeface="Arial"/>
                <a:cs typeface="Arial"/>
                <a:sym typeface="Arial"/>
              </a:rPr>
              <a:t> de </a:t>
            </a:r>
            <a:r>
              <a:rPr lang="en-US" sz="3099" dirty="0" err="1">
                <a:ea typeface="Arial"/>
                <a:cs typeface="Arial"/>
                <a:sym typeface="Arial"/>
              </a:rPr>
              <a:t>desenvolver</a:t>
            </a:r>
            <a:r>
              <a:rPr lang="en-US" sz="3099" dirty="0">
                <a:ea typeface="Arial"/>
                <a:cs typeface="Arial"/>
                <a:sym typeface="Arial"/>
              </a:rPr>
              <a:t> </a:t>
            </a:r>
            <a:r>
              <a:rPr lang="en-US" sz="3099" dirty="0" err="1">
                <a:ea typeface="Arial"/>
                <a:cs typeface="Arial"/>
                <a:sym typeface="Arial"/>
              </a:rPr>
              <a:t>uma</a:t>
            </a:r>
            <a:r>
              <a:rPr lang="en-US" sz="3099" dirty="0">
                <a:ea typeface="Arial"/>
                <a:cs typeface="Arial"/>
                <a:sym typeface="Arial"/>
              </a:rPr>
              <a:t> </a:t>
            </a:r>
            <a:r>
              <a:rPr lang="en-US" sz="3099" dirty="0" err="1">
                <a:ea typeface="Arial"/>
                <a:cs typeface="Arial"/>
                <a:sym typeface="Arial"/>
              </a:rPr>
              <a:t>solução</a:t>
            </a:r>
            <a:r>
              <a:rPr lang="en-US" sz="3099" dirty="0">
                <a:ea typeface="Arial"/>
                <a:cs typeface="Arial"/>
                <a:sym typeface="Arial"/>
              </a:rPr>
              <a:t> </a:t>
            </a:r>
            <a:r>
              <a:rPr lang="en-US" sz="3099" dirty="0" err="1">
                <a:ea typeface="Arial"/>
                <a:cs typeface="Arial"/>
                <a:sym typeface="Arial"/>
              </a:rPr>
              <a:t>seguindo</a:t>
            </a:r>
            <a:r>
              <a:rPr lang="en-US" sz="3099" dirty="0">
                <a:ea typeface="Arial"/>
                <a:cs typeface="Arial"/>
                <a:sym typeface="Arial"/>
              </a:rPr>
              <a:t> </a:t>
            </a:r>
            <a:r>
              <a:rPr lang="en-US" sz="3099" dirty="0" err="1">
                <a:ea typeface="Arial"/>
                <a:cs typeface="Arial"/>
                <a:sym typeface="Arial"/>
              </a:rPr>
              <a:t>requisitos</a:t>
            </a:r>
            <a:r>
              <a:rPr lang="en-US" sz="3099" dirty="0">
                <a:ea typeface="Arial"/>
                <a:cs typeface="Arial"/>
                <a:sym typeface="Arial"/>
              </a:rPr>
              <a:t> reais.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27834" y="310391"/>
            <a:ext cx="1941557" cy="707888"/>
          </a:xfrm>
          <a:custGeom>
            <a:avLst/>
            <a:gdLst/>
            <a:ahLst/>
            <a:cxnLst/>
            <a:rect l="l" t="t" r="r" b="b"/>
            <a:pathLst>
              <a:path w="1941557" h="707888">
                <a:moveTo>
                  <a:pt x="0" y="0"/>
                </a:moveTo>
                <a:lnTo>
                  <a:pt x="1941557" y="0"/>
                </a:lnTo>
                <a:lnTo>
                  <a:pt x="1941557" y="707889"/>
                </a:lnTo>
                <a:lnTo>
                  <a:pt x="0" y="7078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TextBox 5"/>
          <p:cNvSpPr txBox="1"/>
          <p:nvPr/>
        </p:nvSpPr>
        <p:spPr>
          <a:xfrm>
            <a:off x="3824850" y="310391"/>
            <a:ext cx="4542299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Desenvolvimento</a:t>
            </a:r>
            <a:r>
              <a:rPr lang="en-US" sz="4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33400" y="1350759"/>
            <a:ext cx="10276088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800" dirty="0"/>
              <a:t>O foco principal do projeto foi o </a:t>
            </a:r>
            <a:r>
              <a:rPr lang="pt-BR" sz="2800" b="1" dirty="0" err="1"/>
              <a:t>backend</a:t>
            </a:r>
            <a:r>
              <a:rPr lang="pt-BR" sz="2800" dirty="0"/>
              <a:t>. Desenvolvido em </a:t>
            </a:r>
            <a:r>
              <a:rPr lang="pt-BR" sz="2800" b="1" dirty="0"/>
              <a:t>Java (Spring Boot)</a:t>
            </a:r>
            <a:r>
              <a:rPr lang="pt-BR" sz="2800" dirty="0"/>
              <a:t>, ele foi responsável por: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Calcular IMC, TMB e consumo de água.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Gerar recomendações alimentares adaptadas ao perfil e preferências do usuário.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Integrar com a API </a:t>
            </a:r>
            <a:r>
              <a:rPr lang="pt-BR" sz="2800" dirty="0" err="1"/>
              <a:t>Perplexity</a:t>
            </a:r>
            <a:r>
              <a:rPr lang="pt-BR" sz="2800" dirty="0"/>
              <a:t> para criar receitas via inteligência artificial.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r>
              <a:rPr lang="pt-BR" sz="2800" dirty="0"/>
              <a:t>O </a:t>
            </a:r>
            <a:r>
              <a:rPr lang="pt-BR" sz="2800" dirty="0" err="1"/>
              <a:t>frontend</a:t>
            </a:r>
            <a:r>
              <a:rPr lang="pt-BR" sz="2800" dirty="0"/>
              <a:t> foi implementado em Next.js, consumindo as APIs, exibindo os resultados e salvando os dados localmente.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4373A-1F11-F48E-C21A-82B984759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56D3E94-49C4-27C9-CE9F-1F1B04E888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93794B6-3BB3-6DE8-BB25-B1914372BD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929354B9-348D-7CD2-F368-B6B3584FFB17}"/>
              </a:ext>
            </a:extLst>
          </p:cNvPr>
          <p:cNvSpPr/>
          <p:nvPr/>
        </p:nvSpPr>
        <p:spPr>
          <a:xfrm>
            <a:off x="427834" y="310391"/>
            <a:ext cx="1941557" cy="707888"/>
          </a:xfrm>
          <a:custGeom>
            <a:avLst/>
            <a:gdLst/>
            <a:ahLst/>
            <a:cxnLst/>
            <a:rect l="l" t="t" r="r" b="b"/>
            <a:pathLst>
              <a:path w="1941557" h="707888">
                <a:moveTo>
                  <a:pt x="0" y="0"/>
                </a:moveTo>
                <a:lnTo>
                  <a:pt x="1941557" y="0"/>
                </a:lnTo>
                <a:lnTo>
                  <a:pt x="1941557" y="707889"/>
                </a:lnTo>
                <a:lnTo>
                  <a:pt x="0" y="7078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757BFB2A-31A9-D979-9D28-6E216782D13F}"/>
              </a:ext>
            </a:extLst>
          </p:cNvPr>
          <p:cNvSpPr txBox="1"/>
          <p:nvPr/>
        </p:nvSpPr>
        <p:spPr>
          <a:xfrm>
            <a:off x="5417625" y="310391"/>
            <a:ext cx="135675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Telas</a:t>
            </a:r>
            <a:r>
              <a:rPr lang="en-US" sz="4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7EB5036-B3C0-51D5-1634-D3DB1D51C41A}"/>
              </a:ext>
            </a:extLst>
          </p:cNvPr>
          <p:cNvSpPr txBox="1"/>
          <p:nvPr/>
        </p:nvSpPr>
        <p:spPr>
          <a:xfrm>
            <a:off x="588258" y="1349502"/>
            <a:ext cx="609600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800" dirty="0"/>
              <a:t>IMC</a:t>
            </a:r>
          </a:p>
        </p:txBody>
      </p:sp>
      <p:pic>
        <p:nvPicPr>
          <p:cNvPr id="8" name="Imagem 7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85C4082D-C07C-D73B-C2A8-EB8C729A88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42" y="1960271"/>
            <a:ext cx="1534095" cy="33386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m 9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1094FE38-51DB-FF0C-135E-3B881709A60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436" y="1960271"/>
            <a:ext cx="1536021" cy="33351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m 11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6C60A40C-27B1-3C0C-2747-E12739912E3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366" y="2133600"/>
            <a:ext cx="5916788" cy="2970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m 13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7E8B48BB-9741-0BEA-F26A-35BD0576D11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11" y="1960271"/>
            <a:ext cx="1531695" cy="33327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6">
            <a:extLst>
              <a:ext uri="{FF2B5EF4-FFF2-40B4-BE49-F238E27FC236}">
                <a16:creationId xmlns:a16="http://schemas.microsoft.com/office/drawing/2014/main" id="{AA9C2998-F35D-1CEA-6493-00EC17A32D85}"/>
              </a:ext>
            </a:extLst>
          </p:cNvPr>
          <p:cNvSpPr txBox="1"/>
          <p:nvPr/>
        </p:nvSpPr>
        <p:spPr>
          <a:xfrm>
            <a:off x="2172369" y="1350759"/>
            <a:ext cx="736154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800" dirty="0"/>
              <a:t>Água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0886D103-8BFF-D81F-4EF1-63475DD58548}"/>
              </a:ext>
            </a:extLst>
          </p:cNvPr>
          <p:cNvSpPr txBox="1"/>
          <p:nvPr/>
        </p:nvSpPr>
        <p:spPr>
          <a:xfrm>
            <a:off x="3858012" y="1350759"/>
            <a:ext cx="680753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800" dirty="0"/>
              <a:t>TMB</a:t>
            </a: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E7173174-C596-D1B3-7FD0-3766DF746500}"/>
              </a:ext>
            </a:extLst>
          </p:cNvPr>
          <p:cNvSpPr txBox="1"/>
          <p:nvPr/>
        </p:nvSpPr>
        <p:spPr>
          <a:xfrm>
            <a:off x="6244060" y="1447800"/>
            <a:ext cx="3581400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800" dirty="0"/>
              <a:t>Recomendação de Dieta</a:t>
            </a:r>
          </a:p>
        </p:txBody>
      </p:sp>
    </p:spTree>
    <p:extLst>
      <p:ext uri="{BB962C8B-B14F-4D97-AF65-F5344CB8AC3E}">
        <p14:creationId xmlns:p14="http://schemas.microsoft.com/office/powerpoint/2010/main" val="3953307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27834" y="310391"/>
            <a:ext cx="1941557" cy="707888"/>
          </a:xfrm>
          <a:custGeom>
            <a:avLst/>
            <a:gdLst/>
            <a:ahLst/>
            <a:cxnLst/>
            <a:rect l="l" t="t" r="r" b="b"/>
            <a:pathLst>
              <a:path w="1941557" h="707888">
                <a:moveTo>
                  <a:pt x="0" y="0"/>
                </a:moveTo>
                <a:lnTo>
                  <a:pt x="1941557" y="0"/>
                </a:lnTo>
                <a:lnTo>
                  <a:pt x="1941557" y="707889"/>
                </a:lnTo>
                <a:lnTo>
                  <a:pt x="0" y="7078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TextBox 5"/>
          <p:cNvSpPr txBox="1"/>
          <p:nvPr/>
        </p:nvSpPr>
        <p:spPr>
          <a:xfrm>
            <a:off x="4295633" y="285804"/>
            <a:ext cx="280455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Testes TDD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27834" y="1600200"/>
            <a:ext cx="10468766" cy="39510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77399" lvl="1" algn="l">
              <a:lnSpc>
                <a:spcPts val="3083"/>
              </a:lnSpc>
            </a:pPr>
            <a:r>
              <a:rPr lang="en-US" sz="2800" dirty="0">
                <a:ea typeface="Arial"/>
                <a:cs typeface="Arial"/>
                <a:sym typeface="Arial"/>
              </a:rPr>
              <a:t>Test-Driven Development: antes de </a:t>
            </a:r>
            <a:r>
              <a:rPr lang="en-US" sz="2800" dirty="0" err="1">
                <a:ea typeface="Arial"/>
                <a:cs typeface="Arial"/>
                <a:sym typeface="Arial"/>
              </a:rPr>
              <a:t>cada</a:t>
            </a:r>
            <a:r>
              <a:rPr lang="en-US" sz="2800" dirty="0">
                <a:ea typeface="Arial"/>
                <a:cs typeface="Arial"/>
                <a:sym typeface="Arial"/>
              </a:rPr>
              <a:t> nova </a:t>
            </a:r>
            <a:r>
              <a:rPr lang="en-US" sz="2800" dirty="0" err="1">
                <a:ea typeface="Arial"/>
                <a:cs typeface="Arial"/>
                <a:sym typeface="Arial"/>
              </a:rPr>
              <a:t>funcionalidade</a:t>
            </a:r>
            <a:r>
              <a:rPr lang="en-US" sz="2800" dirty="0"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ea typeface="Arial"/>
                <a:cs typeface="Arial"/>
                <a:sym typeface="Arial"/>
              </a:rPr>
              <a:t>escrevemos</a:t>
            </a:r>
            <a:r>
              <a:rPr lang="en-US" sz="2800" dirty="0"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ea typeface="Arial"/>
                <a:cs typeface="Arial"/>
                <a:sym typeface="Arial"/>
              </a:rPr>
              <a:t>os</a:t>
            </a:r>
            <a:r>
              <a:rPr lang="en-US" sz="2800" dirty="0">
                <a:ea typeface="Arial"/>
                <a:cs typeface="Arial"/>
                <a:sym typeface="Arial"/>
              </a:rPr>
              <a:t> testes.</a:t>
            </a:r>
          </a:p>
          <a:p>
            <a:pPr marL="277399" lvl="1" algn="l">
              <a:lnSpc>
                <a:spcPts val="3083"/>
              </a:lnSpc>
            </a:pPr>
            <a:endParaRPr lang="en-US" sz="2800" dirty="0">
              <a:ea typeface="Arial"/>
              <a:cs typeface="Arial"/>
              <a:sym typeface="Arial"/>
            </a:endParaRPr>
          </a:p>
          <a:p>
            <a:pPr marL="277399" lvl="1" algn="l">
              <a:lnSpc>
                <a:spcPts val="3083"/>
              </a:lnSpc>
            </a:pPr>
            <a:r>
              <a:rPr lang="en-US" sz="2800" dirty="0" err="1">
                <a:ea typeface="Arial"/>
                <a:cs typeface="Arial"/>
                <a:sym typeface="Arial"/>
              </a:rPr>
              <a:t>Garantimos</a:t>
            </a:r>
            <a:r>
              <a:rPr lang="en-US" sz="2800" dirty="0">
                <a:ea typeface="Arial"/>
                <a:cs typeface="Arial"/>
                <a:sym typeface="Arial"/>
              </a:rPr>
              <a:t> que:</a:t>
            </a:r>
          </a:p>
          <a:p>
            <a:pPr marL="554798" lvl="1" indent="-277399" algn="l">
              <a:lnSpc>
                <a:spcPts val="3083"/>
              </a:lnSpc>
              <a:buFont typeface="Arial"/>
              <a:buChar char="•"/>
            </a:pPr>
            <a:r>
              <a:rPr lang="en-US" sz="2800" dirty="0"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ea typeface="Arial"/>
                <a:cs typeface="Arial"/>
                <a:sym typeface="Arial"/>
              </a:rPr>
              <a:t>Cálculos</a:t>
            </a:r>
            <a:r>
              <a:rPr lang="en-US" sz="2800" dirty="0">
                <a:ea typeface="Arial"/>
                <a:cs typeface="Arial"/>
                <a:sym typeface="Arial"/>
              </a:rPr>
              <a:t> de IMC/TMB/</a:t>
            </a:r>
            <a:r>
              <a:rPr lang="en-US" sz="2800" dirty="0" err="1">
                <a:ea typeface="Arial"/>
                <a:cs typeface="Arial"/>
                <a:sym typeface="Arial"/>
              </a:rPr>
              <a:t>água</a:t>
            </a:r>
            <a:r>
              <a:rPr lang="en-US" sz="2800" dirty="0"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ea typeface="Arial"/>
                <a:cs typeface="Arial"/>
                <a:sym typeface="Arial"/>
              </a:rPr>
              <a:t>estão</a:t>
            </a:r>
            <a:r>
              <a:rPr lang="en-US" sz="2800" dirty="0"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ea typeface="Arial"/>
                <a:cs typeface="Arial"/>
                <a:sym typeface="Arial"/>
              </a:rPr>
              <a:t>corretos</a:t>
            </a:r>
            <a:r>
              <a:rPr lang="en-US" sz="2800" dirty="0">
                <a:ea typeface="Arial"/>
                <a:cs typeface="Arial"/>
                <a:sym typeface="Arial"/>
              </a:rPr>
              <a:t>.</a:t>
            </a:r>
          </a:p>
          <a:p>
            <a:pPr marL="554798" lvl="1" indent="-277399" algn="l">
              <a:lnSpc>
                <a:spcPts val="3083"/>
              </a:lnSpc>
              <a:buFont typeface="Arial"/>
              <a:buChar char="•"/>
            </a:pPr>
            <a:r>
              <a:rPr lang="en-US" sz="2800" dirty="0"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ea typeface="Arial"/>
                <a:cs typeface="Arial"/>
                <a:sym typeface="Arial"/>
              </a:rPr>
              <a:t>Recomendações</a:t>
            </a:r>
            <a:r>
              <a:rPr lang="en-US" sz="2800" dirty="0"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ea typeface="Arial"/>
                <a:cs typeface="Arial"/>
                <a:sym typeface="Arial"/>
              </a:rPr>
              <a:t>respeitam</a:t>
            </a:r>
            <a:r>
              <a:rPr lang="en-US" sz="2800" dirty="0"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ea typeface="Arial"/>
                <a:cs typeface="Arial"/>
                <a:sym typeface="Arial"/>
              </a:rPr>
              <a:t>preferências</a:t>
            </a:r>
            <a:r>
              <a:rPr lang="en-US" sz="2800" dirty="0"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ea typeface="Arial"/>
                <a:cs typeface="Arial"/>
                <a:sym typeface="Arial"/>
              </a:rPr>
              <a:t>alergias</a:t>
            </a:r>
            <a:r>
              <a:rPr lang="en-US" sz="2800" dirty="0">
                <a:ea typeface="Arial"/>
                <a:cs typeface="Arial"/>
                <a:sym typeface="Arial"/>
              </a:rPr>
              <a:t> e </a:t>
            </a:r>
            <a:r>
              <a:rPr lang="en-US" sz="2800" dirty="0" err="1">
                <a:ea typeface="Arial"/>
                <a:cs typeface="Arial"/>
                <a:sym typeface="Arial"/>
              </a:rPr>
              <a:t>objetivos</a:t>
            </a:r>
            <a:r>
              <a:rPr lang="en-US" sz="2800" dirty="0">
                <a:ea typeface="Arial"/>
                <a:cs typeface="Arial"/>
                <a:sym typeface="Arial"/>
              </a:rPr>
              <a:t>.</a:t>
            </a:r>
          </a:p>
          <a:p>
            <a:pPr marL="554798" lvl="1" indent="-277399" algn="l">
              <a:lnSpc>
                <a:spcPts val="3083"/>
              </a:lnSpc>
              <a:buFont typeface="Arial"/>
              <a:buChar char="•"/>
            </a:pPr>
            <a:r>
              <a:rPr lang="en-US" sz="2800" dirty="0"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ea typeface="Arial"/>
                <a:cs typeface="Arial"/>
                <a:sym typeface="Arial"/>
              </a:rPr>
              <a:t>Restrições</a:t>
            </a:r>
            <a:r>
              <a:rPr lang="en-US" sz="2800" dirty="0">
                <a:ea typeface="Arial"/>
                <a:cs typeface="Arial"/>
                <a:sym typeface="Arial"/>
              </a:rPr>
              <a:t> e </a:t>
            </a:r>
            <a:r>
              <a:rPr lang="en-US" sz="2800" dirty="0" err="1">
                <a:ea typeface="Arial"/>
                <a:cs typeface="Arial"/>
                <a:sym typeface="Arial"/>
              </a:rPr>
              <a:t>mudanças</a:t>
            </a:r>
            <a:r>
              <a:rPr lang="en-US" sz="2800" dirty="0">
                <a:ea typeface="Arial"/>
                <a:cs typeface="Arial"/>
                <a:sym typeface="Arial"/>
              </a:rPr>
              <a:t> de </a:t>
            </a:r>
            <a:r>
              <a:rPr lang="en-US" sz="2800" dirty="0" err="1">
                <a:ea typeface="Arial"/>
                <a:cs typeface="Arial"/>
                <a:sym typeface="Arial"/>
              </a:rPr>
              <a:t>requisitos</a:t>
            </a:r>
            <a:r>
              <a:rPr lang="en-US" sz="2800" dirty="0"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ea typeface="Arial"/>
                <a:cs typeface="Arial"/>
                <a:sym typeface="Arial"/>
              </a:rPr>
              <a:t>são</a:t>
            </a:r>
            <a:r>
              <a:rPr lang="en-US" sz="2800" dirty="0"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ea typeface="Arial"/>
                <a:cs typeface="Arial"/>
                <a:sym typeface="Arial"/>
              </a:rPr>
              <a:t>facilmente</a:t>
            </a:r>
            <a:r>
              <a:rPr lang="en-US" sz="2800" dirty="0"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ea typeface="Arial"/>
                <a:cs typeface="Arial"/>
                <a:sym typeface="Arial"/>
              </a:rPr>
              <a:t>ajustáveis</a:t>
            </a:r>
            <a:r>
              <a:rPr lang="en-US" sz="2800" dirty="0"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ea typeface="Arial"/>
                <a:cs typeface="Arial"/>
                <a:sym typeface="Arial"/>
              </a:rPr>
              <a:t>sem</a:t>
            </a:r>
            <a:r>
              <a:rPr lang="en-US" sz="2800" dirty="0"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ea typeface="Arial"/>
                <a:cs typeface="Arial"/>
                <a:sym typeface="Arial"/>
              </a:rPr>
              <a:t>perder</a:t>
            </a:r>
            <a:r>
              <a:rPr lang="en-US" sz="2800" dirty="0"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ea typeface="Arial"/>
                <a:cs typeface="Arial"/>
                <a:sym typeface="Arial"/>
              </a:rPr>
              <a:t>qualidade</a:t>
            </a:r>
            <a:r>
              <a:rPr lang="en-US" sz="2800" dirty="0">
                <a:ea typeface="Arial"/>
                <a:cs typeface="Arial"/>
                <a:sym typeface="Arial"/>
              </a:rPr>
              <a:t>.</a:t>
            </a:r>
          </a:p>
          <a:p>
            <a:pPr marL="554798" lvl="1" indent="-277399" algn="l">
              <a:lnSpc>
                <a:spcPts val="3083"/>
              </a:lnSpc>
              <a:buFont typeface="Arial"/>
              <a:buChar char="•"/>
            </a:pPr>
            <a:endParaRPr lang="en-US" sz="2800" dirty="0">
              <a:ea typeface="Arial"/>
              <a:cs typeface="Arial"/>
              <a:sym typeface="Arial"/>
            </a:endParaRPr>
          </a:p>
          <a:p>
            <a:pPr marL="277399" lvl="1" algn="l">
              <a:lnSpc>
                <a:spcPts val="3083"/>
              </a:lnSpc>
            </a:pPr>
            <a:r>
              <a:rPr lang="en-US" sz="2800" dirty="0">
                <a:ea typeface="Arial"/>
                <a:cs typeface="Arial"/>
                <a:sym typeface="Arial"/>
              </a:rPr>
              <a:t>TDD </a:t>
            </a:r>
            <a:r>
              <a:rPr lang="en-US" sz="2800" dirty="0" err="1">
                <a:ea typeface="Arial"/>
                <a:cs typeface="Arial"/>
                <a:sym typeface="Arial"/>
              </a:rPr>
              <a:t>facilitou</a:t>
            </a:r>
            <a:r>
              <a:rPr lang="en-US" sz="2800" dirty="0"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ea typeface="Arial"/>
                <a:cs typeface="Arial"/>
                <a:sym typeface="Arial"/>
              </a:rPr>
              <a:t>refatorações</a:t>
            </a:r>
            <a:r>
              <a:rPr lang="en-US" sz="2800" dirty="0">
                <a:ea typeface="Arial"/>
                <a:cs typeface="Arial"/>
                <a:sym typeface="Arial"/>
              </a:rPr>
              <a:t> e </a:t>
            </a:r>
            <a:r>
              <a:rPr lang="en-US" sz="2800" dirty="0" err="1">
                <a:ea typeface="Arial"/>
                <a:cs typeface="Arial"/>
                <a:sym typeface="Arial"/>
              </a:rPr>
              <a:t>deu</a:t>
            </a:r>
            <a:r>
              <a:rPr lang="en-US" sz="2800" dirty="0"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ea typeface="Arial"/>
                <a:cs typeface="Arial"/>
                <a:sym typeface="Arial"/>
              </a:rPr>
              <a:t>segurança</a:t>
            </a:r>
            <a:r>
              <a:rPr lang="en-US" sz="2800" dirty="0"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ea typeface="Arial"/>
                <a:cs typeface="Arial"/>
                <a:sym typeface="Arial"/>
              </a:rPr>
              <a:t>ao</a:t>
            </a:r>
            <a:r>
              <a:rPr lang="en-US" sz="2800" dirty="0"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ea typeface="Arial"/>
                <a:cs typeface="Arial"/>
                <a:sym typeface="Arial"/>
              </a:rPr>
              <a:t>evoluir</a:t>
            </a:r>
            <a:r>
              <a:rPr lang="en-US" sz="2800" dirty="0">
                <a:ea typeface="Arial"/>
                <a:cs typeface="Arial"/>
                <a:sym typeface="Arial"/>
              </a:rPr>
              <a:t> o </a:t>
            </a:r>
            <a:r>
              <a:rPr lang="en-US" sz="2800" dirty="0" err="1">
                <a:ea typeface="Arial"/>
                <a:cs typeface="Arial"/>
                <a:sym typeface="Arial"/>
              </a:rPr>
              <a:t>código</a:t>
            </a:r>
            <a:r>
              <a:rPr lang="en-US" sz="2800" dirty="0"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4A386-AC94-6B58-E513-D318F75E5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17EC119-7893-E9D8-8C2D-0CF6EE5A47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7B996C65-851A-260B-55B0-8205DE0A44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6E12C102-082E-1A46-C307-593EE1BA5716}"/>
              </a:ext>
            </a:extLst>
          </p:cNvPr>
          <p:cNvSpPr/>
          <p:nvPr/>
        </p:nvSpPr>
        <p:spPr>
          <a:xfrm>
            <a:off x="427834" y="310391"/>
            <a:ext cx="1941557" cy="707888"/>
          </a:xfrm>
          <a:custGeom>
            <a:avLst/>
            <a:gdLst/>
            <a:ahLst/>
            <a:cxnLst/>
            <a:rect l="l" t="t" r="r" b="b"/>
            <a:pathLst>
              <a:path w="1941557" h="707888">
                <a:moveTo>
                  <a:pt x="0" y="0"/>
                </a:moveTo>
                <a:lnTo>
                  <a:pt x="1941557" y="0"/>
                </a:lnTo>
                <a:lnTo>
                  <a:pt x="1941557" y="707889"/>
                </a:lnTo>
                <a:lnTo>
                  <a:pt x="0" y="7078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6CF358F0-D5BE-0332-F6E4-5243BD46DD8B}"/>
              </a:ext>
            </a:extLst>
          </p:cNvPr>
          <p:cNvSpPr txBox="1"/>
          <p:nvPr/>
        </p:nvSpPr>
        <p:spPr>
          <a:xfrm>
            <a:off x="1858277" y="1187161"/>
            <a:ext cx="1485231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800" dirty="0"/>
              <a:t>IMC Teste</a:t>
            </a: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AA4DF421-F3A4-7990-B0B0-BA2160269F75}"/>
              </a:ext>
            </a:extLst>
          </p:cNvPr>
          <p:cNvSpPr txBox="1"/>
          <p:nvPr/>
        </p:nvSpPr>
        <p:spPr>
          <a:xfrm>
            <a:off x="5746193" y="1187161"/>
            <a:ext cx="1632088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800" dirty="0"/>
              <a:t>Dieta Teste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DC127136-D88E-5B82-9BB0-1AC5D64A7461}"/>
              </a:ext>
            </a:extLst>
          </p:cNvPr>
          <p:cNvSpPr txBox="1"/>
          <p:nvPr/>
        </p:nvSpPr>
        <p:spPr>
          <a:xfrm>
            <a:off x="4295633" y="285804"/>
            <a:ext cx="280455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Testes TDD</a:t>
            </a:r>
          </a:p>
        </p:txBody>
      </p:sp>
      <p:pic>
        <p:nvPicPr>
          <p:cNvPr id="11" name="Imagem 10" descr="Texto&#10;&#10;O conteúdo gerado por IA pode estar incorreto.">
            <a:extLst>
              <a:ext uri="{FF2B5EF4-FFF2-40B4-BE49-F238E27FC236}">
                <a16:creationId xmlns:a16="http://schemas.microsoft.com/office/drawing/2014/main" id="{E0594E0F-D1CA-1B55-9A3D-E678C02775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526" y="1773137"/>
            <a:ext cx="3171773" cy="5027066"/>
          </a:xfrm>
          <a:prstGeom prst="rect">
            <a:avLst/>
          </a:prstGeom>
        </p:spPr>
      </p:pic>
      <p:pic>
        <p:nvPicPr>
          <p:cNvPr id="18" name="Imagem 17" descr="Texto&#10;&#10;O conteúdo gerado por IA pode estar incorreto.">
            <a:extLst>
              <a:ext uri="{FF2B5EF4-FFF2-40B4-BE49-F238E27FC236}">
                <a16:creationId xmlns:a16="http://schemas.microsoft.com/office/drawing/2014/main" id="{F357D4D2-B3A1-6ACF-59C1-BBCBB31AD3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73136"/>
            <a:ext cx="3982587" cy="455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2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27834" y="310391"/>
            <a:ext cx="1941557" cy="707888"/>
          </a:xfrm>
          <a:custGeom>
            <a:avLst/>
            <a:gdLst/>
            <a:ahLst/>
            <a:cxnLst/>
            <a:rect l="l" t="t" r="r" b="b"/>
            <a:pathLst>
              <a:path w="1941557" h="707888">
                <a:moveTo>
                  <a:pt x="0" y="0"/>
                </a:moveTo>
                <a:lnTo>
                  <a:pt x="1941557" y="0"/>
                </a:lnTo>
                <a:lnTo>
                  <a:pt x="1941557" y="707889"/>
                </a:lnTo>
                <a:lnTo>
                  <a:pt x="0" y="7078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TextBox 5"/>
          <p:cNvSpPr txBox="1"/>
          <p:nvPr/>
        </p:nvSpPr>
        <p:spPr>
          <a:xfrm>
            <a:off x="3824850" y="332480"/>
            <a:ext cx="4542299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Resultados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2400" y="1693653"/>
            <a:ext cx="10744200" cy="34706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8591" lvl="1" indent="-349295" algn="l">
              <a:lnSpc>
                <a:spcPts val="3882"/>
              </a:lnSpc>
              <a:buFont typeface="Arial"/>
              <a:buChar char="•"/>
            </a:pP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Sistema </a:t>
            </a: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funcional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 e </a:t>
            </a: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responsivo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, pronto para </a:t>
            </a: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uso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em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 mobile </a:t>
            </a: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ou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 desktop.</a:t>
            </a:r>
          </a:p>
          <a:p>
            <a:pPr marL="698591" lvl="1" indent="-349295" algn="l">
              <a:lnSpc>
                <a:spcPts val="3882"/>
              </a:lnSpc>
              <a:buFont typeface="Arial"/>
              <a:buChar char="•"/>
            </a:pP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Backend </a:t>
            </a: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robusto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validado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por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 testes </a:t>
            </a: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automatizados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.</a:t>
            </a:r>
          </a:p>
          <a:p>
            <a:pPr marL="698591" lvl="1" indent="-349295" algn="l">
              <a:lnSpc>
                <a:spcPts val="3882"/>
              </a:lnSpc>
              <a:buFont typeface="Arial"/>
              <a:buChar char="•"/>
            </a:pP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Experiência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personalizada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 para o </a:t>
            </a: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usuário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: </a:t>
            </a: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cadastro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 de </a:t>
            </a: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perfil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recomendações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receitas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 de IA.</a:t>
            </a:r>
          </a:p>
          <a:p>
            <a:pPr marL="698591" lvl="1" indent="-349295" algn="l">
              <a:lnSpc>
                <a:spcPts val="3882"/>
              </a:lnSpc>
              <a:buFont typeface="Arial"/>
              <a:buChar char="•"/>
            </a:pP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Aprendizado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prático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sobre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desenvolvimento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ágil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interação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cliente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-dev e </a:t>
            </a:r>
            <a:r>
              <a:rPr lang="en-US" sz="2800" dirty="0" err="1">
                <a:solidFill>
                  <a:srgbClr val="3F3F3F"/>
                </a:solidFill>
                <a:ea typeface="Arial"/>
                <a:cs typeface="Arial"/>
                <a:sym typeface="Arial"/>
              </a:rPr>
              <a:t>importância</a:t>
            </a:r>
            <a:r>
              <a:rPr lang="en-US" sz="2800" dirty="0">
                <a:solidFill>
                  <a:srgbClr val="3F3F3F"/>
                </a:solidFill>
                <a:ea typeface="Arial"/>
                <a:cs typeface="Arial"/>
                <a:sym typeface="Arial"/>
              </a:rPr>
              <a:t> dos testes.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322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 Bold</vt:lpstr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PPT_Una_template.pptx</dc:title>
  <cp:lastModifiedBy>Lucas Marques da Silva - 42125351</cp:lastModifiedBy>
  <cp:revision>10</cp:revision>
  <dcterms:created xsi:type="dcterms:W3CDTF">2006-08-16T00:00:00Z</dcterms:created>
  <dcterms:modified xsi:type="dcterms:W3CDTF">2025-06-08T17:50:10Z</dcterms:modified>
  <dc:identifier>DAGpxurezQw</dc:identifier>
</cp:coreProperties>
</file>