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D89D2-A108-1307-528C-807A10C85C13}" v="608" dt="2025-02-25T11:23:21.574"/>
    <p1510:client id="{50007ED7-F432-5667-9A92-DB53C8DF7078}" v="764" dt="2025-02-27T10:10:12.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abh Loughman" userId="S::meabh.loughman@dorset.ie::5eaa9bd7-ed49-4ff2-aedb-f25687a301df" providerId="AD" clId="Web-{50007ED7-F432-5667-9A92-DB53C8DF7078}"/>
    <pc:docChg chg="addSld modSld">
      <pc:chgData name="Meabh Loughman" userId="S::meabh.loughman@dorset.ie::5eaa9bd7-ed49-4ff2-aedb-f25687a301df" providerId="AD" clId="Web-{50007ED7-F432-5667-9A92-DB53C8DF7078}" dt="2025-02-27T10:10:11.155" v="557" actId="20577"/>
      <pc:docMkLst>
        <pc:docMk/>
      </pc:docMkLst>
      <pc:sldChg chg="modSp">
        <pc:chgData name="Meabh Loughman" userId="S::meabh.loughman@dorset.ie::5eaa9bd7-ed49-4ff2-aedb-f25687a301df" providerId="AD" clId="Web-{50007ED7-F432-5667-9A92-DB53C8DF7078}" dt="2025-02-26T12:12:37.334" v="0" actId="20577"/>
        <pc:sldMkLst>
          <pc:docMk/>
          <pc:sldMk cId="109857222" sldId="256"/>
        </pc:sldMkLst>
        <pc:spChg chg="mod">
          <ac:chgData name="Meabh Loughman" userId="S::meabh.loughman@dorset.ie::5eaa9bd7-ed49-4ff2-aedb-f25687a301df" providerId="AD" clId="Web-{50007ED7-F432-5667-9A92-DB53C8DF7078}" dt="2025-02-26T12:12:37.334" v="0" actId="20577"/>
          <ac:spMkLst>
            <pc:docMk/>
            <pc:sldMk cId="109857222" sldId="256"/>
            <ac:spMk id="2" creationId="{00000000-0000-0000-0000-000000000000}"/>
          </ac:spMkLst>
        </pc:spChg>
      </pc:sldChg>
      <pc:sldChg chg="modSp">
        <pc:chgData name="Meabh Loughman" userId="S::meabh.loughman@dorset.ie::5eaa9bd7-ed49-4ff2-aedb-f25687a301df" providerId="AD" clId="Web-{50007ED7-F432-5667-9A92-DB53C8DF7078}" dt="2025-02-26T12:18:25.548" v="21" actId="20577"/>
        <pc:sldMkLst>
          <pc:docMk/>
          <pc:sldMk cId="3351236047" sldId="257"/>
        </pc:sldMkLst>
        <pc:spChg chg="mod">
          <ac:chgData name="Meabh Loughman" userId="S::meabh.loughman@dorset.ie::5eaa9bd7-ed49-4ff2-aedb-f25687a301df" providerId="AD" clId="Web-{50007ED7-F432-5667-9A92-DB53C8DF7078}" dt="2025-02-26T12:18:25.548" v="21" actId="20577"/>
          <ac:spMkLst>
            <pc:docMk/>
            <pc:sldMk cId="3351236047" sldId="257"/>
            <ac:spMk id="3" creationId="{AF684467-E473-7996-1B41-1417B2367A64}"/>
          </ac:spMkLst>
        </pc:spChg>
        <pc:picChg chg="mod">
          <ac:chgData name="Meabh Loughman" userId="S::meabh.loughman@dorset.ie::5eaa9bd7-ed49-4ff2-aedb-f25687a301df" providerId="AD" clId="Web-{50007ED7-F432-5667-9A92-DB53C8DF7078}" dt="2025-02-26T12:13:50.664" v="7" actId="1076"/>
          <ac:picMkLst>
            <pc:docMk/>
            <pc:sldMk cId="3351236047" sldId="257"/>
            <ac:picMk id="4" creationId="{91E9D93D-DE86-450A-691E-460BB416BA44}"/>
          </ac:picMkLst>
        </pc:picChg>
      </pc:sldChg>
      <pc:sldChg chg="modSp">
        <pc:chgData name="Meabh Loughman" userId="S::meabh.loughman@dorset.ie::5eaa9bd7-ed49-4ff2-aedb-f25687a301df" providerId="AD" clId="Web-{50007ED7-F432-5667-9A92-DB53C8DF7078}" dt="2025-02-26T12:24:07.122" v="51" actId="20577"/>
        <pc:sldMkLst>
          <pc:docMk/>
          <pc:sldMk cId="1482799175" sldId="258"/>
        </pc:sldMkLst>
        <pc:spChg chg="mod">
          <ac:chgData name="Meabh Loughman" userId="S::meabh.loughman@dorset.ie::5eaa9bd7-ed49-4ff2-aedb-f25687a301df" providerId="AD" clId="Web-{50007ED7-F432-5667-9A92-DB53C8DF7078}" dt="2025-02-26T12:24:07.122" v="51" actId="20577"/>
          <ac:spMkLst>
            <pc:docMk/>
            <pc:sldMk cId="1482799175" sldId="258"/>
            <ac:spMk id="5" creationId="{2306CE36-5408-D760-C100-59A1939B1E9B}"/>
          </ac:spMkLst>
        </pc:spChg>
      </pc:sldChg>
      <pc:sldChg chg="modSp">
        <pc:chgData name="Meabh Loughman" userId="S::meabh.loughman@dorset.ie::5eaa9bd7-ed49-4ff2-aedb-f25687a301df" providerId="AD" clId="Web-{50007ED7-F432-5667-9A92-DB53C8DF7078}" dt="2025-02-26T12:31:57.497" v="141" actId="20577"/>
        <pc:sldMkLst>
          <pc:docMk/>
          <pc:sldMk cId="2885353638" sldId="259"/>
        </pc:sldMkLst>
        <pc:spChg chg="mod">
          <ac:chgData name="Meabh Loughman" userId="S::meabh.loughman@dorset.ie::5eaa9bd7-ed49-4ff2-aedb-f25687a301df" providerId="AD" clId="Web-{50007ED7-F432-5667-9A92-DB53C8DF7078}" dt="2025-02-26T12:31:57.497" v="141" actId="20577"/>
          <ac:spMkLst>
            <pc:docMk/>
            <pc:sldMk cId="2885353638" sldId="259"/>
            <ac:spMk id="5" creationId="{263B9168-0275-F1C3-CC91-027AA129B503}"/>
          </ac:spMkLst>
        </pc:spChg>
      </pc:sldChg>
      <pc:sldChg chg="modSp">
        <pc:chgData name="Meabh Loughman" userId="S::meabh.loughman@dorset.ie::5eaa9bd7-ed49-4ff2-aedb-f25687a301df" providerId="AD" clId="Web-{50007ED7-F432-5667-9A92-DB53C8DF7078}" dt="2025-02-26T12:30:25.181" v="122" actId="20577"/>
        <pc:sldMkLst>
          <pc:docMk/>
          <pc:sldMk cId="134699888" sldId="261"/>
        </pc:sldMkLst>
        <pc:spChg chg="mod">
          <ac:chgData name="Meabh Loughman" userId="S::meabh.loughman@dorset.ie::5eaa9bd7-ed49-4ff2-aedb-f25687a301df" providerId="AD" clId="Web-{50007ED7-F432-5667-9A92-DB53C8DF7078}" dt="2025-02-26T12:30:25.181" v="122" actId="20577"/>
          <ac:spMkLst>
            <pc:docMk/>
            <pc:sldMk cId="134699888" sldId="261"/>
            <ac:spMk id="5" creationId="{C68009F9-2917-FE69-F05F-3ACC8EEFB19E}"/>
          </ac:spMkLst>
        </pc:spChg>
      </pc:sldChg>
      <pc:sldChg chg="modSp">
        <pc:chgData name="Meabh Loughman" userId="S::meabh.loughman@dorset.ie::5eaa9bd7-ed49-4ff2-aedb-f25687a301df" providerId="AD" clId="Web-{50007ED7-F432-5667-9A92-DB53C8DF7078}" dt="2025-02-26T12:31:44.637" v="139" actId="20577"/>
        <pc:sldMkLst>
          <pc:docMk/>
          <pc:sldMk cId="4098399166" sldId="262"/>
        </pc:sldMkLst>
        <pc:spChg chg="mod">
          <ac:chgData name="Meabh Loughman" userId="S::meabh.loughman@dorset.ie::5eaa9bd7-ed49-4ff2-aedb-f25687a301df" providerId="AD" clId="Web-{50007ED7-F432-5667-9A92-DB53C8DF7078}" dt="2025-02-26T12:31:44.637" v="139" actId="20577"/>
          <ac:spMkLst>
            <pc:docMk/>
            <pc:sldMk cId="4098399166" sldId="262"/>
            <ac:spMk id="5" creationId="{64794AE0-8E9C-ABFF-2FDC-59A5C6A8A878}"/>
          </ac:spMkLst>
        </pc:spChg>
      </pc:sldChg>
      <pc:sldChg chg="modSp">
        <pc:chgData name="Meabh Loughman" userId="S::meabh.loughman@dorset.ie::5eaa9bd7-ed49-4ff2-aedb-f25687a301df" providerId="AD" clId="Web-{50007ED7-F432-5667-9A92-DB53C8DF7078}" dt="2025-02-26T12:34:58.878" v="174" actId="20577"/>
        <pc:sldMkLst>
          <pc:docMk/>
          <pc:sldMk cId="1777780779" sldId="263"/>
        </pc:sldMkLst>
        <pc:spChg chg="mod">
          <ac:chgData name="Meabh Loughman" userId="S::meabh.loughman@dorset.ie::5eaa9bd7-ed49-4ff2-aedb-f25687a301df" providerId="AD" clId="Web-{50007ED7-F432-5667-9A92-DB53C8DF7078}" dt="2025-02-26T12:34:58.878" v="174" actId="20577"/>
          <ac:spMkLst>
            <pc:docMk/>
            <pc:sldMk cId="1777780779" sldId="263"/>
            <ac:spMk id="5" creationId="{1B49A236-4E7D-FD2A-63C8-4E3E6EFEDFE5}"/>
          </ac:spMkLst>
        </pc:spChg>
      </pc:sldChg>
      <pc:sldChg chg="modSp">
        <pc:chgData name="Meabh Loughman" userId="S::meabh.loughman@dorset.ie::5eaa9bd7-ed49-4ff2-aedb-f25687a301df" providerId="AD" clId="Web-{50007ED7-F432-5667-9A92-DB53C8DF7078}" dt="2025-02-26T12:38:42.495" v="198" actId="20577"/>
        <pc:sldMkLst>
          <pc:docMk/>
          <pc:sldMk cId="2897791133" sldId="264"/>
        </pc:sldMkLst>
        <pc:spChg chg="mod">
          <ac:chgData name="Meabh Loughman" userId="S::meabh.loughman@dorset.ie::5eaa9bd7-ed49-4ff2-aedb-f25687a301df" providerId="AD" clId="Web-{50007ED7-F432-5667-9A92-DB53C8DF7078}" dt="2025-02-26T12:38:42.495" v="198" actId="20577"/>
          <ac:spMkLst>
            <pc:docMk/>
            <pc:sldMk cId="2897791133" sldId="264"/>
            <ac:spMk id="5" creationId="{31EECE43-3531-4A94-6BB2-EBAC6783D8BB}"/>
          </ac:spMkLst>
        </pc:spChg>
      </pc:sldChg>
      <pc:sldChg chg="modSp">
        <pc:chgData name="Meabh Loughman" userId="S::meabh.loughman@dorset.ie::5eaa9bd7-ed49-4ff2-aedb-f25687a301df" providerId="AD" clId="Web-{50007ED7-F432-5667-9A92-DB53C8DF7078}" dt="2025-02-26T12:43:00.581" v="235" actId="20577"/>
        <pc:sldMkLst>
          <pc:docMk/>
          <pc:sldMk cId="974208452" sldId="266"/>
        </pc:sldMkLst>
        <pc:spChg chg="mod">
          <ac:chgData name="Meabh Loughman" userId="S::meabh.loughman@dorset.ie::5eaa9bd7-ed49-4ff2-aedb-f25687a301df" providerId="AD" clId="Web-{50007ED7-F432-5667-9A92-DB53C8DF7078}" dt="2025-02-26T12:43:00.581" v="235" actId="20577"/>
          <ac:spMkLst>
            <pc:docMk/>
            <pc:sldMk cId="974208452" sldId="266"/>
            <ac:spMk id="5" creationId="{BEB15F99-A7AA-96F7-416F-3D074465F8A5}"/>
          </ac:spMkLst>
        </pc:spChg>
      </pc:sldChg>
      <pc:sldChg chg="addSp delSp modSp">
        <pc:chgData name="Meabh Loughman" userId="S::meabh.loughman@dorset.ie::5eaa9bd7-ed49-4ff2-aedb-f25687a301df" providerId="AD" clId="Web-{50007ED7-F432-5667-9A92-DB53C8DF7078}" dt="2025-02-26T13:37:46.334" v="354" actId="20577"/>
        <pc:sldMkLst>
          <pc:docMk/>
          <pc:sldMk cId="2207601562" sldId="267"/>
        </pc:sldMkLst>
        <pc:spChg chg="add mod">
          <ac:chgData name="Meabh Loughman" userId="S::meabh.loughman@dorset.ie::5eaa9bd7-ed49-4ff2-aedb-f25687a301df" providerId="AD" clId="Web-{50007ED7-F432-5667-9A92-DB53C8DF7078}" dt="2025-02-26T13:37:46.334" v="354" actId="20577"/>
          <ac:spMkLst>
            <pc:docMk/>
            <pc:sldMk cId="2207601562" sldId="267"/>
            <ac:spMk id="2" creationId="{9CCB3682-9624-AA69-1131-0582462D0807}"/>
          </ac:spMkLst>
        </pc:spChg>
        <pc:spChg chg="del mod">
          <ac:chgData name="Meabh Loughman" userId="S::meabh.loughman@dorset.ie::5eaa9bd7-ed49-4ff2-aedb-f25687a301df" providerId="AD" clId="Web-{50007ED7-F432-5667-9A92-DB53C8DF7078}" dt="2025-02-26T12:43:14.457" v="239"/>
          <ac:spMkLst>
            <pc:docMk/>
            <pc:sldMk cId="2207601562" sldId="267"/>
            <ac:spMk id="5" creationId="{B42F9F81-2CD8-F722-0563-3FB1DD02B559}"/>
          </ac:spMkLst>
        </pc:spChg>
      </pc:sldChg>
      <pc:sldChg chg="modSp">
        <pc:chgData name="Meabh Loughman" userId="S::meabh.loughman@dorset.ie::5eaa9bd7-ed49-4ff2-aedb-f25687a301df" providerId="AD" clId="Web-{50007ED7-F432-5667-9A92-DB53C8DF7078}" dt="2025-02-26T13:31:10.727" v="297" actId="20577"/>
        <pc:sldMkLst>
          <pc:docMk/>
          <pc:sldMk cId="3431840214" sldId="268"/>
        </pc:sldMkLst>
        <pc:spChg chg="mod">
          <ac:chgData name="Meabh Loughman" userId="S::meabh.loughman@dorset.ie::5eaa9bd7-ed49-4ff2-aedb-f25687a301df" providerId="AD" clId="Web-{50007ED7-F432-5667-9A92-DB53C8DF7078}" dt="2025-02-26T13:31:10.727" v="297" actId="20577"/>
          <ac:spMkLst>
            <pc:docMk/>
            <pc:sldMk cId="3431840214" sldId="268"/>
            <ac:spMk id="5" creationId="{88207BC5-39C9-03B0-42C4-041479D69387}"/>
          </ac:spMkLst>
        </pc:spChg>
      </pc:sldChg>
      <pc:sldChg chg="modSp">
        <pc:chgData name="Meabh Loughman" userId="S::meabh.loughman@dorset.ie::5eaa9bd7-ed49-4ff2-aedb-f25687a301df" providerId="AD" clId="Web-{50007ED7-F432-5667-9A92-DB53C8DF7078}" dt="2025-02-26T13:33:57.217" v="325" actId="20577"/>
        <pc:sldMkLst>
          <pc:docMk/>
          <pc:sldMk cId="253141885" sldId="269"/>
        </pc:sldMkLst>
        <pc:spChg chg="mod">
          <ac:chgData name="Meabh Loughman" userId="S::meabh.loughman@dorset.ie::5eaa9bd7-ed49-4ff2-aedb-f25687a301df" providerId="AD" clId="Web-{50007ED7-F432-5667-9A92-DB53C8DF7078}" dt="2025-02-26T13:33:57.217" v="325" actId="20577"/>
          <ac:spMkLst>
            <pc:docMk/>
            <pc:sldMk cId="253141885" sldId="269"/>
            <ac:spMk id="5" creationId="{E8EEDE03-E008-CD18-7A93-B97C7C65D32F}"/>
          </ac:spMkLst>
        </pc:spChg>
      </pc:sldChg>
      <pc:sldChg chg="modSp">
        <pc:chgData name="Meabh Loughman" userId="S::meabh.loughman@dorset.ie::5eaa9bd7-ed49-4ff2-aedb-f25687a301df" providerId="AD" clId="Web-{50007ED7-F432-5667-9A92-DB53C8DF7078}" dt="2025-02-26T13:43:45.080" v="401" actId="20577"/>
        <pc:sldMkLst>
          <pc:docMk/>
          <pc:sldMk cId="2154696431" sldId="270"/>
        </pc:sldMkLst>
        <pc:spChg chg="mod">
          <ac:chgData name="Meabh Loughman" userId="S::meabh.loughman@dorset.ie::5eaa9bd7-ed49-4ff2-aedb-f25687a301df" providerId="AD" clId="Web-{50007ED7-F432-5667-9A92-DB53C8DF7078}" dt="2025-02-26T13:43:45.080" v="401" actId="20577"/>
          <ac:spMkLst>
            <pc:docMk/>
            <pc:sldMk cId="2154696431" sldId="270"/>
            <ac:spMk id="5" creationId="{81367164-C759-5A4E-AD63-7D00A4F270D1}"/>
          </ac:spMkLst>
        </pc:spChg>
      </pc:sldChg>
      <pc:sldChg chg="modSp">
        <pc:chgData name="Meabh Loughman" userId="S::meabh.loughman@dorset.ie::5eaa9bd7-ed49-4ff2-aedb-f25687a301df" providerId="AD" clId="Web-{50007ED7-F432-5667-9A92-DB53C8DF7078}" dt="2025-02-26T13:41:42.779" v="399" actId="20577"/>
        <pc:sldMkLst>
          <pc:docMk/>
          <pc:sldMk cId="689986710" sldId="271"/>
        </pc:sldMkLst>
        <pc:spChg chg="mod">
          <ac:chgData name="Meabh Loughman" userId="S::meabh.loughman@dorset.ie::5eaa9bd7-ed49-4ff2-aedb-f25687a301df" providerId="AD" clId="Web-{50007ED7-F432-5667-9A92-DB53C8DF7078}" dt="2025-02-26T13:41:42.779" v="399" actId="20577"/>
          <ac:spMkLst>
            <pc:docMk/>
            <pc:sldMk cId="689986710" sldId="271"/>
            <ac:spMk id="5" creationId="{91295770-4D4C-2773-5EF3-ED586BA8CBB1}"/>
          </ac:spMkLst>
        </pc:spChg>
      </pc:sldChg>
      <pc:sldChg chg="modSp">
        <pc:chgData name="Meabh Loughman" userId="S::meabh.loughman@dorset.ie::5eaa9bd7-ed49-4ff2-aedb-f25687a301df" providerId="AD" clId="Web-{50007ED7-F432-5667-9A92-DB53C8DF7078}" dt="2025-02-26T13:47:21.134" v="438" actId="20577"/>
        <pc:sldMkLst>
          <pc:docMk/>
          <pc:sldMk cId="1242567953" sldId="272"/>
        </pc:sldMkLst>
        <pc:spChg chg="mod">
          <ac:chgData name="Meabh Loughman" userId="S::meabh.loughman@dorset.ie::5eaa9bd7-ed49-4ff2-aedb-f25687a301df" providerId="AD" clId="Web-{50007ED7-F432-5667-9A92-DB53C8DF7078}" dt="2025-02-26T13:47:21.134" v="438" actId="20577"/>
          <ac:spMkLst>
            <pc:docMk/>
            <pc:sldMk cId="1242567953" sldId="272"/>
            <ac:spMk id="5" creationId="{26E5711D-4DD1-8CD3-AF19-EB0DC4F79E62}"/>
          </ac:spMkLst>
        </pc:spChg>
      </pc:sldChg>
      <pc:sldChg chg="addSp delSp modSp">
        <pc:chgData name="Meabh Loughman" userId="S::meabh.loughman@dorset.ie::5eaa9bd7-ed49-4ff2-aedb-f25687a301df" providerId="AD" clId="Web-{50007ED7-F432-5667-9A92-DB53C8DF7078}" dt="2025-02-26T13:53:34.147" v="496"/>
        <pc:sldMkLst>
          <pc:docMk/>
          <pc:sldMk cId="335247744" sldId="273"/>
        </pc:sldMkLst>
        <pc:spChg chg="add del mod">
          <ac:chgData name="Meabh Loughman" userId="S::meabh.loughman@dorset.ie::5eaa9bd7-ed49-4ff2-aedb-f25687a301df" providerId="AD" clId="Web-{50007ED7-F432-5667-9A92-DB53C8DF7078}" dt="2025-02-26T13:53:34.147" v="496"/>
          <ac:spMkLst>
            <pc:docMk/>
            <pc:sldMk cId="335247744" sldId="273"/>
            <ac:spMk id="2" creationId="{858EC11A-7013-441C-59F0-870DF127D204}"/>
          </ac:spMkLst>
        </pc:spChg>
        <pc:spChg chg="mod">
          <ac:chgData name="Meabh Loughman" userId="S::meabh.loughman@dorset.ie::5eaa9bd7-ed49-4ff2-aedb-f25687a301df" providerId="AD" clId="Web-{50007ED7-F432-5667-9A92-DB53C8DF7078}" dt="2025-02-26T13:53:15.755" v="491" actId="20577"/>
          <ac:spMkLst>
            <pc:docMk/>
            <pc:sldMk cId="335247744" sldId="273"/>
            <ac:spMk id="5" creationId="{BF0B25EA-BAF5-0EC3-07B1-3E5D2CA03F53}"/>
          </ac:spMkLst>
        </pc:spChg>
      </pc:sldChg>
      <pc:sldChg chg="addSp delSp modSp new">
        <pc:chgData name="Meabh Loughman" userId="S::meabh.loughman@dorset.ie::5eaa9bd7-ed49-4ff2-aedb-f25687a301df" providerId="AD" clId="Web-{50007ED7-F432-5667-9A92-DB53C8DF7078}" dt="2025-02-27T10:09:58.466" v="555"/>
        <pc:sldMkLst>
          <pc:docMk/>
          <pc:sldMk cId="667058534" sldId="274"/>
        </pc:sldMkLst>
        <pc:spChg chg="del">
          <ac:chgData name="Meabh Loughman" userId="S::meabh.loughman@dorset.ie::5eaa9bd7-ed49-4ff2-aedb-f25687a301df" providerId="AD" clId="Web-{50007ED7-F432-5667-9A92-DB53C8DF7078}" dt="2025-02-26T13:57:16.654" v="536"/>
          <ac:spMkLst>
            <pc:docMk/>
            <pc:sldMk cId="667058534" sldId="274"/>
            <ac:spMk id="2" creationId="{6ABF37DD-FEBA-8F97-A91D-25CADC0A6880}"/>
          </ac:spMkLst>
        </pc:spChg>
        <pc:spChg chg="mod">
          <ac:chgData name="Meabh Loughman" userId="S::meabh.loughman@dorset.ie::5eaa9bd7-ed49-4ff2-aedb-f25687a301df" providerId="AD" clId="Web-{50007ED7-F432-5667-9A92-DB53C8DF7078}" dt="2025-02-26T13:57:20.529" v="537" actId="14100"/>
          <ac:spMkLst>
            <pc:docMk/>
            <pc:sldMk cId="667058534" sldId="274"/>
            <ac:spMk id="3" creationId="{F1270016-3C3A-04A0-9E27-2D5D453B2BDA}"/>
          </ac:spMkLst>
        </pc:spChg>
        <pc:picChg chg="add">
          <ac:chgData name="Meabh Loughman" userId="S::meabh.loughman@dorset.ie::5eaa9bd7-ed49-4ff2-aedb-f25687a301df" providerId="AD" clId="Web-{50007ED7-F432-5667-9A92-DB53C8DF7078}" dt="2025-02-27T10:09:58.466" v="555"/>
          <ac:picMkLst>
            <pc:docMk/>
            <pc:sldMk cId="667058534" sldId="274"/>
            <ac:picMk id="4" creationId="{1E07E3D9-CFEC-415C-0881-1A96CAF37B6D}"/>
          </ac:picMkLst>
        </pc:picChg>
      </pc:sldChg>
      <pc:sldChg chg="addSp delSp modSp new">
        <pc:chgData name="Meabh Loughman" userId="S::meabh.loughman@dorset.ie::5eaa9bd7-ed49-4ff2-aedb-f25687a301df" providerId="AD" clId="Web-{50007ED7-F432-5667-9A92-DB53C8DF7078}" dt="2025-02-27T10:10:11.155" v="557" actId="20577"/>
        <pc:sldMkLst>
          <pc:docMk/>
          <pc:sldMk cId="2174985211" sldId="275"/>
        </pc:sldMkLst>
        <pc:spChg chg="del">
          <ac:chgData name="Meabh Loughman" userId="S::meabh.loughman@dorset.ie::5eaa9bd7-ed49-4ff2-aedb-f25687a301df" providerId="AD" clId="Web-{50007ED7-F432-5667-9A92-DB53C8DF7078}" dt="2025-02-26T13:57:38.764" v="539"/>
          <ac:spMkLst>
            <pc:docMk/>
            <pc:sldMk cId="2174985211" sldId="275"/>
            <ac:spMk id="2" creationId="{BC4A6F1A-1D45-FF10-CDAA-BE28A067DA3F}"/>
          </ac:spMkLst>
        </pc:spChg>
        <pc:spChg chg="mod">
          <ac:chgData name="Meabh Loughman" userId="S::meabh.loughman@dorset.ie::5eaa9bd7-ed49-4ff2-aedb-f25687a301df" providerId="AD" clId="Web-{50007ED7-F432-5667-9A92-DB53C8DF7078}" dt="2025-02-27T10:10:11.155" v="557" actId="20577"/>
          <ac:spMkLst>
            <pc:docMk/>
            <pc:sldMk cId="2174985211" sldId="275"/>
            <ac:spMk id="3" creationId="{9B1E8B02-375F-8523-C099-FF2B4A84EA06}"/>
          </ac:spMkLst>
        </pc:spChg>
        <pc:picChg chg="add">
          <ac:chgData name="Meabh Loughman" userId="S::meabh.loughman@dorset.ie::5eaa9bd7-ed49-4ff2-aedb-f25687a301df" providerId="AD" clId="Web-{50007ED7-F432-5667-9A92-DB53C8DF7078}" dt="2025-02-27T10:10:04.045" v="556"/>
          <ac:picMkLst>
            <pc:docMk/>
            <pc:sldMk cId="2174985211" sldId="275"/>
            <ac:picMk id="4" creationId="{F9474A20-FD13-9808-7873-2B44E7B0586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27/02/2025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27/02/2025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27/02/2025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27/02/2025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600" dirty="0"/>
              <a:t>Natural Language Processing (NLP)</a:t>
            </a:r>
          </a:p>
        </p:txBody>
      </p:sp>
      <p:pic>
        <p:nvPicPr>
          <p:cNvPr id="4" name="Picture 3" descr="A blue circle with white text&#10;&#10;AI-generated content may be incorrect.">
            <a:extLst>
              <a:ext uri="{FF2B5EF4-FFF2-40B4-BE49-F238E27FC236}">
                <a16:creationId xmlns:a16="http://schemas.microsoft.com/office/drawing/2014/main" id="{4B1734E2-06DB-9EE6-AD83-8B2DEF38E871}"/>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3" name="Subtitle 2"/>
          <p:cNvSpPr>
            <a:spLocks noGrp="1"/>
          </p:cNvSpPr>
          <p:nvPr>
            <p:ph type="subTitle" idx="1"/>
          </p:nvPr>
        </p:nvSpPr>
        <p:spPr/>
        <p:txBody>
          <a:bodyPr vert="horz" lIns="91440" tIns="45720" rIns="91440" bIns="45720" rtlCol="0" anchor="t">
            <a:normAutofit/>
          </a:bodyPr>
          <a:lstStyle/>
          <a:p>
            <a:r>
              <a:rPr lang="en-GB" dirty="0"/>
              <a:t>Dr Méabh Loughman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875FA-1986-6ACC-7A2A-5DD6060EBCEB}"/>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CE3A210B-9C6C-13BA-F585-26E8D9454DFD}"/>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2" name="TextBox 1">
            <a:extLst>
              <a:ext uri="{FF2B5EF4-FFF2-40B4-BE49-F238E27FC236}">
                <a16:creationId xmlns:a16="http://schemas.microsoft.com/office/drawing/2014/main" id="{9CCB3682-9624-AA69-1131-0582462D0807}"/>
              </a:ext>
            </a:extLst>
          </p:cNvPr>
          <p:cNvSpPr txBox="1"/>
          <p:nvPr/>
        </p:nvSpPr>
        <p:spPr>
          <a:xfrm>
            <a:off x="0" y="140677"/>
            <a:ext cx="804203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2. Feature extraction/vectorisation- Converting text into numbers – computers work in numbers – to feed into the machine learning methods</a:t>
            </a:r>
          </a:p>
          <a:p>
            <a:endParaRPr lang="en-GB" sz="2400" dirty="0"/>
          </a:p>
          <a:p>
            <a:r>
              <a:rPr lang="en-GB" sz="2400" dirty="0"/>
              <a:t>Common methods of feature extraction :</a:t>
            </a:r>
          </a:p>
          <a:p>
            <a:r>
              <a:rPr lang="en-GB" sz="2400" dirty="0"/>
              <a:t>A) bag of words - matrix representation where each row corresponds to a document, each column a word. The value at each position represents frequency or presence of that word in the document</a:t>
            </a:r>
          </a:p>
          <a:p>
            <a:r>
              <a:rPr lang="en-GB" sz="2400" dirty="0"/>
              <a:t>B) Term frequency – inverse document frequency - more advanced version of bag of words that considers how unique a word is across all documents</a:t>
            </a:r>
          </a:p>
          <a:p>
            <a:r>
              <a:rPr lang="en-GB" sz="2400" dirty="0"/>
              <a:t>C) word embeddings - map words to vectors of real numbers capturing relationships between words like king and queen is closer than king and orange. </a:t>
            </a:r>
          </a:p>
        </p:txBody>
      </p:sp>
    </p:spTree>
    <p:extLst>
      <p:ext uri="{BB962C8B-B14F-4D97-AF65-F5344CB8AC3E}">
        <p14:creationId xmlns:p14="http://schemas.microsoft.com/office/powerpoint/2010/main" val="220760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EB94D-F8A5-00A9-88C9-1E01707DFED0}"/>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7F020A20-6889-2E67-92FD-9F96B95CF7FE}"/>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88207BC5-39C9-03B0-42C4-041479D69387}"/>
              </a:ext>
            </a:extLst>
          </p:cNvPr>
          <p:cNvSpPr txBox="1"/>
          <p:nvPr/>
        </p:nvSpPr>
        <p:spPr>
          <a:xfrm>
            <a:off x="189181" y="-1"/>
            <a:ext cx="10247348" cy="111722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800" b="1" u="sng" dirty="0"/>
          </a:p>
          <a:p>
            <a:endParaRPr lang="en-GB" sz="2800" b="1" u="sng" dirty="0">
              <a:solidFill>
                <a:srgbClr val="000000"/>
              </a:solidFill>
            </a:endParaRPr>
          </a:p>
          <a:p>
            <a:r>
              <a:rPr lang="en-GB" sz="2800" b="1" dirty="0">
                <a:solidFill>
                  <a:srgbClr val="00B0F0"/>
                </a:solidFill>
              </a:rPr>
              <a:t>3. Model training</a:t>
            </a:r>
          </a:p>
          <a:p>
            <a:endParaRPr lang="en-GB" sz="2800" b="1" dirty="0">
              <a:solidFill>
                <a:srgbClr val="00B0F0"/>
              </a:solidFill>
            </a:endParaRPr>
          </a:p>
          <a:p>
            <a:endParaRPr lang="en-GB" sz="2400" dirty="0">
              <a:solidFill>
                <a:srgbClr val="000000"/>
              </a:solidFill>
            </a:endParaRPr>
          </a:p>
          <a:p>
            <a:r>
              <a:rPr lang="en-GB" sz="2400" dirty="0"/>
              <a:t>Once the text is pre-processed and features extracted. Common MLP algorithms of classification can be used </a:t>
            </a:r>
          </a:p>
          <a:p>
            <a:endParaRPr lang="en-GB" sz="2400" dirty="0"/>
          </a:p>
          <a:p>
            <a:r>
              <a:rPr lang="en-GB" sz="2400" dirty="0"/>
              <a:t>Examples ?? </a:t>
            </a:r>
          </a:p>
          <a:p>
            <a:r>
              <a:rPr lang="en-GB" sz="2400" dirty="0"/>
              <a:t>Neural networks – CNN/RNN</a:t>
            </a:r>
          </a:p>
          <a:p>
            <a:r>
              <a:rPr lang="en-GB" sz="2400" dirty="0"/>
              <a:t>SVM</a:t>
            </a:r>
          </a:p>
          <a:p>
            <a:r>
              <a:rPr lang="en-GB" sz="2400" dirty="0"/>
              <a:t>Naive Bayes</a:t>
            </a:r>
          </a:p>
          <a:p>
            <a:r>
              <a:rPr lang="en-GB" sz="2400" dirty="0"/>
              <a:t>Logistic regression </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343184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59A81-6DAE-EE03-9E3A-A7CB4A3411F4}"/>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F43F8DE7-E900-E093-B555-CF6CEF84E827}"/>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E8EEDE03-E008-CD18-7A93-B97C7C65D32F}"/>
              </a:ext>
            </a:extLst>
          </p:cNvPr>
          <p:cNvSpPr txBox="1"/>
          <p:nvPr/>
        </p:nvSpPr>
        <p:spPr>
          <a:xfrm>
            <a:off x="126889" y="229720"/>
            <a:ext cx="10359407" cy="124649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solidFill>
                  <a:srgbClr val="00B0F0"/>
                </a:solidFill>
              </a:rPr>
              <a:t>4. Model Evaluation</a:t>
            </a:r>
            <a:endParaRPr lang="en-US" dirty="0"/>
          </a:p>
          <a:p>
            <a:endParaRPr lang="en-GB" sz="2800" b="1" dirty="0">
              <a:solidFill>
                <a:srgbClr val="00B0F0"/>
              </a:solidFill>
            </a:endParaRPr>
          </a:p>
          <a:p>
            <a:r>
              <a:rPr lang="en-GB" sz="2800"/>
              <a:t>After the model is trained we look at it using the metrics we've discussed already like accuracy, precision,recall and F1 </a:t>
            </a:r>
            <a:r>
              <a:rPr lang="en-GB" sz="2800" err="1"/>
              <a:t>sCORE</a:t>
            </a:r>
            <a:endParaRPr lang="en-GB" sz="2800" dirty="0" err="1"/>
          </a:p>
          <a:p>
            <a:endParaRPr lang="en-GB" sz="2800" dirty="0"/>
          </a:p>
          <a:p>
            <a:r>
              <a:rPr lang="en-GB" sz="2800" dirty="0">
                <a:solidFill>
                  <a:srgbClr val="000000"/>
                </a:solidFill>
              </a:rPr>
              <a:t>Cross validation is typically used also - we've looked at this before too !</a:t>
            </a:r>
          </a:p>
          <a:p>
            <a:endParaRPr lang="en-GB" sz="2800" dirty="0">
              <a:solidFill>
                <a:srgbClr val="000000"/>
              </a:solidFill>
            </a:endParaRPr>
          </a:p>
          <a:p>
            <a:r>
              <a:rPr lang="en-GB" sz="2800" b="1" dirty="0">
                <a:solidFill>
                  <a:srgbClr val="00B0F0"/>
                </a:solidFill>
              </a:rPr>
              <a:t>5. Model Prediction</a:t>
            </a:r>
            <a:endParaRPr lang="en-GB" dirty="0"/>
          </a:p>
          <a:p>
            <a:r>
              <a:rPr lang="en-GB" sz="2800">
                <a:solidFill>
                  <a:srgbClr val="000000"/>
                </a:solidFill>
              </a:rPr>
              <a:t>As before once the model is trained and evaluated we can use it to classify new unseen text – remember what we said about fitting etc?</a:t>
            </a:r>
          </a:p>
          <a:p>
            <a:endParaRPr lang="en-GB" sz="2800" dirty="0">
              <a:solidFill>
                <a:srgbClr val="000000"/>
              </a:solidFill>
            </a:endParaRPr>
          </a:p>
          <a:p>
            <a:endParaRPr lang="en-GB" sz="2800" b="1" dirty="0">
              <a:solidFill>
                <a:srgbClr val="00B0F0"/>
              </a:solidFill>
            </a:endParaRPr>
          </a:p>
          <a:p>
            <a:endParaRPr lang="en-GB" sz="2400" dirty="0">
              <a:solidFill>
                <a:srgbClr val="8ED973"/>
              </a:solidFill>
            </a:endParaRPr>
          </a:p>
          <a:p>
            <a:endParaRPr lang="en-GB" sz="2400" dirty="0">
              <a:solidFill>
                <a:srgbClr val="8ED973"/>
              </a:solidFill>
            </a:endParaRP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25314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FFBA-DF05-724D-D520-D008FC62051A}"/>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E1EFE5AD-C35D-CB73-6A5E-17F435ED31A2}"/>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81367164-C759-5A4E-AD63-7D00A4F270D1}"/>
              </a:ext>
            </a:extLst>
          </p:cNvPr>
          <p:cNvSpPr txBox="1"/>
          <p:nvPr/>
        </p:nvSpPr>
        <p:spPr>
          <a:xfrm>
            <a:off x="-82063" y="-1"/>
            <a:ext cx="8499231" cy="139422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800" b="1" u="sng" dirty="0">
              <a:solidFill>
                <a:srgbClr val="000000"/>
              </a:solidFill>
            </a:endParaRPr>
          </a:p>
          <a:p>
            <a:r>
              <a:rPr lang="en-GB" sz="2800" b="1" dirty="0">
                <a:solidFill>
                  <a:srgbClr val="00B0F0"/>
                </a:solidFill>
              </a:rPr>
              <a:t>Example of NLP Classification: sentiment analysis</a:t>
            </a:r>
            <a:endParaRPr lang="en-GB" sz="2800" b="1" u="sng" dirty="0">
              <a:solidFill>
                <a:srgbClr val="000000"/>
              </a:solidFill>
            </a:endParaRPr>
          </a:p>
          <a:p>
            <a:endParaRPr lang="en-GB" sz="2800" b="1" dirty="0">
              <a:solidFill>
                <a:srgbClr val="00B0F0"/>
              </a:solidFill>
            </a:endParaRPr>
          </a:p>
          <a:p>
            <a:r>
              <a:rPr lang="en-GB" sz="2800" b="1" dirty="0">
                <a:solidFill>
                  <a:srgbClr val="00B050"/>
                </a:solidFill>
              </a:rPr>
              <a:t>Classifying text as being </a:t>
            </a:r>
            <a:r>
              <a:rPr lang="en-GB" sz="2800" b="1" err="1">
                <a:solidFill>
                  <a:srgbClr val="00B050"/>
                </a:solidFill>
              </a:rPr>
              <a:t>positive,negative</a:t>
            </a:r>
            <a:r>
              <a:rPr lang="en-GB" sz="2800" b="1" dirty="0">
                <a:solidFill>
                  <a:srgbClr val="00B050"/>
                </a:solidFill>
              </a:rPr>
              <a:t> or neutral </a:t>
            </a:r>
          </a:p>
          <a:p>
            <a:endParaRPr lang="en-GB" sz="2400" dirty="0">
              <a:solidFill>
                <a:srgbClr val="000000"/>
              </a:solidFill>
            </a:endParaRPr>
          </a:p>
          <a:p>
            <a:r>
              <a:rPr lang="en-GB" sz="2400" dirty="0">
                <a:solidFill>
                  <a:srgbClr val="000000"/>
                </a:solidFill>
              </a:rPr>
              <a:t>1. Pre processing "I Love this product." -&gt; Tokenisation -&gt; "</a:t>
            </a:r>
            <a:r>
              <a:rPr lang="en-GB" sz="2400" dirty="0" err="1">
                <a:solidFill>
                  <a:srgbClr val="000000"/>
                </a:solidFill>
              </a:rPr>
              <a:t>I","Love","this","product</a:t>
            </a:r>
            <a:r>
              <a:rPr lang="en-GB" sz="2400" dirty="0">
                <a:solidFill>
                  <a:srgbClr val="000000"/>
                </a:solidFill>
              </a:rPr>
              <a:t>."-&gt; removing stop words-&gt;"</a:t>
            </a:r>
            <a:r>
              <a:rPr lang="en-GB" sz="2400" dirty="0" err="1">
                <a:solidFill>
                  <a:srgbClr val="000000"/>
                </a:solidFill>
              </a:rPr>
              <a:t>Love","product</a:t>
            </a:r>
            <a:r>
              <a:rPr lang="en-GB" sz="2400" dirty="0">
                <a:solidFill>
                  <a:srgbClr val="000000"/>
                </a:solidFill>
              </a:rPr>
              <a:t>."-&gt;"</a:t>
            </a:r>
            <a:r>
              <a:rPr lang="en-GB" sz="2400" dirty="0" err="1">
                <a:solidFill>
                  <a:srgbClr val="000000"/>
                </a:solidFill>
              </a:rPr>
              <a:t>love","product</a:t>
            </a:r>
            <a:r>
              <a:rPr lang="en-GB" sz="2400" dirty="0">
                <a:solidFill>
                  <a:srgbClr val="000000"/>
                </a:solidFill>
              </a:rPr>
              <a:t>"</a:t>
            </a:r>
          </a:p>
          <a:p>
            <a:r>
              <a:rPr lang="en-GB" sz="2400" dirty="0">
                <a:solidFill>
                  <a:srgbClr val="000000"/>
                </a:solidFill>
              </a:rPr>
              <a:t>2 . Vectorising -&gt; converting text into numbers using bag of words</a:t>
            </a:r>
          </a:p>
          <a:p>
            <a:r>
              <a:rPr lang="en-GB" sz="2400" dirty="0">
                <a:solidFill>
                  <a:srgbClr val="000000"/>
                </a:solidFill>
              </a:rPr>
              <a:t>3.Model training using a labelled dataset, in this case, </a:t>
            </a:r>
            <a:r>
              <a:rPr lang="en-GB" sz="2400" dirty="0" err="1">
                <a:solidFill>
                  <a:srgbClr val="000000"/>
                </a:solidFill>
              </a:rPr>
              <a:t>positive,negative</a:t>
            </a:r>
            <a:r>
              <a:rPr lang="en-GB" sz="2400" dirty="0">
                <a:solidFill>
                  <a:srgbClr val="000000"/>
                </a:solidFill>
              </a:rPr>
              <a:t> and neutral, to train a classifier using a regression machine learning algorithm.</a:t>
            </a:r>
          </a:p>
          <a:p>
            <a:r>
              <a:rPr lang="en-GB" sz="2400" dirty="0">
                <a:solidFill>
                  <a:srgbClr val="000000"/>
                </a:solidFill>
              </a:rPr>
              <a:t>4. Prediction now it should say </a:t>
            </a:r>
            <a:r>
              <a:rPr lang="en-GB" sz="2400" dirty="0" err="1">
                <a:solidFill>
                  <a:srgbClr val="000000"/>
                </a:solidFill>
              </a:rPr>
              <a:t>i</a:t>
            </a:r>
            <a:r>
              <a:rPr lang="en-GB" sz="2400" dirty="0">
                <a:solidFill>
                  <a:srgbClr val="000000"/>
                </a:solidFill>
              </a:rPr>
              <a:t> love this product has a positive sentiment</a:t>
            </a:r>
          </a:p>
          <a:p>
            <a:endParaRPr lang="en-GB" sz="2400" dirty="0">
              <a:solidFill>
                <a:srgbClr val="000000"/>
              </a:solidFill>
            </a:endParaRPr>
          </a:p>
          <a:p>
            <a:endParaRPr lang="en-GB" sz="2400" dirty="0">
              <a:solidFill>
                <a:srgbClr val="8ED973"/>
              </a:solidFill>
            </a:endParaRP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215469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0F524-04F9-B38B-21C6-BD42ACE4589A}"/>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044DD856-5A61-13B8-FEC3-3F0F39386B63}"/>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91295770-4D4C-2773-5EF3-ED586BA8CBB1}"/>
              </a:ext>
            </a:extLst>
          </p:cNvPr>
          <p:cNvSpPr txBox="1"/>
          <p:nvPr/>
        </p:nvSpPr>
        <p:spPr>
          <a:xfrm>
            <a:off x="105506" y="123091"/>
            <a:ext cx="8499231" cy="120956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solidFill>
                  <a:srgbClr val="00B0F0"/>
                </a:solidFill>
              </a:rPr>
              <a:t>Examples of NLP Classifiers</a:t>
            </a:r>
            <a:endParaRPr lang="en-GB" sz="2800" b="1" u="sng" dirty="0">
              <a:solidFill>
                <a:srgbClr val="000000"/>
              </a:solidFill>
            </a:endParaRPr>
          </a:p>
          <a:p>
            <a:endParaRPr lang="en-GB" sz="2400" dirty="0"/>
          </a:p>
          <a:p>
            <a:r>
              <a:rPr lang="en-GB" sz="2800" dirty="0"/>
              <a:t>Text Classification</a:t>
            </a:r>
          </a:p>
          <a:p>
            <a:r>
              <a:rPr lang="en-GB" sz="2800" dirty="0"/>
              <a:t>Sentiment Analysis</a:t>
            </a:r>
          </a:p>
          <a:p>
            <a:r>
              <a:rPr lang="en-GB" sz="2800" dirty="0"/>
              <a:t>Topic modelling</a:t>
            </a:r>
          </a:p>
          <a:p>
            <a:r>
              <a:rPr lang="en-GB" sz="2800" dirty="0"/>
              <a:t>Named entity recognition</a:t>
            </a:r>
          </a:p>
          <a:p>
            <a:r>
              <a:rPr lang="en-GB" sz="2800" dirty="0"/>
              <a:t>Language identification</a:t>
            </a:r>
          </a:p>
          <a:p>
            <a:endParaRPr lang="en-GB" sz="2800" dirty="0"/>
          </a:p>
          <a:p>
            <a:r>
              <a:rPr lang="en-GB" sz="2800" b="1" dirty="0">
                <a:solidFill>
                  <a:srgbClr val="00B0F0"/>
                </a:solidFill>
              </a:rPr>
              <a:t>Examples of NLP Classifiers challenges</a:t>
            </a:r>
          </a:p>
          <a:p>
            <a:endParaRPr lang="en-GB" sz="2800" b="1" dirty="0">
              <a:solidFill>
                <a:srgbClr val="00B0F0"/>
              </a:solidFill>
            </a:endParaRPr>
          </a:p>
          <a:p>
            <a:r>
              <a:rPr lang="en-GB" sz="2800" b="1" dirty="0"/>
              <a:t>Ambiguity</a:t>
            </a:r>
          </a:p>
          <a:p>
            <a:r>
              <a:rPr lang="en-GB" sz="2800" b="1" dirty="0"/>
              <a:t>Context </a:t>
            </a:r>
            <a:r>
              <a:rPr lang="en-GB" sz="2800" b="1" err="1"/>
              <a:t>understaning</a:t>
            </a:r>
            <a:endParaRPr lang="en-GB" sz="2800" b="1"/>
          </a:p>
          <a:p>
            <a:r>
              <a:rPr lang="en-GB" sz="2800" b="1" dirty="0"/>
              <a:t>Imbalanced data</a:t>
            </a:r>
          </a:p>
          <a:p>
            <a:r>
              <a:rPr lang="en-GB" sz="2800" b="1" dirty="0"/>
              <a:t>Multi label classification</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68998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AB660-6E98-3111-B2AD-64498B081FBE}"/>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52B6DB55-EAE8-0750-959C-856A619139F3}"/>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26E5711D-4DD1-8CD3-AF19-EB0DC4F79E62}"/>
              </a:ext>
            </a:extLst>
          </p:cNvPr>
          <p:cNvSpPr txBox="1"/>
          <p:nvPr/>
        </p:nvSpPr>
        <p:spPr>
          <a:xfrm>
            <a:off x="316522" y="838199"/>
            <a:ext cx="10386646" cy="11726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solidFill>
                  <a:srgbClr val="00B0F0"/>
                </a:solidFill>
              </a:rPr>
              <a:t>Machine translation</a:t>
            </a:r>
            <a:endParaRPr lang="en-GB" sz="2800" b="1" u="sng" dirty="0"/>
          </a:p>
          <a:p>
            <a:endParaRPr lang="en-GB" sz="2800" dirty="0"/>
          </a:p>
          <a:p>
            <a:r>
              <a:rPr lang="en-GB" sz="2800" dirty="0"/>
              <a:t>The process of translating text from one language to another using computational methods. NLP is used here to break down language barriers as it is possible to tune them to process and generate human language accurately.</a:t>
            </a:r>
          </a:p>
          <a:p>
            <a:endParaRPr lang="en-GB" sz="2800" dirty="0">
              <a:solidFill>
                <a:srgbClr val="000000"/>
              </a:solidFill>
            </a:endParaRPr>
          </a:p>
          <a:p>
            <a:r>
              <a:rPr lang="en-GB" sz="2800" b="1" dirty="0">
                <a:solidFill>
                  <a:srgbClr val="00B050"/>
                </a:solidFill>
              </a:rPr>
              <a:t>Machine translation process -  categories</a:t>
            </a:r>
            <a:endParaRPr lang="en-GB" dirty="0">
              <a:solidFill>
                <a:srgbClr val="000000"/>
              </a:solidFill>
            </a:endParaRPr>
          </a:p>
          <a:p>
            <a:r>
              <a:rPr lang="en-GB" sz="2800" b="1" dirty="0">
                <a:solidFill>
                  <a:srgbClr val="00B050"/>
                </a:solidFill>
              </a:rPr>
              <a:t>1. Rule based MT</a:t>
            </a:r>
          </a:p>
          <a:p>
            <a:r>
              <a:rPr lang="en-GB" sz="2800" dirty="0">
                <a:solidFill>
                  <a:srgbClr val="000000"/>
                </a:solidFill>
              </a:rPr>
              <a:t>Uses a set of linguistic rules and dictionaries to translate text.</a:t>
            </a:r>
            <a:endParaRPr lang="en-GB" dirty="0"/>
          </a:p>
          <a:p>
            <a:r>
              <a:rPr lang="en-GB" sz="2800" b="1" dirty="0">
                <a:solidFill>
                  <a:srgbClr val="00B050"/>
                </a:solidFill>
              </a:rPr>
              <a:t>2.Statistical MT</a:t>
            </a:r>
          </a:p>
          <a:p>
            <a:r>
              <a:rPr lang="en-GB" sz="2800" dirty="0">
                <a:solidFill>
                  <a:srgbClr val="000000"/>
                </a:solidFill>
              </a:rPr>
              <a:t>Uses statistical models built from large data sets to learn the mapping between source and target languages.</a:t>
            </a:r>
            <a:endParaRPr lang="en-GB"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1242567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F8727-AC4F-7B6F-DAD7-797D860D7AA0}"/>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B833A051-37B4-4DC2-7533-7119DB4A6641}"/>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BF0B25EA-BAF5-0EC3-07B1-3E5D2CA03F53}"/>
              </a:ext>
            </a:extLst>
          </p:cNvPr>
          <p:cNvSpPr txBox="1"/>
          <p:nvPr/>
        </p:nvSpPr>
        <p:spPr>
          <a:xfrm>
            <a:off x="105507" y="-41031"/>
            <a:ext cx="10597661" cy="112954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800" b="1" dirty="0"/>
          </a:p>
          <a:p>
            <a:r>
              <a:rPr lang="en-GB" sz="2800" b="1" dirty="0">
                <a:solidFill>
                  <a:srgbClr val="00B050"/>
                </a:solidFill>
              </a:rPr>
              <a:t>3. Neural machine translation NMT</a:t>
            </a:r>
          </a:p>
          <a:p>
            <a:r>
              <a:rPr lang="en-GB" sz="2800" dirty="0">
                <a:solidFill>
                  <a:srgbClr val="000000"/>
                </a:solidFill>
              </a:rPr>
              <a:t>Uses deep learning neural networks to produce more fluent and accurate translations.</a:t>
            </a:r>
            <a:endParaRPr lang="en-GB" sz="2800" dirty="0"/>
          </a:p>
          <a:p>
            <a:endParaRPr lang="en-GB" sz="2800" dirty="0"/>
          </a:p>
          <a:p>
            <a:r>
              <a:rPr lang="en-GB" sz="2800" dirty="0"/>
              <a:t>NMT is currently the most popular MT methodology because it has shown a huge increase in the quality of the translations. </a:t>
            </a:r>
          </a:p>
          <a:p>
            <a:endParaRPr lang="en-GB" sz="2800" dirty="0"/>
          </a:p>
          <a:p>
            <a:r>
              <a:rPr lang="en-GB" sz="2800" b="1" dirty="0">
                <a:solidFill>
                  <a:srgbClr val="00B0F0"/>
                </a:solidFill>
              </a:rPr>
              <a:t>NLP Techniques in MT</a:t>
            </a:r>
          </a:p>
          <a:p>
            <a:endParaRPr lang="en-GB" sz="2800" dirty="0"/>
          </a:p>
          <a:p>
            <a:r>
              <a:rPr lang="en-GB" sz="2800" dirty="0"/>
              <a:t>1) Tokenisation</a:t>
            </a:r>
          </a:p>
          <a:p>
            <a:r>
              <a:rPr lang="en-GB" sz="2800" dirty="0"/>
              <a:t>2) Word embedding / vectorisation/feature extraction</a:t>
            </a:r>
          </a:p>
          <a:p>
            <a:r>
              <a:rPr lang="en-GB" sz="2800" dirty="0"/>
              <a:t>3) Phrase and sentence alignment – instead of just words</a:t>
            </a:r>
          </a:p>
          <a:p>
            <a:r>
              <a:rPr lang="en-GB" sz="2800" dirty="0"/>
              <a:t>4) statistical machine translation – using two text databases with corresponding language – phrases mapped to phrases – </a:t>
            </a:r>
            <a:r>
              <a:rPr lang="en-GB" sz="2800" dirty="0" err="1"/>
              <a:t>limiatations</a:t>
            </a:r>
            <a:r>
              <a:rPr lang="en-GB" sz="2800" dirty="0"/>
              <a:t> 5)Syntax and grammar – identifying nouns adjectives etc</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33524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70016-3C3A-04A0-9E27-2D5D453B2BDA}"/>
              </a:ext>
            </a:extLst>
          </p:cNvPr>
          <p:cNvSpPr>
            <a:spLocks noGrp="1"/>
          </p:cNvSpPr>
          <p:nvPr>
            <p:ph idx="1"/>
          </p:nvPr>
        </p:nvSpPr>
        <p:spPr>
          <a:xfrm>
            <a:off x="333935" y="290418"/>
            <a:ext cx="10549218" cy="5679235"/>
          </a:xfrm>
        </p:spPr>
        <p:txBody>
          <a:bodyPr vert="horz" lIns="91440" tIns="45720" rIns="91440" bIns="45720" rtlCol="0" anchor="t">
            <a:normAutofit/>
          </a:bodyPr>
          <a:lstStyle/>
          <a:p>
            <a:pPr marL="0" indent="0">
              <a:buNone/>
            </a:pPr>
            <a:r>
              <a:rPr lang="en-GB" dirty="0"/>
              <a:t>6)  dependency parsing - the structure of the syntax/ grammatical rule</a:t>
            </a:r>
            <a:endParaRPr lang="en-US" dirty="0"/>
          </a:p>
          <a:p>
            <a:pPr marL="0" indent="0">
              <a:buNone/>
            </a:pPr>
            <a:r>
              <a:rPr lang="en-GB" dirty="0"/>
              <a:t>7)Neural networks (Deep learning) and NMT</a:t>
            </a:r>
          </a:p>
          <a:p>
            <a:pPr marL="0" indent="0">
              <a:buNone/>
            </a:pPr>
            <a:r>
              <a:rPr lang="en-GB" dirty="0"/>
              <a:t>NMT uses RNNS</a:t>
            </a:r>
          </a:p>
          <a:p>
            <a:pPr marL="0" indent="0">
              <a:buNone/>
            </a:pPr>
            <a:endParaRPr lang="en-GB" dirty="0">
              <a:solidFill>
                <a:srgbClr val="000000"/>
              </a:solidFill>
            </a:endParaRPr>
          </a:p>
          <a:p>
            <a:pPr marL="0" indent="0">
              <a:buNone/>
            </a:pPr>
            <a:r>
              <a:rPr lang="en-GB" b="1" dirty="0">
                <a:solidFill>
                  <a:srgbClr val="00B050"/>
                </a:solidFill>
              </a:rPr>
              <a:t>Challenges in neural machine translation NMT</a:t>
            </a:r>
            <a:endParaRPr lang="en-GB" dirty="0"/>
          </a:p>
          <a:p>
            <a:pPr marL="0" indent="0">
              <a:buNone/>
            </a:pPr>
            <a:endParaRPr lang="en-GB" b="1" dirty="0">
              <a:solidFill>
                <a:srgbClr val="00B050"/>
              </a:solidFill>
            </a:endParaRPr>
          </a:p>
          <a:p>
            <a:pPr marL="0" indent="0">
              <a:buNone/>
            </a:pPr>
            <a:r>
              <a:rPr lang="en-GB" dirty="0"/>
              <a:t>As before ambiguity</a:t>
            </a:r>
          </a:p>
          <a:p>
            <a:pPr marL="0" indent="0">
              <a:buNone/>
            </a:pPr>
            <a:r>
              <a:rPr lang="en-GB" dirty="0"/>
              <a:t>Cultural differences </a:t>
            </a:r>
          </a:p>
          <a:p>
            <a:pPr marL="0" indent="0">
              <a:buNone/>
            </a:pPr>
            <a:r>
              <a:rPr lang="en-GB" dirty="0"/>
              <a:t>Word and grammar order</a:t>
            </a:r>
          </a:p>
          <a:p>
            <a:pPr marL="0" indent="0">
              <a:buNone/>
            </a:pPr>
            <a:r>
              <a:rPr lang="en-GB" dirty="0"/>
              <a:t>Low resource languages</a:t>
            </a:r>
          </a:p>
          <a:p>
            <a:pPr marL="0" indent="0">
              <a:buNone/>
            </a:pPr>
            <a:endParaRPr lang="en-GB" b="1" dirty="0">
              <a:solidFill>
                <a:srgbClr val="00B050"/>
              </a:solidFill>
            </a:endParaRPr>
          </a:p>
          <a:p>
            <a:pPr marL="0" indent="0">
              <a:buNone/>
            </a:pPr>
            <a:endParaRPr lang="en-GB" dirty="0"/>
          </a:p>
          <a:p>
            <a:pPr marL="0" indent="0">
              <a:buNone/>
            </a:pPr>
            <a:endParaRPr lang="en-GB" dirty="0"/>
          </a:p>
          <a:p>
            <a:pPr marL="0" indent="0">
              <a:buNone/>
            </a:pPr>
            <a:endParaRPr lang="en-GB" dirty="0"/>
          </a:p>
        </p:txBody>
      </p:sp>
      <p:pic>
        <p:nvPicPr>
          <p:cNvPr id="4" name="Picture 3" descr="A blue circle with white text&#10;&#10;AI-generated content may be incorrect.">
            <a:extLst>
              <a:ext uri="{FF2B5EF4-FFF2-40B4-BE49-F238E27FC236}">
                <a16:creationId xmlns:a16="http://schemas.microsoft.com/office/drawing/2014/main" id="{1E07E3D9-CFEC-415C-0881-1A96CAF37B6D}"/>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Tree>
    <p:extLst>
      <p:ext uri="{BB962C8B-B14F-4D97-AF65-F5344CB8AC3E}">
        <p14:creationId xmlns:p14="http://schemas.microsoft.com/office/powerpoint/2010/main" val="66705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E8B02-375F-8523-C099-FF2B4A84EA06}"/>
              </a:ext>
            </a:extLst>
          </p:cNvPr>
          <p:cNvSpPr>
            <a:spLocks noGrp="1"/>
          </p:cNvSpPr>
          <p:nvPr>
            <p:ph idx="1"/>
          </p:nvPr>
        </p:nvSpPr>
        <p:spPr>
          <a:xfrm>
            <a:off x="158262" y="184395"/>
            <a:ext cx="11195538" cy="5992568"/>
          </a:xfrm>
        </p:spPr>
        <p:txBody>
          <a:bodyPr vert="horz" lIns="91440" tIns="45720" rIns="91440" bIns="45720" rtlCol="0" anchor="t">
            <a:normAutofit/>
          </a:bodyPr>
          <a:lstStyle/>
          <a:p>
            <a:pPr marL="0" indent="0">
              <a:buNone/>
            </a:pPr>
            <a:r>
              <a:rPr lang="en-GB" b="1" dirty="0">
                <a:solidFill>
                  <a:srgbClr val="00B050"/>
                </a:solidFill>
              </a:rPr>
              <a:t>Recent advancements</a:t>
            </a:r>
          </a:p>
          <a:p>
            <a:pPr marL="0" indent="0">
              <a:buNone/>
            </a:pPr>
            <a:endParaRPr lang="en-GB" b="1" dirty="0">
              <a:solidFill>
                <a:srgbClr val="00B050"/>
              </a:solidFill>
            </a:endParaRPr>
          </a:p>
          <a:p>
            <a:pPr marL="0" indent="0">
              <a:buNone/>
            </a:pPr>
            <a:r>
              <a:rPr lang="en-GB" b="1" dirty="0"/>
              <a:t>Open source pretrained models - fine tuned for translation</a:t>
            </a:r>
          </a:p>
          <a:p>
            <a:pPr marL="0" indent="0">
              <a:buNone/>
            </a:pPr>
            <a:r>
              <a:rPr lang="en-GB" b="1" dirty="0"/>
              <a:t> tasks</a:t>
            </a:r>
            <a:endParaRPr lang="en-GB"/>
          </a:p>
          <a:p>
            <a:pPr marL="0" indent="0">
              <a:buNone/>
            </a:pPr>
            <a:endParaRPr lang="en-GB" b="1" dirty="0"/>
          </a:p>
          <a:p>
            <a:pPr marL="0" indent="0">
              <a:buNone/>
            </a:pPr>
            <a:r>
              <a:rPr lang="en-GB" b="1" dirty="0"/>
              <a:t>Multilingual models – models trained on multiple languages simultaneously </a:t>
            </a:r>
          </a:p>
          <a:p>
            <a:pPr marL="0" indent="0">
              <a:buNone/>
            </a:pPr>
            <a:endParaRPr lang="en-GB" b="1" dirty="0">
              <a:solidFill>
                <a:srgbClr val="00B050"/>
              </a:solidFill>
            </a:endParaRPr>
          </a:p>
        </p:txBody>
      </p:sp>
      <p:pic>
        <p:nvPicPr>
          <p:cNvPr id="4" name="Picture 3" descr="A blue circle with white text&#10;&#10;AI-generated content may be incorrect.">
            <a:extLst>
              <a:ext uri="{FF2B5EF4-FFF2-40B4-BE49-F238E27FC236}">
                <a16:creationId xmlns:a16="http://schemas.microsoft.com/office/drawing/2014/main" id="{F9474A20-FD13-9808-7873-2B44E7B0586C}"/>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Tree>
    <p:extLst>
      <p:ext uri="{BB962C8B-B14F-4D97-AF65-F5344CB8AC3E}">
        <p14:creationId xmlns:p14="http://schemas.microsoft.com/office/powerpoint/2010/main" val="217498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AB0FB-27C9-FB53-B360-4BE430584682}"/>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91E9D93D-DE86-450A-691E-460BB416BA44}"/>
              </a:ext>
            </a:extLst>
          </p:cNvPr>
          <p:cNvPicPr>
            <a:picLocks noChangeAspect="1"/>
          </p:cNvPicPr>
          <p:nvPr/>
        </p:nvPicPr>
        <p:blipFill>
          <a:blip r:embed="rId2"/>
          <a:srcRect l="5301" b="6234"/>
          <a:stretch/>
        </p:blipFill>
        <p:spPr>
          <a:xfrm>
            <a:off x="10053556" y="-2117"/>
            <a:ext cx="2304128" cy="2210971"/>
          </a:xfrm>
          <a:prstGeom prst="rect">
            <a:avLst/>
          </a:prstGeom>
          <a:ln>
            <a:noFill/>
          </a:ln>
          <a:effectLst>
            <a:softEdge rad="112500"/>
          </a:effectLst>
        </p:spPr>
      </p:pic>
      <p:sp>
        <p:nvSpPr>
          <p:cNvPr id="3" name="Content Placeholder 2">
            <a:extLst>
              <a:ext uri="{FF2B5EF4-FFF2-40B4-BE49-F238E27FC236}">
                <a16:creationId xmlns:a16="http://schemas.microsoft.com/office/drawing/2014/main" id="{AF684467-E473-7996-1B41-1417B2367A64}"/>
              </a:ext>
            </a:extLst>
          </p:cNvPr>
          <p:cNvSpPr txBox="1">
            <a:spLocks/>
          </p:cNvSpPr>
          <p:nvPr/>
        </p:nvSpPr>
        <p:spPr>
          <a:xfrm>
            <a:off x="29308" y="1825625"/>
            <a:ext cx="11324492" cy="435133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GB" dirty="0"/>
          </a:p>
          <a:p>
            <a:endParaRPr lang="en-GB" dirty="0"/>
          </a:p>
          <a:p>
            <a:r>
              <a:rPr lang="en-GB" dirty="0"/>
              <a:t>NLP allows humans to communicate with machines using our language (To us our natural language i.e. Portuguese /English etc !</a:t>
            </a:r>
            <a:endParaRPr lang="en-GB"/>
          </a:p>
          <a:p>
            <a:r>
              <a:rPr lang="en-GB" dirty="0"/>
              <a:t>Why? It's easier for the average person to speak their own language than program using python/r/java/</a:t>
            </a:r>
            <a:r>
              <a:rPr lang="en-GB" err="1"/>
              <a:t>c++</a:t>
            </a:r>
            <a:r>
              <a:rPr lang="en-GB" dirty="0"/>
              <a:t>/</a:t>
            </a:r>
            <a:r>
              <a:rPr lang="en-GB" err="1"/>
              <a:t>vhdl</a:t>
            </a:r>
            <a:r>
              <a:rPr lang="en-GB" dirty="0"/>
              <a:t>...</a:t>
            </a:r>
          </a:p>
          <a:p>
            <a:r>
              <a:rPr lang="en-GB" dirty="0"/>
              <a:t>The whole point of NLP is to make interacting with computers more </a:t>
            </a:r>
            <a:r>
              <a:rPr lang="en-GB" dirty="0" err="1"/>
              <a:t>accesible</a:t>
            </a:r>
          </a:p>
          <a:p>
            <a:endParaRPr lang="en-GB" dirty="0"/>
          </a:p>
          <a:p>
            <a:endParaRPr lang="en-GB" dirty="0"/>
          </a:p>
        </p:txBody>
      </p:sp>
    </p:spTree>
    <p:extLst>
      <p:ext uri="{BB962C8B-B14F-4D97-AF65-F5344CB8AC3E}">
        <p14:creationId xmlns:p14="http://schemas.microsoft.com/office/powerpoint/2010/main" val="335123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E701A-5D29-CFA6-26AD-D35860F6C24A}"/>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15E2DBFF-174E-DE02-1766-E5D68F2E4450}"/>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2306CE36-5408-D760-C100-59A1939B1E9B}"/>
              </a:ext>
            </a:extLst>
          </p:cNvPr>
          <p:cNvSpPr txBox="1"/>
          <p:nvPr/>
        </p:nvSpPr>
        <p:spPr>
          <a:xfrm>
            <a:off x="257734" y="140073"/>
            <a:ext cx="8499231" cy="111722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800" dirty="0"/>
          </a:p>
          <a:p>
            <a:r>
              <a:rPr lang="en-GB" sz="4400" b="1" dirty="0">
                <a:solidFill>
                  <a:schemeClr val="accent2">
                    <a:lumMod val="76000"/>
                  </a:schemeClr>
                </a:solidFill>
              </a:rPr>
              <a:t>Key aspects of NLP</a:t>
            </a:r>
          </a:p>
          <a:p>
            <a:endParaRPr lang="en-GB" sz="4400" b="1" dirty="0">
              <a:solidFill>
                <a:schemeClr val="accent2">
                  <a:lumMod val="76000"/>
                </a:schemeClr>
              </a:solidFill>
            </a:endParaRPr>
          </a:p>
          <a:p>
            <a:r>
              <a:rPr lang="en-GB" sz="2400"/>
              <a:t>NLP focuses on improving the way that humans interact with machines/computers. Precise syntax and structure like in c/</a:t>
            </a:r>
            <a:r>
              <a:rPr lang="en-GB" sz="2400" err="1"/>
              <a:t>c++</a:t>
            </a:r>
            <a:r>
              <a:rPr lang="en-GB" sz="2400"/>
              <a:t> makes 'programming' not accessible without courses/college</a:t>
            </a:r>
            <a:endParaRPr lang="en-GB" sz="2400" dirty="0"/>
          </a:p>
          <a:p>
            <a:r>
              <a:rPr lang="en-GB" sz="2400"/>
              <a:t>Lets look at an example </a:t>
            </a:r>
            <a:endParaRPr lang="en-GB" sz="2400" dirty="0"/>
          </a:p>
          <a:p>
            <a:endParaRPr lang="en-GB" sz="2400" dirty="0"/>
          </a:p>
          <a:p>
            <a:r>
              <a:rPr lang="en-GB" sz="2400" dirty="0"/>
              <a:t>In python we write print(" hello world") - &gt; </a:t>
            </a:r>
          </a:p>
          <a:p>
            <a:r>
              <a:rPr lang="en-GB" sz="2400" dirty="0"/>
              <a:t>in NLP we say "hey </a:t>
            </a:r>
            <a:r>
              <a:rPr lang="en-GB" sz="2400" err="1"/>
              <a:t>siri</a:t>
            </a:r>
            <a:r>
              <a:rPr lang="en-GB" sz="2400" dirty="0"/>
              <a:t> say hello world"</a:t>
            </a:r>
          </a:p>
          <a:p>
            <a:endParaRPr lang="en-GB" sz="2400" dirty="0"/>
          </a:p>
          <a:p>
            <a:r>
              <a:rPr lang="en-GB" sz="2400" dirty="0"/>
              <a:t>People do not have to understand anything other than their own language to use Alexa/Siri/ChatGPT</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148279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3C15B-7748-AB3D-815E-C09B5BD8B330}"/>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32937BF8-15E6-BEF7-79E5-DF1CFD001D2E}"/>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263B9168-0275-F1C3-CC91-027AA129B503}"/>
              </a:ext>
            </a:extLst>
          </p:cNvPr>
          <p:cNvSpPr txBox="1"/>
          <p:nvPr/>
        </p:nvSpPr>
        <p:spPr>
          <a:xfrm>
            <a:off x="491129" y="593784"/>
            <a:ext cx="9401305" cy="139422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b="1" dirty="0">
                <a:solidFill>
                  <a:schemeClr val="accent2">
                    <a:lumMod val="76000"/>
                  </a:schemeClr>
                </a:solidFill>
              </a:rPr>
              <a:t> Natural language understanding (NLU)</a:t>
            </a:r>
            <a:endParaRPr lang="en-US">
              <a:solidFill>
                <a:schemeClr val="accent2">
                  <a:lumMod val="76000"/>
                </a:schemeClr>
              </a:solidFill>
            </a:endParaRPr>
          </a:p>
          <a:p>
            <a:pPr marL="514350" indent="-514350">
              <a:buAutoNum type="arabicPeriod"/>
            </a:pPr>
            <a:endParaRPr lang="en-GB" sz="2800" dirty="0"/>
          </a:p>
          <a:p>
            <a:r>
              <a:rPr lang="en-GB" sz="2800" dirty="0"/>
              <a:t>This is a sub-field of NLP</a:t>
            </a:r>
          </a:p>
          <a:p>
            <a:r>
              <a:rPr lang="en-GB" sz="2800" dirty="0"/>
              <a:t>How can computers understand human language ? Dialect/grammar/context?</a:t>
            </a:r>
          </a:p>
          <a:p>
            <a:r>
              <a:rPr lang="en-GB" sz="2800" dirty="0"/>
              <a:t>Enabling computers to extract meaning from whatever the user says. They have to :</a:t>
            </a:r>
          </a:p>
          <a:p>
            <a:endParaRPr lang="en-GB" sz="2800" dirty="0"/>
          </a:p>
          <a:p>
            <a:r>
              <a:rPr lang="en-GB" sz="2800" dirty="0"/>
              <a:t>1. Parse the text</a:t>
            </a:r>
          </a:p>
          <a:p>
            <a:r>
              <a:rPr lang="en-GB" sz="2800" dirty="0"/>
              <a:t>2.Identify entities</a:t>
            </a:r>
          </a:p>
          <a:p>
            <a:r>
              <a:rPr lang="en-GB" sz="2800" dirty="0"/>
              <a:t>3.Understand relationships</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8535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CED85-537C-ACBD-E184-A0F0205FC8AB}"/>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DFF765C0-BC93-B8E3-C174-4C83A46BB1C5}"/>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C68009F9-2917-FE69-F05F-3ACC8EEFB19E}"/>
              </a:ext>
            </a:extLst>
          </p:cNvPr>
          <p:cNvSpPr txBox="1"/>
          <p:nvPr/>
        </p:nvSpPr>
        <p:spPr>
          <a:xfrm>
            <a:off x="410996" y="838199"/>
            <a:ext cx="10292172" cy="12157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b="1" dirty="0">
                <a:solidFill>
                  <a:schemeClr val="accent2">
                    <a:lumMod val="76000"/>
                  </a:schemeClr>
                </a:solidFill>
              </a:rPr>
              <a:t>Natural Language Generation</a:t>
            </a:r>
            <a:endParaRPr lang="en-US">
              <a:solidFill>
                <a:schemeClr val="accent2">
                  <a:lumMod val="76000"/>
                </a:schemeClr>
              </a:solidFill>
            </a:endParaRPr>
          </a:p>
          <a:p>
            <a:endParaRPr lang="en-GB" sz="2800" b="1" dirty="0">
              <a:solidFill>
                <a:srgbClr val="00B0F0"/>
              </a:solidFill>
            </a:endParaRPr>
          </a:p>
          <a:p>
            <a:r>
              <a:rPr lang="en-GB" sz="2400"/>
              <a:t>This is the opposite of NLU</a:t>
            </a:r>
            <a:endParaRPr lang="en-GB" sz="2400" dirty="0"/>
          </a:p>
          <a:p>
            <a:r>
              <a:rPr lang="en-GB" sz="2400" dirty="0"/>
              <a:t>Systems take structured data/logical instruction and generates human readable text. </a:t>
            </a:r>
          </a:p>
          <a:p>
            <a:endParaRPr lang="en-GB" sz="2400" dirty="0"/>
          </a:p>
          <a:p>
            <a:r>
              <a:rPr lang="en-GB" sz="2400" dirty="0"/>
              <a:t>Think about converting a database of numbers into a report using chat </a:t>
            </a:r>
            <a:r>
              <a:rPr lang="en-GB" sz="2400" dirty="0" err="1"/>
              <a:t>gpt</a:t>
            </a:r>
            <a:endParaRPr lang="en-GB" sz="2400" dirty="0"/>
          </a:p>
          <a:p>
            <a:endParaRPr lang="en-GB" sz="2400" dirty="0"/>
          </a:p>
          <a:p>
            <a:endParaRPr lang="en-GB" sz="2400" dirty="0"/>
          </a:p>
          <a:p>
            <a:r>
              <a:rPr lang="en-GB" sz="2400" dirty="0"/>
              <a:t>Integrating NLP/NLU/NLG with existing systems is also an area of study that people are excelling in. Combining human language with back end systems </a:t>
            </a:r>
            <a:r>
              <a:rPr lang="en-GB" sz="2400"/>
              <a:t>(like data bases etc) make the above possible!!</a:t>
            </a:r>
            <a:endParaRPr lang="en-GB" sz="2400" dirty="0"/>
          </a:p>
          <a:p>
            <a:r>
              <a:rPr lang="en-GB" sz="2400" dirty="0"/>
              <a:t>Example "Alexa tell me about the latest sales report for google"</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13469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137BB-5C6E-B622-8681-2712D4635151}"/>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FE16BACF-811C-4973-7D44-3918204E61F9}"/>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64794AE0-8E9C-ABFF-2FDC-59A5C6A8A878}"/>
              </a:ext>
            </a:extLst>
          </p:cNvPr>
          <p:cNvSpPr txBox="1"/>
          <p:nvPr/>
        </p:nvSpPr>
        <p:spPr>
          <a:xfrm>
            <a:off x="209290" y="121023"/>
            <a:ext cx="10493878" cy="10802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800" b="1" u="sng" dirty="0"/>
          </a:p>
          <a:p>
            <a:endParaRPr lang="en-GB" sz="2800" b="1" u="sng" dirty="0">
              <a:solidFill>
                <a:srgbClr val="000000"/>
              </a:solidFill>
            </a:endParaRPr>
          </a:p>
          <a:p>
            <a:r>
              <a:rPr lang="en-GB" sz="2800" b="1" dirty="0">
                <a:solidFill>
                  <a:srgbClr val="00B0F0"/>
                </a:solidFill>
              </a:rPr>
              <a:t>Examples</a:t>
            </a:r>
          </a:p>
          <a:p>
            <a:endParaRPr lang="en-GB" sz="2800" b="1" dirty="0">
              <a:solidFill>
                <a:srgbClr val="00B0F0"/>
              </a:solidFill>
            </a:endParaRPr>
          </a:p>
          <a:p>
            <a:r>
              <a:rPr lang="en-GB" sz="2800" b="1" dirty="0">
                <a:solidFill>
                  <a:srgbClr val="00B0F0"/>
                </a:solidFill>
              </a:rPr>
              <a:t>Voice assistants</a:t>
            </a:r>
          </a:p>
          <a:p>
            <a:r>
              <a:rPr lang="en-GB" sz="2800" b="1" dirty="0">
                <a:solidFill>
                  <a:srgbClr val="00B0F0"/>
                </a:solidFill>
              </a:rPr>
              <a:t>Automated customer support</a:t>
            </a:r>
          </a:p>
          <a:p>
            <a:r>
              <a:rPr lang="en-GB" sz="2800" b="1" dirty="0">
                <a:solidFill>
                  <a:srgbClr val="00B0F0"/>
                </a:solidFill>
              </a:rPr>
              <a:t>Code Generation tools</a:t>
            </a:r>
          </a:p>
          <a:p>
            <a:r>
              <a:rPr lang="en-GB" sz="2800" b="1" dirty="0">
                <a:solidFill>
                  <a:srgbClr val="00B0F0"/>
                </a:solidFill>
              </a:rPr>
              <a:t>Search engines</a:t>
            </a:r>
          </a:p>
          <a:p>
            <a:r>
              <a:rPr lang="en-GB" sz="2800" b="1" dirty="0">
                <a:solidFill>
                  <a:srgbClr val="00B0F0"/>
                </a:solidFill>
              </a:rPr>
              <a:t>Software automation -  "create a reminder"</a:t>
            </a:r>
          </a:p>
          <a:p>
            <a:endParaRPr lang="en-GB" sz="24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409839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1C1FF-D3CB-8F63-07B9-26210CC73C4B}"/>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F53FA37A-F8D2-66B5-AB9E-A7FE26D49FC2}"/>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1B49A236-4E7D-FD2A-63C8-4E3E6EFEDFE5}"/>
              </a:ext>
            </a:extLst>
          </p:cNvPr>
          <p:cNvSpPr txBox="1"/>
          <p:nvPr/>
        </p:nvSpPr>
        <p:spPr>
          <a:xfrm>
            <a:off x="852465" y="493142"/>
            <a:ext cx="8499231" cy="100642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b="1">
                <a:solidFill>
                  <a:schemeClr val="accent2">
                    <a:lumMod val="76000"/>
                  </a:schemeClr>
                </a:solidFill>
              </a:rPr>
              <a:t>Natural language Programming Challenges</a:t>
            </a:r>
          </a:p>
          <a:p>
            <a:endParaRPr lang="en-GB" sz="2800" dirty="0"/>
          </a:p>
          <a:p>
            <a:r>
              <a:rPr lang="en-GB" sz="2800" dirty="0"/>
              <a:t>1. Ambiguity - we as humans are inherently ambitious (we suss). Multiple words have multiple meanings "bank on the river " river bank or bank </a:t>
            </a:r>
            <a:r>
              <a:rPr lang="en-GB" sz="2800" dirty="0" err="1"/>
              <a:t>bank</a:t>
            </a:r>
            <a:r>
              <a:rPr lang="en-GB" sz="2800" dirty="0"/>
              <a:t> ?</a:t>
            </a:r>
          </a:p>
          <a:p>
            <a:r>
              <a:rPr lang="en-GB" sz="2800" dirty="0"/>
              <a:t>The confusing lack of context way that we speak is very difficult for computers to resolve. </a:t>
            </a:r>
          </a:p>
          <a:p>
            <a:endParaRPr lang="en-GB" sz="2800" dirty="0"/>
          </a:p>
          <a:p>
            <a:r>
              <a:rPr lang="en-GB" sz="2800" dirty="0"/>
              <a:t>2. Complexity - we have a lot of words. They are context dependent. Many possible meanings. This is made a lot worse by slang/dialect/cultural references</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177778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07389-9B48-3210-3FBF-B88AC3E91E13}"/>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C014A9C8-4500-9E2A-3C0E-415C86C033BE}"/>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31EECE43-3531-4A94-6BB2-EBAC6783D8BB}"/>
              </a:ext>
            </a:extLst>
          </p:cNvPr>
          <p:cNvSpPr txBox="1"/>
          <p:nvPr/>
        </p:nvSpPr>
        <p:spPr>
          <a:xfrm>
            <a:off x="343761" y="838199"/>
            <a:ext cx="10359407" cy="108645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u="sng" dirty="0">
                <a:solidFill>
                  <a:srgbClr val="000000"/>
                </a:solidFill>
              </a:rPr>
              <a:t>3. Context awareness - that's needed a lot of times for NLU to output the right output. Normal programming is very well structured. Our languages are not. CONTEXT IS HARD!</a:t>
            </a:r>
          </a:p>
          <a:p>
            <a:endParaRPr lang="en-GB" sz="2800" b="1" u="sng" dirty="0"/>
          </a:p>
          <a:p>
            <a:r>
              <a:rPr lang="en-GB" sz="2800" b="1" u="sng" dirty="0"/>
              <a:t>4.Data and Training - to effectively understand and generate language we need to train on a lot of data. Diverse data with a lot of variation. Huge training sets of language used</a:t>
            </a:r>
          </a:p>
          <a:p>
            <a:endParaRPr lang="en-GB" sz="2800" dirty="0"/>
          </a:p>
          <a:p>
            <a:endParaRPr lang="en-GB" sz="2800" dirty="0"/>
          </a:p>
          <a:p>
            <a:endParaRPr lang="en-GB" sz="2800" dirty="0"/>
          </a:p>
          <a:p>
            <a:r>
              <a:rPr lang="en-GB" sz="2800" dirty="0"/>
              <a:t>Examples of tools : GPT, Google </a:t>
            </a:r>
            <a:r>
              <a:rPr lang="en-GB" sz="2800" dirty="0" err="1"/>
              <a:t>Diagflow</a:t>
            </a:r>
            <a:r>
              <a:rPr lang="en-GB" sz="2800" dirty="0"/>
              <a:t>(allows businesses to create chatbots/virtual assistants/customer queries, wit.ai converts speech/text to structured data for music analysis)</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289779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6AB54-0558-F9FC-9FE7-DFCEFC466D06}"/>
            </a:ext>
          </a:extLst>
        </p:cNvPr>
        <p:cNvGrpSpPr/>
        <p:nvPr/>
      </p:nvGrpSpPr>
      <p:grpSpPr>
        <a:xfrm>
          <a:off x="0" y="0"/>
          <a:ext cx="0" cy="0"/>
          <a:chOff x="0" y="0"/>
          <a:chExt cx="0" cy="0"/>
        </a:xfrm>
      </p:grpSpPr>
      <p:pic>
        <p:nvPicPr>
          <p:cNvPr id="4" name="Picture 3" descr="A blue circle with white text&#10;&#10;AI-generated content may be incorrect.">
            <a:extLst>
              <a:ext uri="{FF2B5EF4-FFF2-40B4-BE49-F238E27FC236}">
                <a16:creationId xmlns:a16="http://schemas.microsoft.com/office/drawing/2014/main" id="{861D5143-04D6-A91E-662A-373A208B83CF}"/>
              </a:ext>
            </a:extLst>
          </p:cNvPr>
          <p:cNvPicPr>
            <a:picLocks noChangeAspect="1"/>
          </p:cNvPicPr>
          <p:nvPr/>
        </p:nvPicPr>
        <p:blipFill>
          <a:blip r:embed="rId2"/>
          <a:srcRect l="5301" b="6234"/>
          <a:stretch/>
        </p:blipFill>
        <p:spPr>
          <a:xfrm>
            <a:off x="9889433" y="-2117"/>
            <a:ext cx="2304128" cy="2210971"/>
          </a:xfrm>
          <a:prstGeom prst="rect">
            <a:avLst/>
          </a:prstGeom>
          <a:ln>
            <a:noFill/>
          </a:ln>
          <a:effectLst>
            <a:softEdge rad="112500"/>
          </a:effectLst>
        </p:spPr>
      </p:pic>
      <p:sp>
        <p:nvSpPr>
          <p:cNvPr id="5" name="TextBox 4">
            <a:extLst>
              <a:ext uri="{FF2B5EF4-FFF2-40B4-BE49-F238E27FC236}">
                <a16:creationId xmlns:a16="http://schemas.microsoft.com/office/drawing/2014/main" id="{BEB15F99-A7AA-96F7-416F-3D074465F8A5}"/>
              </a:ext>
            </a:extLst>
          </p:cNvPr>
          <p:cNvSpPr txBox="1"/>
          <p:nvPr/>
        </p:nvSpPr>
        <p:spPr>
          <a:xfrm>
            <a:off x="156881" y="106455"/>
            <a:ext cx="8499231" cy="13265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2800" b="1" u="sng" dirty="0">
              <a:solidFill>
                <a:schemeClr val="accent1">
                  <a:lumMod val="60000"/>
                  <a:lumOff val="40000"/>
                </a:schemeClr>
              </a:solidFill>
            </a:endParaRPr>
          </a:p>
          <a:p>
            <a:r>
              <a:rPr lang="en-GB" sz="2400" dirty="0">
                <a:solidFill>
                  <a:schemeClr val="accent1">
                    <a:lumMod val="60000"/>
                    <a:lumOff val="40000"/>
                  </a:schemeClr>
                </a:solidFill>
              </a:rPr>
              <a:t>Classification</a:t>
            </a:r>
          </a:p>
          <a:p>
            <a:endParaRPr lang="en-GB" sz="2400" dirty="0"/>
          </a:p>
          <a:p>
            <a:r>
              <a:rPr lang="en-GB" sz="2400" dirty="0">
                <a:solidFill>
                  <a:srgbClr val="000000"/>
                </a:solidFill>
              </a:rPr>
              <a:t>Classification is done by analysing and categorising text data in to predefined labels and categories. NLP Classification is done by supervised machine learning tasks. Let's look at the steps:</a:t>
            </a:r>
          </a:p>
          <a:p>
            <a:endParaRPr lang="en-GB" sz="2400" dirty="0">
              <a:solidFill>
                <a:srgbClr val="000000"/>
              </a:solidFill>
            </a:endParaRPr>
          </a:p>
          <a:p>
            <a:r>
              <a:rPr lang="en-GB" sz="2400" dirty="0">
                <a:solidFill>
                  <a:srgbClr val="000000"/>
                </a:solidFill>
              </a:rPr>
              <a:t>1. Text Pre-processing – before a model can perform classification, text data needs to be </a:t>
            </a:r>
            <a:r>
              <a:rPr lang="en-GB" sz="2400" dirty="0" err="1">
                <a:solidFill>
                  <a:srgbClr val="000000"/>
                </a:solidFill>
              </a:rPr>
              <a:t>preprocessed</a:t>
            </a:r>
            <a:r>
              <a:rPr lang="en-GB" sz="2400" dirty="0">
                <a:solidFill>
                  <a:srgbClr val="000000"/>
                </a:solidFill>
              </a:rPr>
              <a:t> to make understandable to the machine learning code. </a:t>
            </a:r>
          </a:p>
          <a:p>
            <a:r>
              <a:rPr lang="en-GB" sz="2400" dirty="0"/>
              <a:t>  A)tokenisation -breaking text into small units(tokens) like words or phrases</a:t>
            </a:r>
          </a:p>
          <a:p>
            <a:r>
              <a:rPr lang="en-GB" sz="2400" dirty="0"/>
              <a:t>        B) Lowercasing – converting all text to lowercase. Standardising.</a:t>
            </a:r>
          </a:p>
          <a:p>
            <a:r>
              <a:rPr lang="en-GB" sz="2400" dirty="0"/>
              <a:t>        C) removing stop words - eliminating common words like the and and. Words that don't contribute meaning.</a:t>
            </a:r>
          </a:p>
          <a:p>
            <a:r>
              <a:rPr lang="en-GB" sz="2400" dirty="0"/>
              <a:t>    D) removing special characters like ! Or punctuation     </a:t>
            </a:r>
            <a:endParaRPr lang="en-GB" dirty="0"/>
          </a:p>
          <a:p>
            <a:endParaRPr lang="en-GB" sz="24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spTree>
    <p:extLst>
      <p:ext uri="{BB962C8B-B14F-4D97-AF65-F5344CB8AC3E}">
        <p14:creationId xmlns:p14="http://schemas.microsoft.com/office/powerpoint/2010/main" val="974208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Natural Language Processing (NLP)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755</cp:revision>
  <dcterms:created xsi:type="dcterms:W3CDTF">2025-02-17T11:05:20Z</dcterms:created>
  <dcterms:modified xsi:type="dcterms:W3CDTF">2025-02-27T10:10:13Z</dcterms:modified>
</cp:coreProperties>
</file>