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4" r:id="rId4"/>
    <p:sldId id="259" r:id="rId5"/>
    <p:sldId id="260" r:id="rId6"/>
    <p:sldId id="261" r:id="rId7"/>
    <p:sldId id="265" r:id="rId8"/>
    <p:sldId id="263" r:id="rId9"/>
    <p:sldId id="266" r:id="rId10"/>
    <p:sldId id="267" r:id="rId11"/>
    <p:sldId id="268" r:id="rId12"/>
    <p:sldId id="269" r:id="rId13"/>
    <p:sldId id="271"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16" d="100"/>
          <a:sy n="116"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870CE-E5B2-4B01-B7BB-F5810F76C972}" type="datetimeFigureOut">
              <a:rPr lang="pt-BR" smtClean="0"/>
              <a:t>17/04/2024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47CC5-7592-4DE5-93FF-6538EE7E1618}" type="slidenum">
              <a:rPr lang="pt-BR" smtClean="0"/>
              <a:t>‹nº›</a:t>
            </a:fld>
            <a:endParaRPr lang="pt-BR"/>
          </a:p>
        </p:txBody>
      </p:sp>
    </p:spTree>
    <p:extLst>
      <p:ext uri="{BB962C8B-B14F-4D97-AF65-F5344CB8AC3E}">
        <p14:creationId xmlns:p14="http://schemas.microsoft.com/office/powerpoint/2010/main" val="305963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9A2991E-66C9-4852-9695-8C48F7727ADA}" type="datetimeFigureOut">
              <a:rPr lang="pt-BR" smtClean="0"/>
              <a:t>17/04/2024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307986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9A2991E-66C9-4852-9695-8C48F7727ADA}" type="datetimeFigureOut">
              <a:rPr lang="pt-BR" smtClean="0"/>
              <a:t>17/04/2024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380413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9A2991E-66C9-4852-9695-8C48F7727ADA}" type="datetimeFigureOut">
              <a:rPr lang="pt-BR" smtClean="0"/>
              <a:t>17/04/2024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72160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9A2991E-66C9-4852-9695-8C48F7727ADA}" type="datetimeFigureOut">
              <a:rPr lang="pt-BR" smtClean="0"/>
              <a:t>17/04/2024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128091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C9A2991E-66C9-4852-9695-8C48F7727ADA}" type="datetimeFigureOut">
              <a:rPr lang="pt-BR" smtClean="0"/>
              <a:t>17/04/2024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31475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9A2991E-66C9-4852-9695-8C48F7727ADA}" type="datetimeFigureOut">
              <a:rPr lang="pt-BR" smtClean="0"/>
              <a:t>17/04/2024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365818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9A2991E-66C9-4852-9695-8C48F7727ADA}" type="datetimeFigureOut">
              <a:rPr lang="pt-BR" smtClean="0"/>
              <a:t>17/04/2024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211573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9A2991E-66C9-4852-9695-8C48F7727ADA}" type="datetimeFigureOut">
              <a:rPr lang="pt-BR" smtClean="0"/>
              <a:t>17/04/2024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340776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9A2991E-66C9-4852-9695-8C48F7727ADA}" type="datetimeFigureOut">
              <a:rPr lang="pt-BR" smtClean="0"/>
              <a:t>17/04/2024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13328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C9A2991E-66C9-4852-9695-8C48F7727ADA}" type="datetimeFigureOut">
              <a:rPr lang="pt-BR" smtClean="0"/>
              <a:t>17/04/2024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31971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C9A2991E-66C9-4852-9695-8C48F7727ADA}" type="datetimeFigureOut">
              <a:rPr lang="pt-BR" smtClean="0"/>
              <a:t>17/04/2024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147260B-C80F-43E0-AB41-FF48E810320D}" type="slidenum">
              <a:rPr lang="pt-BR" smtClean="0"/>
              <a:t>‹nº›</a:t>
            </a:fld>
            <a:endParaRPr lang="pt-BR"/>
          </a:p>
        </p:txBody>
      </p:sp>
    </p:spTree>
    <p:extLst>
      <p:ext uri="{BB962C8B-B14F-4D97-AF65-F5344CB8AC3E}">
        <p14:creationId xmlns:p14="http://schemas.microsoft.com/office/powerpoint/2010/main" val="412270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2991E-66C9-4852-9695-8C48F7727ADA}" type="datetimeFigureOut">
              <a:rPr lang="pt-BR" smtClean="0"/>
              <a:t>17/04/2024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7260B-C80F-43E0-AB41-FF48E810320D}" type="slidenum">
              <a:rPr lang="pt-BR" smtClean="0"/>
              <a:t>‹nº›</a:t>
            </a:fld>
            <a:endParaRPr lang="pt-BR"/>
          </a:p>
        </p:txBody>
      </p:sp>
    </p:spTree>
    <p:extLst>
      <p:ext uri="{BB962C8B-B14F-4D97-AF65-F5344CB8AC3E}">
        <p14:creationId xmlns:p14="http://schemas.microsoft.com/office/powerpoint/2010/main" val="59668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3719384"/>
            <a:ext cx="12192000" cy="3138616"/>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4" name="Retângulo 3"/>
          <p:cNvSpPr/>
          <p:nvPr/>
        </p:nvSpPr>
        <p:spPr>
          <a:xfrm>
            <a:off x="2711061" y="4367767"/>
            <a:ext cx="6967612" cy="461665"/>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ANÁLISE DE DADOS – ACIDENTES RODOVIAS INGLESAS</a:t>
            </a: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1061" y="4893276"/>
            <a:ext cx="7026063"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4349984" y="5049795"/>
            <a:ext cx="3748216" cy="369332"/>
          </a:xfrm>
          <a:prstGeom prst="rect">
            <a:avLst/>
          </a:prstGeom>
          <a:noFill/>
        </p:spPr>
        <p:txBody>
          <a:bodyPr wrap="square" rtlCol="0">
            <a:spAutoFit/>
          </a:bodyPr>
          <a:lstStyle/>
          <a:p>
            <a:r>
              <a:rPr lang="pt-BR" dirty="0" smtClean="0"/>
              <a:t>Lucas </a:t>
            </a:r>
            <a:r>
              <a:rPr lang="pt-BR" dirty="0" err="1" smtClean="0"/>
              <a:t>Marchesoni</a:t>
            </a:r>
            <a:r>
              <a:rPr lang="pt-BR" dirty="0" smtClean="0"/>
              <a:t> – Analista de dados</a:t>
            </a:r>
            <a:endParaRPr lang="pt-BR" dirty="0"/>
          </a:p>
        </p:txBody>
      </p:sp>
      <p:sp>
        <p:nvSpPr>
          <p:cNvPr id="10" name="Retângulo 9"/>
          <p:cNvSpPr/>
          <p:nvPr/>
        </p:nvSpPr>
        <p:spPr>
          <a:xfrm>
            <a:off x="0" y="-6178"/>
            <a:ext cx="12192000" cy="37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pic>
        <p:nvPicPr>
          <p:cNvPr id="11" name="Image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3719384"/>
          </a:xfrm>
          <a:prstGeom prst="rect">
            <a:avLst/>
          </a:prstGeom>
        </p:spPr>
      </p:pic>
    </p:spTree>
    <p:extLst>
      <p:ext uri="{BB962C8B-B14F-4D97-AF65-F5344CB8AC3E}">
        <p14:creationId xmlns:p14="http://schemas.microsoft.com/office/powerpoint/2010/main" val="2582016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1336496" y="117042"/>
            <a:ext cx="1470660"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DISTRITOS</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2031325"/>
          </a:xfrm>
          <a:prstGeom prst="rect">
            <a:avLst/>
          </a:prstGeom>
          <a:noFill/>
        </p:spPr>
        <p:txBody>
          <a:bodyPr wrap="square" rtlCol="0">
            <a:spAutoFit/>
          </a:bodyPr>
          <a:lstStyle/>
          <a:p>
            <a:pPr algn="just"/>
            <a:r>
              <a:rPr lang="pt-BR" dirty="0" smtClean="0"/>
              <a:t>O top 5 de distritos com mais acidentes foram Birmingham, Leeds, Manchester, Bradford e Westminster. Isso pode se dar por uma junção de todos os motivos citados anteriormente como causa de acidentes.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2" y="0"/>
            <a:ext cx="8048368" cy="6858000"/>
          </a:xfrm>
          <a:prstGeom prst="rect">
            <a:avLst/>
          </a:prstGeom>
        </p:spPr>
      </p:pic>
    </p:spTree>
    <p:extLst>
      <p:ext uri="{BB962C8B-B14F-4D97-AF65-F5344CB8AC3E}">
        <p14:creationId xmlns:p14="http://schemas.microsoft.com/office/powerpoint/2010/main" val="3947215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4" name="Retângulo 3"/>
          <p:cNvSpPr/>
          <p:nvPr/>
        </p:nvSpPr>
        <p:spPr>
          <a:xfrm>
            <a:off x="6973987" y="117042"/>
            <a:ext cx="2248437" cy="461665"/>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PLANO DE AÇÃO</a:t>
            </a: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4614394" y="578707"/>
            <a:ext cx="7026063"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4531215" y="763715"/>
            <a:ext cx="7109241" cy="1477328"/>
          </a:xfrm>
          <a:prstGeom prst="rect">
            <a:avLst/>
          </a:prstGeom>
          <a:noFill/>
        </p:spPr>
        <p:txBody>
          <a:bodyPr wrap="square" rtlCol="0">
            <a:spAutoFit/>
          </a:bodyPr>
          <a:lstStyle/>
          <a:p>
            <a:pPr algn="just"/>
            <a:r>
              <a:rPr lang="pt-BR" dirty="0" smtClean="0"/>
              <a:t>Com base na análise exploratória realizada de cada motivo que poderia influenciar no alto número de acidentes no período, foi possível entender soluções para podermos diminuir gradativamente esses números. Portanto escrevi um plano de ação contendo o que precisa ser feito com ações e custos.</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43632" cy="6858000"/>
          </a:xfrm>
          <a:prstGeom prst="rect">
            <a:avLst/>
          </a:prstGeom>
        </p:spPr>
      </p:pic>
    </p:spTree>
    <p:extLst>
      <p:ext uri="{BB962C8B-B14F-4D97-AF65-F5344CB8AC3E}">
        <p14:creationId xmlns:p14="http://schemas.microsoft.com/office/powerpoint/2010/main" val="1866653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4" name="Retângulo 3"/>
          <p:cNvSpPr/>
          <p:nvPr/>
        </p:nvSpPr>
        <p:spPr>
          <a:xfrm>
            <a:off x="5878598" y="117042"/>
            <a:ext cx="4439229" cy="461665"/>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ALTERAÇÃO DO TIPO DE RODOVIA</a:t>
            </a: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4614394" y="578707"/>
            <a:ext cx="7026063"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4531215" y="763715"/>
            <a:ext cx="7109241" cy="1477328"/>
          </a:xfrm>
          <a:prstGeom prst="rect">
            <a:avLst/>
          </a:prstGeom>
          <a:noFill/>
        </p:spPr>
        <p:txBody>
          <a:bodyPr wrap="square" rtlCol="0">
            <a:spAutoFit/>
          </a:bodyPr>
          <a:lstStyle/>
          <a:p>
            <a:pPr algn="just"/>
            <a:r>
              <a:rPr lang="pt-BR" dirty="0" smtClean="0"/>
              <a:t>Como visto que grande parte dos acidentes ocorreram em rodovias onde o trecho era de mão única em via dupla, para poder resolver isso, deve-se expandir esses trechos para pelo menos mais uma faixa</a:t>
            </a:r>
            <a:r>
              <a:rPr lang="pt-BR" dirty="0" smtClean="0"/>
              <a:t>. Quem estaria a frente do projeto seria os órgãos do governo responsáveis pela mobilidade juntamente das concessionárias das rodovias.</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43632" cy="6858000"/>
          </a:xfrm>
          <a:prstGeom prst="rect">
            <a:avLst/>
          </a:prstGeom>
        </p:spPr>
      </p:pic>
      <p:sp>
        <p:nvSpPr>
          <p:cNvPr id="11" name="CaixaDeTexto 10"/>
          <p:cNvSpPr txBox="1"/>
          <p:nvPr/>
        </p:nvSpPr>
        <p:spPr>
          <a:xfrm>
            <a:off x="4531214" y="2265230"/>
            <a:ext cx="7109242" cy="1754326"/>
          </a:xfrm>
          <a:prstGeom prst="rect">
            <a:avLst/>
          </a:prstGeom>
          <a:noFill/>
        </p:spPr>
        <p:txBody>
          <a:bodyPr wrap="square" rtlCol="0">
            <a:spAutoFit/>
          </a:bodyPr>
          <a:lstStyle/>
          <a:p>
            <a:pPr algn="just"/>
            <a:r>
              <a:rPr lang="pt-BR" dirty="0" smtClean="0"/>
              <a:t>Custos:</a:t>
            </a:r>
          </a:p>
          <a:p>
            <a:pPr marL="285750" indent="-285750" algn="just">
              <a:buFont typeface="Arial" panose="020B0604020202020204" pitchFamily="34" charset="0"/>
              <a:buChar char="•"/>
            </a:pPr>
            <a:r>
              <a:rPr lang="pt-BR" dirty="0" smtClean="0"/>
              <a:t>Expansão de trechos por vários </a:t>
            </a:r>
            <a:r>
              <a:rPr lang="pt-BR" dirty="0" err="1" smtClean="0"/>
              <a:t>KMs</a:t>
            </a:r>
            <a:r>
              <a:rPr lang="pt-BR" dirty="0" smtClean="0"/>
              <a:t>.</a:t>
            </a:r>
          </a:p>
          <a:p>
            <a:pPr marL="285750" indent="-285750" algn="just">
              <a:buFont typeface="Arial" panose="020B0604020202020204" pitchFamily="34" charset="0"/>
              <a:buChar char="•"/>
            </a:pPr>
            <a:r>
              <a:rPr lang="pt-BR" dirty="0" smtClean="0"/>
              <a:t>Contratação de colaboradores para realizar o processo de expansão.</a:t>
            </a:r>
          </a:p>
          <a:p>
            <a:pPr marL="285750" indent="-285750" algn="just">
              <a:buFont typeface="Arial" panose="020B0604020202020204" pitchFamily="34" charset="0"/>
              <a:buChar char="•"/>
            </a:pPr>
            <a:r>
              <a:rPr lang="pt-BR" dirty="0" smtClean="0"/>
              <a:t>Criação de vias alternativas momentâneas para o impacto no trânsito ser o menor possível.</a:t>
            </a:r>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2665677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4" name="Retângulo 3"/>
          <p:cNvSpPr/>
          <p:nvPr/>
        </p:nvSpPr>
        <p:spPr>
          <a:xfrm>
            <a:off x="5752994" y="117042"/>
            <a:ext cx="4690451" cy="461665"/>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PROGRAMAS DE CONSCIENTIZAÇÃO</a:t>
            </a: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4614394" y="578707"/>
            <a:ext cx="7026063"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4531215" y="763715"/>
            <a:ext cx="7109241" cy="2585323"/>
          </a:xfrm>
          <a:prstGeom prst="rect">
            <a:avLst/>
          </a:prstGeom>
          <a:noFill/>
        </p:spPr>
        <p:txBody>
          <a:bodyPr wrap="square" rtlCol="0">
            <a:spAutoFit/>
          </a:bodyPr>
          <a:lstStyle/>
          <a:p>
            <a:pPr algn="just"/>
            <a:r>
              <a:rPr lang="pt-BR" dirty="0" smtClean="0"/>
              <a:t>Como visto, aconteceu no período de um ano e meio, aproximadamente 300000 acidentes, algo em torno de 16 mil acidentes por mês. Então, surge a necessidade do governo investir em programas para criar conscientização no trânsito, como por exemplo, mostrar impactos de dirigir cansado e alcoolizado, mostrar os problemas de dirigir acima da velocidade, etc. Dando ênfase na realidade para ter mais impacto</a:t>
            </a:r>
            <a:r>
              <a:rPr lang="pt-BR" dirty="0" smtClean="0"/>
              <a:t>. Quem estaria a frente do projeto seria os órgão responsáveis pela mobilidade do governo juntamente uma empresa especializada em publicidade e propaganda.</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43632" cy="6858000"/>
          </a:xfrm>
          <a:prstGeom prst="rect">
            <a:avLst/>
          </a:prstGeom>
        </p:spPr>
      </p:pic>
      <p:sp>
        <p:nvSpPr>
          <p:cNvPr id="11" name="CaixaDeTexto 10"/>
          <p:cNvSpPr txBox="1"/>
          <p:nvPr/>
        </p:nvSpPr>
        <p:spPr>
          <a:xfrm>
            <a:off x="4531214" y="3360858"/>
            <a:ext cx="7109242" cy="1477328"/>
          </a:xfrm>
          <a:prstGeom prst="rect">
            <a:avLst/>
          </a:prstGeom>
          <a:noFill/>
        </p:spPr>
        <p:txBody>
          <a:bodyPr wrap="square" rtlCol="0">
            <a:spAutoFit/>
          </a:bodyPr>
          <a:lstStyle/>
          <a:p>
            <a:pPr algn="just"/>
            <a:r>
              <a:rPr lang="pt-BR" dirty="0" smtClean="0"/>
              <a:t>Custos:</a:t>
            </a:r>
          </a:p>
          <a:p>
            <a:pPr marL="285750" indent="-285750" algn="just">
              <a:buFont typeface="Arial" panose="020B0604020202020204" pitchFamily="34" charset="0"/>
              <a:buChar char="•"/>
            </a:pPr>
            <a:r>
              <a:rPr lang="pt-BR" dirty="0" smtClean="0"/>
              <a:t>Investimento em propagandas na televisão, rádio e outdoors.</a:t>
            </a:r>
            <a:endParaRPr lang="pt-BR" dirty="0" smtClean="0"/>
          </a:p>
          <a:p>
            <a:pPr marL="285750" indent="-285750" algn="just">
              <a:buFont typeface="Arial" panose="020B0604020202020204" pitchFamily="34" charset="0"/>
              <a:buChar char="•"/>
            </a:pPr>
            <a:r>
              <a:rPr lang="pt-BR" dirty="0" smtClean="0"/>
              <a:t>Monitoramento nas mídias para entendimento da adesão do público</a:t>
            </a:r>
            <a:r>
              <a:rPr lang="pt-BR" dirty="0" smtClean="0"/>
              <a:t>.</a:t>
            </a:r>
            <a:endParaRPr lang="pt-BR" dirty="0" smtClean="0"/>
          </a:p>
          <a:p>
            <a:pPr marL="285750" indent="-285750" algn="just">
              <a:buFont typeface="Arial" panose="020B0604020202020204" pitchFamily="34" charset="0"/>
              <a:buChar char="•"/>
            </a:pPr>
            <a:r>
              <a:rPr lang="pt-BR" dirty="0" smtClean="0"/>
              <a:t>Coleta de feedback presencialmente</a:t>
            </a:r>
            <a:r>
              <a:rPr lang="pt-BR" dirty="0" smtClean="0"/>
              <a:t>.</a:t>
            </a:r>
            <a:endParaRPr lang="pt-BR" dirty="0" smtClean="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235784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4" name="Retângulo 3"/>
          <p:cNvSpPr/>
          <p:nvPr/>
        </p:nvSpPr>
        <p:spPr>
          <a:xfrm>
            <a:off x="7591492" y="117042"/>
            <a:ext cx="1013419" cy="461665"/>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SOBRE</a:t>
            </a: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4614394" y="578707"/>
            <a:ext cx="7026063"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4531215" y="763715"/>
            <a:ext cx="7109241" cy="1477328"/>
          </a:xfrm>
          <a:prstGeom prst="rect">
            <a:avLst/>
          </a:prstGeom>
          <a:noFill/>
        </p:spPr>
        <p:txBody>
          <a:bodyPr wrap="square" rtlCol="0">
            <a:spAutoFit/>
          </a:bodyPr>
          <a:lstStyle/>
          <a:p>
            <a:pPr algn="just"/>
            <a:r>
              <a:rPr lang="pt-BR" dirty="0" smtClean="0"/>
              <a:t>O trânsito é um problema recorrente em todas cidades ao redor do mundo e não é diferente em terras britânicas. Nessa análise entenderemos quais os principais motivos causadores de acidentes, quais cidades possuem um maior índice, entender relações e propor soluções para diminuir esse problema.</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43632" cy="6858000"/>
          </a:xfrm>
          <a:prstGeom prst="rect">
            <a:avLst/>
          </a:prstGeom>
        </p:spPr>
      </p:pic>
    </p:spTree>
    <p:extLst>
      <p:ext uri="{BB962C8B-B14F-4D97-AF65-F5344CB8AC3E}">
        <p14:creationId xmlns:p14="http://schemas.microsoft.com/office/powerpoint/2010/main" val="1221233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137900" y="117042"/>
            <a:ext cx="3867854"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GRAVIDADE DOS ACIDENTES</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2308324"/>
          </a:xfrm>
          <a:prstGeom prst="rect">
            <a:avLst/>
          </a:prstGeom>
          <a:noFill/>
        </p:spPr>
        <p:txBody>
          <a:bodyPr wrap="square" rtlCol="0">
            <a:spAutoFit/>
          </a:bodyPr>
          <a:lstStyle/>
          <a:p>
            <a:pPr algn="just"/>
            <a:r>
              <a:rPr lang="pt-BR" dirty="0" smtClean="0"/>
              <a:t>O número de acidentes no período de 1/1/2021 até 09/09/2022 totaliza </a:t>
            </a:r>
            <a:r>
              <a:rPr lang="pt-BR" dirty="0"/>
              <a:t>307973</a:t>
            </a:r>
            <a:r>
              <a:rPr lang="pt-BR" dirty="0" smtClean="0"/>
              <a:t>, com cerca de 85% dos acidentes sendo considerados leves. Porém o número de 15% de acidentes sérios ou fatais deve ser levado em consideração, já que esse número totaliza cerca de 50000 acidentes.</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669" y="0"/>
            <a:ext cx="8118233" cy="6858000"/>
          </a:xfrm>
          <a:prstGeom prst="rect">
            <a:avLst/>
          </a:prstGeom>
        </p:spPr>
      </p:pic>
    </p:spTree>
    <p:extLst>
      <p:ext uri="{BB962C8B-B14F-4D97-AF65-F5344CB8AC3E}">
        <p14:creationId xmlns:p14="http://schemas.microsoft.com/office/powerpoint/2010/main" val="769655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1181991" y="117042"/>
            <a:ext cx="1779654"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VELOCIDADE</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2585323"/>
          </a:xfrm>
          <a:prstGeom prst="rect">
            <a:avLst/>
          </a:prstGeom>
          <a:noFill/>
        </p:spPr>
        <p:txBody>
          <a:bodyPr wrap="square" rtlCol="0">
            <a:spAutoFit/>
          </a:bodyPr>
          <a:lstStyle/>
          <a:p>
            <a:pPr algn="just"/>
            <a:r>
              <a:rPr lang="pt-BR" dirty="0" smtClean="0"/>
              <a:t>Em cerca de 65% dos acidentes, a velocidade limite do trecho era de 50 km/h seguido por trechos de 100 km/h, indicando que não necessariamente a velocidade da via está causando os acidentes, uma vez que estando em vias de velocidade reduzida, o número de acidentes está muito alto.</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2" y="0"/>
            <a:ext cx="8048368" cy="6858000"/>
          </a:xfrm>
          <a:prstGeom prst="rect">
            <a:avLst/>
          </a:prstGeom>
        </p:spPr>
      </p:pic>
    </p:spTree>
    <p:extLst>
      <p:ext uri="{BB962C8B-B14F-4D97-AF65-F5344CB8AC3E}">
        <p14:creationId xmlns:p14="http://schemas.microsoft.com/office/powerpoint/2010/main" val="4132725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852770" y="117042"/>
            <a:ext cx="2438103"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TIPO DE RODOVIA</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3416320"/>
          </a:xfrm>
          <a:prstGeom prst="rect">
            <a:avLst/>
          </a:prstGeom>
          <a:noFill/>
        </p:spPr>
        <p:txBody>
          <a:bodyPr wrap="square" rtlCol="0">
            <a:spAutoFit/>
          </a:bodyPr>
          <a:lstStyle/>
          <a:p>
            <a:pPr algn="just"/>
            <a:r>
              <a:rPr lang="pt-BR" dirty="0" smtClean="0"/>
              <a:t>Um ponto a se considerar, apesar de mais acidentes acontecerem em vias com velocidade limite de 50 km/h, cerca de 75% dos acidentes acontecem em vias de mão única com ambos os sentidos. Pode-se entender que os acidentes podem acontecer por ultrapassagens indevidas, alguns podem tentar a ultrapassagem para não ficar atrás de alguns carros em trechos lentos e causam acidentes com o carros vindo na direção oposta.</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2" y="0"/>
            <a:ext cx="8048368" cy="6858000"/>
          </a:xfrm>
          <a:prstGeom prst="rect">
            <a:avLst/>
          </a:prstGeom>
        </p:spPr>
      </p:pic>
    </p:spTree>
    <p:extLst>
      <p:ext uri="{BB962C8B-B14F-4D97-AF65-F5344CB8AC3E}">
        <p14:creationId xmlns:p14="http://schemas.microsoft.com/office/powerpoint/2010/main" val="108672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632203" y="117042"/>
            <a:ext cx="2879251"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CONDIÇÕES DAS VIAS</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1754326"/>
          </a:xfrm>
          <a:prstGeom prst="rect">
            <a:avLst/>
          </a:prstGeom>
          <a:noFill/>
        </p:spPr>
        <p:txBody>
          <a:bodyPr wrap="square" rtlCol="0">
            <a:spAutoFit/>
          </a:bodyPr>
          <a:lstStyle/>
          <a:p>
            <a:pPr algn="just"/>
            <a:r>
              <a:rPr lang="pt-BR" dirty="0" smtClean="0"/>
              <a:t>O que pode comprovar o fato da imprudência ser a grande causadora dos acidentes é o ponto de cerca de 74% dos acidentes ocorrerem com a luz do dia ainda iluminando e cerca de 68% com a via estando seca.</a:t>
            </a:r>
            <a:endParaRPr lang="pt-BR" dirty="0"/>
          </a:p>
        </p:txBody>
      </p:sp>
      <p:sp>
        <p:nvSpPr>
          <p:cNvPr id="10" name="Retângulo 9"/>
          <p:cNvSpPr/>
          <p:nvPr/>
        </p:nvSpPr>
        <p:spPr>
          <a:xfrm>
            <a:off x="4143633" y="0"/>
            <a:ext cx="8048368" cy="34516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0"/>
            <a:ext cx="8048369" cy="3451654"/>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630" y="3451654"/>
            <a:ext cx="8048370" cy="3406346"/>
          </a:xfrm>
          <a:prstGeom prst="rect">
            <a:avLst/>
          </a:prstGeom>
        </p:spPr>
      </p:pic>
    </p:spTree>
    <p:extLst>
      <p:ext uri="{BB962C8B-B14F-4D97-AF65-F5344CB8AC3E}">
        <p14:creationId xmlns:p14="http://schemas.microsoft.com/office/powerpoint/2010/main" val="3473396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542182" y="117042"/>
            <a:ext cx="3059300"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CONTROLE DE JUNÇÃO</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2585323"/>
          </a:xfrm>
          <a:prstGeom prst="rect">
            <a:avLst/>
          </a:prstGeom>
          <a:noFill/>
        </p:spPr>
        <p:txBody>
          <a:bodyPr wrap="square" rtlCol="0">
            <a:spAutoFit/>
          </a:bodyPr>
          <a:lstStyle/>
          <a:p>
            <a:pPr algn="just"/>
            <a:r>
              <a:rPr lang="pt-BR" dirty="0" smtClean="0"/>
              <a:t>Cerca de 50% dos acidentes aconteceram em vias onde não haviam semáforos ou qualquer controle do fluxo de veículos, ou seja, aumentando o risco de acidentes. Toda via precisa ser bem sinalizada ou haver algum mínimo de controle de tráfego para evitar maiores problemas.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182" y="0"/>
            <a:ext cx="8049818" cy="6858000"/>
          </a:xfrm>
          <a:prstGeom prst="rect">
            <a:avLst/>
          </a:prstGeom>
        </p:spPr>
      </p:pic>
    </p:spTree>
    <p:extLst>
      <p:ext uri="{BB962C8B-B14F-4D97-AF65-F5344CB8AC3E}">
        <p14:creationId xmlns:p14="http://schemas.microsoft.com/office/powerpoint/2010/main" val="2449519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1240505" y="117042"/>
            <a:ext cx="1662636"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GEOGRAFIA</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1754326"/>
          </a:xfrm>
          <a:prstGeom prst="rect">
            <a:avLst/>
          </a:prstGeom>
          <a:noFill/>
        </p:spPr>
        <p:txBody>
          <a:bodyPr wrap="square" rtlCol="0">
            <a:spAutoFit/>
          </a:bodyPr>
          <a:lstStyle/>
          <a:p>
            <a:pPr algn="just"/>
            <a:r>
              <a:rPr lang="pt-BR" dirty="0" smtClean="0"/>
              <a:t>Geograficamente falando, cerca de 200000 acidentes ocorreram em trechos urbanos que naturalmente possuem um maior movimento de carros, tendo uma maior possibilidade de acidentes.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2" y="0"/>
            <a:ext cx="8048368" cy="6858000"/>
          </a:xfrm>
          <a:prstGeom prst="rect">
            <a:avLst/>
          </a:prstGeom>
        </p:spPr>
      </p:pic>
    </p:spTree>
    <p:extLst>
      <p:ext uri="{BB962C8B-B14F-4D97-AF65-F5344CB8AC3E}">
        <p14:creationId xmlns:p14="http://schemas.microsoft.com/office/powerpoint/2010/main" val="2637116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4143632" y="0"/>
            <a:ext cx="8048368"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noFill/>
            </a:endParaRPr>
          </a:p>
        </p:txBody>
      </p:sp>
      <p:sp>
        <p:nvSpPr>
          <p:cNvPr id="9" name="Retângulo 8"/>
          <p:cNvSpPr/>
          <p:nvPr/>
        </p:nvSpPr>
        <p:spPr>
          <a:xfrm>
            <a:off x="0" y="0"/>
            <a:ext cx="4143632"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schemeClr val="tx1"/>
              </a:solidFill>
            </a:endParaRPr>
          </a:p>
        </p:txBody>
      </p:sp>
      <p:sp>
        <p:nvSpPr>
          <p:cNvPr id="4" name="Retângulo 3"/>
          <p:cNvSpPr/>
          <p:nvPr/>
        </p:nvSpPr>
        <p:spPr>
          <a:xfrm>
            <a:off x="882078" y="117042"/>
            <a:ext cx="2379499" cy="830997"/>
          </a:xfrm>
          <a:prstGeom prst="rect">
            <a:avLst/>
          </a:prstGeom>
          <a:noFill/>
        </p:spPr>
        <p:txBody>
          <a:bodyPr wrap="none" lIns="91440" tIns="45720" rIns="91440" bIns="45720">
            <a:spAutoFit/>
          </a:bodyPr>
          <a:lstStyle/>
          <a:p>
            <a:pPr algn="ctr"/>
            <a:r>
              <a:rPr lang="pt-BR" sz="2400" dirty="0" smtClean="0">
                <a:ln w="0"/>
                <a:effectLst>
                  <a:outerShdw blurRad="38100" dist="19050" dir="2700000" algn="tl" rotWithShape="0">
                    <a:schemeClr val="dk1">
                      <a:alpha val="40000"/>
                    </a:schemeClr>
                  </a:outerShdw>
                </a:effectLst>
              </a:rPr>
              <a:t>DIAS DA SEMANA</a:t>
            </a:r>
          </a:p>
          <a:p>
            <a:pPr algn="ctr"/>
            <a:endParaRPr lang="pt-BR" sz="2400" b="0" cap="none" spc="0" dirty="0">
              <a:ln w="0"/>
              <a:solidFill>
                <a:schemeClr val="tx1"/>
              </a:solidFill>
              <a:effectLst>
                <a:outerShdw blurRad="38100" dist="19050" dir="2700000" algn="tl" rotWithShape="0">
                  <a:schemeClr val="dk1">
                    <a:alpha val="40000"/>
                  </a:schemeClr>
                </a:outerShdw>
              </a:effectLst>
            </a:endParaRPr>
          </a:p>
        </p:txBody>
      </p:sp>
      <p:sp>
        <p:nvSpPr>
          <p:cNvPr id="7" name="Retângulo 6"/>
          <p:cNvSpPr/>
          <p:nvPr/>
        </p:nvSpPr>
        <p:spPr>
          <a:xfrm>
            <a:off x="271816" y="578707"/>
            <a:ext cx="3600000" cy="92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p:cNvSpPr txBox="1"/>
          <p:nvPr/>
        </p:nvSpPr>
        <p:spPr>
          <a:xfrm>
            <a:off x="189470" y="960053"/>
            <a:ext cx="3765894" cy="2308324"/>
          </a:xfrm>
          <a:prstGeom prst="rect">
            <a:avLst/>
          </a:prstGeom>
          <a:noFill/>
        </p:spPr>
        <p:txBody>
          <a:bodyPr wrap="square" rtlCol="0">
            <a:spAutoFit/>
          </a:bodyPr>
          <a:lstStyle/>
          <a:p>
            <a:pPr algn="just"/>
            <a:r>
              <a:rPr lang="pt-BR" dirty="0" smtClean="0"/>
              <a:t>O dia da semana que mais acontece acidentes é na sexta feira, indicando que o cansaço e desatenção podem ser fatores preponderantes nos acidentes, uma vez que a velocidade média dos acidentes nesse dia não passam de 65km/h, que é uma velocidade normal e sem exageros.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2" y="1"/>
            <a:ext cx="8048368" cy="3188040"/>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632" y="3188042"/>
            <a:ext cx="8048368" cy="3669957"/>
          </a:xfrm>
          <a:prstGeom prst="rect">
            <a:avLst/>
          </a:prstGeom>
        </p:spPr>
      </p:pic>
    </p:spTree>
    <p:extLst>
      <p:ext uri="{BB962C8B-B14F-4D97-AF65-F5344CB8AC3E}">
        <p14:creationId xmlns:p14="http://schemas.microsoft.com/office/powerpoint/2010/main" val="2067596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741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 do Windows</dc:creator>
  <cp:lastModifiedBy>Usuário do Windows</cp:lastModifiedBy>
  <cp:revision>16</cp:revision>
  <dcterms:created xsi:type="dcterms:W3CDTF">2024-04-16T23:18:19Z</dcterms:created>
  <dcterms:modified xsi:type="dcterms:W3CDTF">2024-04-17T12:51:55Z</dcterms:modified>
</cp:coreProperties>
</file>