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70" r:id="rId5"/>
    <p:sldId id="271" r:id="rId6"/>
    <p:sldId id="272" r:id="rId7"/>
    <p:sldId id="273" r:id="rId8"/>
    <p:sldId id="275" r:id="rId9"/>
    <p:sldId id="276" r:id="rId10"/>
    <p:sldId id="277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C976F-05F3-48A4-94CF-002119195734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5D900-9A3A-4AD8-A3EF-3C24443304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462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F08BC-6D80-456E-9754-3E6CAAA98B75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BB948-C236-4941-8A83-E9090B491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21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1000" y="1277938"/>
            <a:ext cx="11480800" cy="43735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1507372" cy="365125"/>
          </a:xfrm>
        </p:spPr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507372" y="6356350"/>
            <a:ext cx="684628" cy="365125"/>
          </a:xfrm>
        </p:spPr>
        <p:txBody>
          <a:bodyPr/>
          <a:lstStyle/>
          <a:p>
            <a:fld id="{3219A82B-1A55-4D0D-B0AC-E145E757A9A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086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5207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59CFD3-C7D3-490E-8E08-221DE4612007}" type="datetime1">
              <a:rPr lang="pt-BR" smtClean="0"/>
              <a:t>29/09/2022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69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90B2E-6433-428D-B3D3-150CDA716A2F}" type="datetime1">
              <a:rPr lang="pt-BR" smtClean="0"/>
              <a:t>29/09/2022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09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1D68CC-B83B-4B7F-9268-9BCB6DC97758}" type="datetime1">
              <a:rPr lang="pt-BR" smtClean="0"/>
              <a:t>29/09/2022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933708" y="6356350"/>
            <a:ext cx="2258291" cy="365125"/>
          </a:xfrm>
        </p:spPr>
        <p:txBody>
          <a:bodyPr/>
          <a:lstStyle/>
          <a:p>
            <a:pPr algn="r"/>
            <a:r>
              <a:rPr lang="pt-BR" dirty="0"/>
              <a:t>Prof. Ma. Luciana Zapparolli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933708" cy="365125"/>
          </a:xfrm>
        </p:spPr>
        <p:txBody>
          <a:bodyPr/>
          <a:lstStyle>
            <a:lvl1pPr algn="ctr">
              <a:defRPr/>
            </a:lvl1pPr>
          </a:lstStyle>
          <a:p>
            <a:fld id="{3219A82B-1A55-4D0D-B0AC-E145E757A9A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318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A0D304-6F79-4E52-906E-D3DD21966943}" type="datetime1">
              <a:rPr lang="pt-BR" smtClean="0"/>
              <a:t>29/09/2022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27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5207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C7330A-4B00-4CCE-B2D1-2A0E0B65E548}" type="datetime1">
              <a:rPr lang="pt-BR" smtClean="0"/>
              <a:t>29/09/2022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346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2546D6-19F3-4F20-B6FD-6F895DBF382D}" type="datetime1">
              <a:rPr lang="pt-BR" smtClean="0"/>
              <a:t>29/09/2022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11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5207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5B220E-F804-4596-AFD0-CA17D2EA6D21}" type="datetime1">
              <a:rPr lang="pt-BR" smtClean="0"/>
              <a:t>29/09/2022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02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0E7849-F6F8-45C9-9B57-21EB49A0F031}" type="datetime1">
              <a:rPr lang="pt-BR" smtClean="0"/>
              <a:t>29/09/2022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66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2088D8-9880-45C8-AC96-F195931F13EE}" type="datetime1">
              <a:rPr lang="pt-BR" smtClean="0"/>
              <a:t>29/09/2022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46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765E6E-F105-4BF3-8174-BDD0979B9498}" type="datetime1">
              <a:rPr lang="pt-BR" smtClean="0"/>
              <a:t>29/09/2022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42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11507372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Prof. Ma. Luciana Zapparolli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1507372" y="6356350"/>
            <a:ext cx="684628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3219A82B-1A55-4D0D-B0AC-E145E757A9A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CaixaDeTexto 6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pt-BR" b="1" dirty="0" smtClean="0">
                <a:solidFill>
                  <a:schemeClr val="bg1"/>
                </a:solidFill>
              </a:rPr>
              <a:t>Fatec</a:t>
            </a:r>
            <a:r>
              <a:rPr lang="pt-BR" b="1" baseline="0" dirty="0" smtClean="0">
                <a:solidFill>
                  <a:schemeClr val="bg1"/>
                </a:solidFill>
              </a:rPr>
              <a:t> Mauá - TPI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82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1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149927" y="1634837"/>
            <a:ext cx="1011381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Programação Orientada a Objetos (POO)</a:t>
            </a:r>
          </a:p>
          <a:p>
            <a:pPr algn="ctr"/>
            <a:endParaRPr lang="pt-BR" sz="3200" b="1" dirty="0"/>
          </a:p>
          <a:p>
            <a:pPr algn="ctr"/>
            <a:endParaRPr lang="pt-BR" sz="3200" b="1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pt-BR" sz="3200" b="1" dirty="0"/>
          </a:p>
          <a:p>
            <a:endParaRPr lang="pt-BR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930236" y="2804388"/>
            <a:ext cx="6553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3200" dirty="0"/>
              <a:t>Conceitos Fundamentais (POO)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3200" dirty="0"/>
              <a:t>Instância, Herança, Encapsulamento e Polimorfismo.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 sz="3200" dirty="0"/>
          </a:p>
        </p:txBody>
      </p:sp>
    </p:spTree>
    <p:extLst>
      <p:ext uri="{BB962C8B-B14F-4D97-AF65-F5344CB8AC3E}">
        <p14:creationId xmlns:p14="http://schemas.microsoft.com/office/powerpoint/2010/main" val="151009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10</a:t>
            </a:fld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18941" y="334851"/>
            <a:ext cx="11590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4400" dirty="0"/>
              <a:t>Projeto de Classe : Cliente.java</a:t>
            </a:r>
            <a:endParaRPr lang="pt-BR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60231" y="1217308"/>
            <a:ext cx="8321675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700" b="1" dirty="0"/>
              <a:t>Atributos:</a:t>
            </a:r>
          </a:p>
          <a:p>
            <a:pPr eaLnBrk="1" hangingPunct="1"/>
            <a:r>
              <a:rPr lang="pt-BR" altLang="pt-BR" sz="2700" dirty="0" err="1"/>
              <a:t>String</a:t>
            </a:r>
            <a:r>
              <a:rPr lang="pt-BR" altLang="pt-BR" sz="2700" dirty="0"/>
              <a:t> Nome</a:t>
            </a:r>
          </a:p>
          <a:p>
            <a:pPr eaLnBrk="1" hangingPunct="1"/>
            <a:r>
              <a:rPr lang="pt-BR" altLang="pt-BR" sz="2700" dirty="0" err="1"/>
              <a:t>String</a:t>
            </a:r>
            <a:r>
              <a:rPr lang="pt-BR" altLang="pt-BR" sz="2700" dirty="0"/>
              <a:t> </a:t>
            </a:r>
            <a:r>
              <a:rPr lang="pt-BR" altLang="pt-BR" sz="2700" dirty="0" err="1"/>
              <a:t>Endereco</a:t>
            </a:r>
            <a:endParaRPr lang="pt-BR" altLang="pt-BR" sz="2700" dirty="0"/>
          </a:p>
          <a:p>
            <a:pPr eaLnBrk="1" hangingPunct="1"/>
            <a:endParaRPr lang="pt-BR" altLang="pt-BR" sz="2700" dirty="0"/>
          </a:p>
          <a:p>
            <a:pPr eaLnBrk="1" hangingPunct="1"/>
            <a:r>
              <a:rPr lang="pt-BR" altLang="pt-BR" sz="2700" b="1" dirty="0"/>
              <a:t>Métodos:</a:t>
            </a:r>
          </a:p>
          <a:p>
            <a:pPr eaLnBrk="1" hangingPunct="1"/>
            <a:r>
              <a:rPr lang="pt-BR" altLang="pt-BR" sz="2700" dirty="0" err="1"/>
              <a:t>Cad_Nome</a:t>
            </a:r>
            <a:r>
              <a:rPr lang="pt-BR" altLang="pt-BR" sz="2700" dirty="0"/>
              <a:t>( ) // Cadastrar Nome</a:t>
            </a:r>
          </a:p>
          <a:p>
            <a:pPr eaLnBrk="1" hangingPunct="1"/>
            <a:r>
              <a:rPr lang="pt-BR" altLang="pt-BR" sz="2700" dirty="0" err="1"/>
              <a:t>Cad_Endereco</a:t>
            </a:r>
            <a:r>
              <a:rPr lang="pt-BR" altLang="pt-BR" sz="2700" dirty="0"/>
              <a:t>( ) // Cadastrar Logradouro</a:t>
            </a:r>
          </a:p>
          <a:p>
            <a:pPr eaLnBrk="1" hangingPunct="1"/>
            <a:r>
              <a:rPr lang="pt-BR" altLang="pt-BR" sz="2700" dirty="0" err="1"/>
              <a:t>String</a:t>
            </a:r>
            <a:r>
              <a:rPr lang="pt-BR" altLang="pt-BR" sz="2700" dirty="0"/>
              <a:t> </a:t>
            </a:r>
            <a:r>
              <a:rPr lang="pt-BR" altLang="pt-BR" sz="2700" dirty="0" err="1"/>
              <a:t>Ret_Nome</a:t>
            </a:r>
            <a:r>
              <a:rPr lang="pt-BR" altLang="pt-BR" sz="2700" dirty="0"/>
              <a:t>( ) // Retornar Nome </a:t>
            </a:r>
          </a:p>
          <a:p>
            <a:pPr eaLnBrk="1" hangingPunct="1"/>
            <a:r>
              <a:rPr lang="pt-BR" altLang="pt-BR" sz="2700" dirty="0" err="1"/>
              <a:t>String</a:t>
            </a:r>
            <a:r>
              <a:rPr lang="pt-BR" altLang="pt-BR" sz="2700" dirty="0"/>
              <a:t> </a:t>
            </a:r>
            <a:r>
              <a:rPr lang="pt-BR" altLang="pt-BR" sz="2700" dirty="0" err="1"/>
              <a:t>Ret_Endereco</a:t>
            </a:r>
            <a:r>
              <a:rPr lang="pt-BR" altLang="pt-BR" sz="2700" dirty="0"/>
              <a:t>( ) // Retornar Endereço</a:t>
            </a:r>
          </a:p>
          <a:p>
            <a:pPr eaLnBrk="1" hangingPunct="1"/>
            <a:endParaRPr lang="pt-BR" altLang="pt-BR" sz="2700" dirty="0"/>
          </a:p>
          <a:p>
            <a:pPr eaLnBrk="1" hangingPunct="1"/>
            <a:r>
              <a:rPr lang="pt-BR" altLang="pt-BR" sz="2700" dirty="0"/>
              <a:t>Cliente( ) // Construtor Principal</a:t>
            </a:r>
          </a:p>
          <a:p>
            <a:pPr eaLnBrk="1" hangingPunct="1"/>
            <a:r>
              <a:rPr lang="pt-BR" altLang="pt-BR" sz="2700" dirty="0"/>
              <a:t>Cliente(</a:t>
            </a:r>
            <a:r>
              <a:rPr lang="pt-BR" altLang="pt-BR" sz="2700" dirty="0" err="1"/>
              <a:t>String</a:t>
            </a:r>
            <a:r>
              <a:rPr lang="pt-BR" altLang="pt-BR" sz="2700" dirty="0"/>
              <a:t> Nome_) // Construtor com Argumentos</a:t>
            </a:r>
          </a:p>
        </p:txBody>
      </p:sp>
    </p:spTree>
    <p:extLst>
      <p:ext uri="{BB962C8B-B14F-4D97-AF65-F5344CB8AC3E}">
        <p14:creationId xmlns:p14="http://schemas.microsoft.com/office/powerpoint/2010/main" val="544014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11</a:t>
            </a:fld>
            <a:endParaRPr lang="pt-BR" dirty="0"/>
          </a:p>
        </p:txBody>
      </p:sp>
      <p:sp>
        <p:nvSpPr>
          <p:cNvPr id="7" name="Retângulo 2"/>
          <p:cNvSpPr>
            <a:spLocks noChangeArrowheads="1"/>
          </p:cNvSpPr>
          <p:nvPr/>
        </p:nvSpPr>
        <p:spPr bwMode="auto">
          <a:xfrm>
            <a:off x="2481665" y="630237"/>
            <a:ext cx="8137525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 dirty="0" err="1"/>
              <a:t>public</a:t>
            </a:r>
            <a:r>
              <a:rPr lang="pt-BR" altLang="pt-BR" b="1" dirty="0"/>
              <a:t> </a:t>
            </a:r>
            <a:r>
              <a:rPr lang="pt-BR" altLang="pt-BR" b="1" dirty="0" err="1"/>
              <a:t>class</a:t>
            </a:r>
            <a:r>
              <a:rPr lang="pt-BR" altLang="pt-BR" b="1" dirty="0"/>
              <a:t> </a:t>
            </a:r>
            <a:r>
              <a:rPr lang="pt-BR" altLang="pt-BR" b="1" dirty="0" err="1"/>
              <a:t>MeuCliente</a:t>
            </a:r>
            <a:r>
              <a:rPr lang="pt-BR" altLang="pt-BR" b="1" dirty="0"/>
              <a:t> </a:t>
            </a:r>
            <a:r>
              <a:rPr lang="pt-BR" altLang="pt-BR" b="1" dirty="0" err="1"/>
              <a:t>extends</a:t>
            </a:r>
            <a:r>
              <a:rPr lang="pt-BR" altLang="pt-BR" b="1" dirty="0"/>
              <a:t> </a:t>
            </a:r>
            <a:r>
              <a:rPr lang="pt-BR" altLang="pt-BR" b="1" dirty="0" err="1"/>
              <a:t>Object</a:t>
            </a:r>
            <a:r>
              <a:rPr lang="pt-BR" altLang="pt-BR" b="1" dirty="0"/>
              <a:t> {</a:t>
            </a:r>
          </a:p>
          <a:p>
            <a:pPr eaLnBrk="1" hangingPunct="1"/>
            <a:endParaRPr lang="pt-BR" altLang="pt-BR" dirty="0"/>
          </a:p>
          <a:p>
            <a:pPr eaLnBrk="1" hangingPunct="1"/>
            <a:r>
              <a:rPr lang="pt-BR" altLang="pt-BR" dirty="0" err="1"/>
              <a:t>String</a:t>
            </a:r>
            <a:r>
              <a:rPr lang="pt-BR" altLang="pt-BR" dirty="0"/>
              <a:t> Nome;</a:t>
            </a:r>
          </a:p>
          <a:p>
            <a:pPr eaLnBrk="1" hangingPunct="1"/>
            <a:r>
              <a:rPr lang="pt-BR" altLang="pt-BR" dirty="0" err="1"/>
              <a:t>String</a:t>
            </a:r>
            <a:r>
              <a:rPr lang="pt-BR" altLang="pt-BR" dirty="0"/>
              <a:t> Logradouro;</a:t>
            </a:r>
          </a:p>
          <a:p>
            <a:pPr eaLnBrk="1" hangingPunct="1"/>
            <a:endParaRPr lang="pt-BR" altLang="pt-BR" dirty="0"/>
          </a:p>
          <a:p>
            <a:pPr eaLnBrk="1" hangingPunct="1"/>
            <a:r>
              <a:rPr lang="pt-BR" altLang="pt-BR" dirty="0" err="1"/>
              <a:t>void</a:t>
            </a:r>
            <a:r>
              <a:rPr lang="pt-BR" altLang="pt-BR" dirty="0"/>
              <a:t> </a:t>
            </a:r>
            <a:r>
              <a:rPr lang="pt-BR" altLang="pt-BR" dirty="0" err="1"/>
              <a:t>Cad_Nome</a:t>
            </a:r>
            <a:r>
              <a:rPr lang="pt-BR" altLang="pt-BR" dirty="0"/>
              <a:t>(</a:t>
            </a:r>
            <a:r>
              <a:rPr lang="pt-BR" altLang="pt-BR" dirty="0" err="1"/>
              <a:t>String</a:t>
            </a:r>
            <a:r>
              <a:rPr lang="pt-BR" altLang="pt-BR" dirty="0"/>
              <a:t> Nome_)</a:t>
            </a:r>
          </a:p>
          <a:p>
            <a:pPr eaLnBrk="1" hangingPunct="1"/>
            <a:r>
              <a:rPr lang="pt-BR" altLang="pt-BR" dirty="0"/>
              <a:t>{ Nome = Nome_;</a:t>
            </a:r>
          </a:p>
          <a:p>
            <a:pPr eaLnBrk="1" hangingPunct="1"/>
            <a:r>
              <a:rPr lang="pt-BR" altLang="pt-BR" dirty="0"/>
              <a:t>}</a:t>
            </a:r>
          </a:p>
          <a:p>
            <a:pPr eaLnBrk="1" hangingPunct="1"/>
            <a:endParaRPr lang="pt-BR" altLang="pt-BR" dirty="0"/>
          </a:p>
          <a:p>
            <a:pPr eaLnBrk="1" hangingPunct="1"/>
            <a:r>
              <a:rPr lang="pt-BR" altLang="pt-BR" dirty="0" err="1"/>
              <a:t>void</a:t>
            </a:r>
            <a:r>
              <a:rPr lang="pt-BR" altLang="pt-BR" dirty="0"/>
              <a:t> </a:t>
            </a:r>
            <a:r>
              <a:rPr lang="pt-BR" altLang="pt-BR" dirty="0" err="1"/>
              <a:t>Cad_Logra</a:t>
            </a:r>
            <a:r>
              <a:rPr lang="pt-BR" altLang="pt-BR" dirty="0"/>
              <a:t>(</a:t>
            </a:r>
            <a:r>
              <a:rPr lang="pt-BR" altLang="pt-BR" dirty="0" err="1"/>
              <a:t>String</a:t>
            </a:r>
            <a:r>
              <a:rPr lang="pt-BR" altLang="pt-BR" dirty="0"/>
              <a:t> Logra_){</a:t>
            </a:r>
          </a:p>
          <a:p>
            <a:pPr eaLnBrk="1" hangingPunct="1"/>
            <a:r>
              <a:rPr lang="pt-BR" altLang="pt-BR" dirty="0"/>
              <a:t>Logradouro = Logra_;</a:t>
            </a:r>
          </a:p>
          <a:p>
            <a:pPr eaLnBrk="1" hangingPunct="1"/>
            <a:r>
              <a:rPr lang="pt-BR" altLang="pt-BR" dirty="0"/>
              <a:t>}</a:t>
            </a:r>
          </a:p>
          <a:p>
            <a:pPr eaLnBrk="1" hangingPunct="1"/>
            <a:endParaRPr lang="pt-BR" altLang="pt-BR" dirty="0"/>
          </a:p>
          <a:p>
            <a:pPr eaLnBrk="1" hangingPunct="1"/>
            <a:endParaRPr lang="pt-BR" altLang="pt-BR" dirty="0"/>
          </a:p>
          <a:p>
            <a:pPr eaLnBrk="1" hangingPunct="1"/>
            <a:r>
              <a:rPr lang="pt-BR" altLang="pt-BR" dirty="0" err="1"/>
              <a:t>String</a:t>
            </a:r>
            <a:r>
              <a:rPr lang="pt-BR" altLang="pt-BR" dirty="0"/>
              <a:t> </a:t>
            </a:r>
            <a:r>
              <a:rPr lang="pt-BR" altLang="pt-BR" dirty="0" err="1"/>
              <a:t>Ret_Nome</a:t>
            </a:r>
            <a:r>
              <a:rPr lang="pt-BR" altLang="pt-BR" dirty="0"/>
              <a:t>() {</a:t>
            </a:r>
          </a:p>
          <a:p>
            <a:pPr eaLnBrk="1" hangingPunct="1"/>
            <a:r>
              <a:rPr lang="pt-BR" altLang="pt-BR" dirty="0" err="1"/>
              <a:t>return</a:t>
            </a:r>
            <a:r>
              <a:rPr lang="pt-BR" altLang="pt-BR" dirty="0"/>
              <a:t> Nome;</a:t>
            </a:r>
          </a:p>
          <a:p>
            <a:pPr eaLnBrk="1" hangingPunct="1"/>
            <a:r>
              <a:rPr lang="pt-BR" altLang="pt-BR" dirty="0"/>
              <a:t>}</a:t>
            </a:r>
          </a:p>
          <a:p>
            <a:pPr eaLnBrk="1" hangingPunct="1"/>
            <a:r>
              <a:rPr lang="pt-BR" altLang="pt-BR" dirty="0" err="1"/>
              <a:t>String</a:t>
            </a:r>
            <a:r>
              <a:rPr lang="pt-BR" altLang="pt-BR" dirty="0"/>
              <a:t> </a:t>
            </a:r>
            <a:r>
              <a:rPr lang="pt-BR" altLang="pt-BR" dirty="0" err="1"/>
              <a:t>Ret_Logra</a:t>
            </a:r>
            <a:r>
              <a:rPr lang="pt-BR" altLang="pt-BR" dirty="0"/>
              <a:t>() {</a:t>
            </a:r>
          </a:p>
          <a:p>
            <a:pPr eaLnBrk="1" hangingPunct="1"/>
            <a:r>
              <a:rPr lang="pt-BR" altLang="pt-BR" dirty="0" err="1"/>
              <a:t>return</a:t>
            </a:r>
            <a:r>
              <a:rPr lang="pt-BR" altLang="pt-BR" dirty="0"/>
              <a:t> Logradouro;</a:t>
            </a:r>
          </a:p>
          <a:p>
            <a:pPr eaLnBrk="1" hangingPunct="1"/>
            <a:r>
              <a:rPr lang="pt-BR" altLang="pt-BR" dirty="0"/>
              <a:t>}</a:t>
            </a:r>
          </a:p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251656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12</a:t>
            </a:fld>
            <a:endParaRPr lang="pt-BR" dirty="0"/>
          </a:p>
        </p:txBody>
      </p:sp>
      <p:sp>
        <p:nvSpPr>
          <p:cNvPr id="5" name="Retângulo 2"/>
          <p:cNvSpPr>
            <a:spLocks noChangeArrowheads="1"/>
          </p:cNvSpPr>
          <p:nvPr/>
        </p:nvSpPr>
        <p:spPr bwMode="auto">
          <a:xfrm>
            <a:off x="2542773" y="849492"/>
            <a:ext cx="7632700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 err="1"/>
              <a:t>MeuCliente</a:t>
            </a:r>
            <a:r>
              <a:rPr lang="pt-BR" altLang="pt-BR" dirty="0"/>
              <a:t>(){</a:t>
            </a:r>
          </a:p>
          <a:p>
            <a:pPr eaLnBrk="1" hangingPunct="1"/>
            <a:r>
              <a:rPr lang="pt-BR" altLang="pt-BR" dirty="0"/>
              <a:t>Nome = "";</a:t>
            </a:r>
          </a:p>
          <a:p>
            <a:pPr eaLnBrk="1" hangingPunct="1"/>
            <a:r>
              <a:rPr lang="pt-BR" altLang="pt-BR" dirty="0"/>
              <a:t>Logradouro = "";</a:t>
            </a:r>
          </a:p>
          <a:p>
            <a:pPr eaLnBrk="1" hangingPunct="1"/>
            <a:r>
              <a:rPr lang="pt-BR" altLang="pt-BR" dirty="0"/>
              <a:t>}</a:t>
            </a:r>
          </a:p>
          <a:p>
            <a:pPr eaLnBrk="1" hangingPunct="1"/>
            <a:endParaRPr lang="pt-BR" altLang="pt-BR" dirty="0"/>
          </a:p>
          <a:p>
            <a:pPr eaLnBrk="1" hangingPunct="1"/>
            <a:r>
              <a:rPr lang="pt-BR" altLang="pt-BR" dirty="0" err="1"/>
              <a:t>MeuCliente</a:t>
            </a:r>
            <a:r>
              <a:rPr lang="pt-BR" altLang="pt-BR" dirty="0"/>
              <a:t>(</a:t>
            </a:r>
            <a:r>
              <a:rPr lang="pt-BR" altLang="pt-BR" dirty="0" err="1"/>
              <a:t>String</a:t>
            </a:r>
            <a:r>
              <a:rPr lang="pt-BR" altLang="pt-BR" dirty="0"/>
              <a:t> Nome_, </a:t>
            </a:r>
            <a:r>
              <a:rPr lang="pt-BR" altLang="pt-BR" dirty="0" err="1"/>
              <a:t>String</a:t>
            </a:r>
            <a:r>
              <a:rPr lang="pt-BR" altLang="pt-BR" dirty="0"/>
              <a:t> Logradouro_){</a:t>
            </a:r>
          </a:p>
          <a:p>
            <a:pPr eaLnBrk="1" hangingPunct="1"/>
            <a:r>
              <a:rPr lang="pt-BR" altLang="pt-BR" dirty="0"/>
              <a:t>Nome = Nome_;</a:t>
            </a:r>
          </a:p>
          <a:p>
            <a:pPr eaLnBrk="1" hangingPunct="1"/>
            <a:r>
              <a:rPr lang="pt-BR" altLang="pt-BR" dirty="0"/>
              <a:t>Logradouro = Logradouro_;</a:t>
            </a:r>
          </a:p>
          <a:p>
            <a:pPr eaLnBrk="1" hangingPunct="1"/>
            <a:r>
              <a:rPr lang="pt-BR" altLang="pt-BR" dirty="0"/>
              <a:t>}</a:t>
            </a:r>
          </a:p>
          <a:p>
            <a:pPr eaLnBrk="1" hangingPunct="1"/>
            <a:endParaRPr lang="pt-BR" altLang="pt-BR" dirty="0"/>
          </a:p>
          <a:p>
            <a:pPr eaLnBrk="1" hangingPunct="1"/>
            <a:r>
              <a:rPr lang="pt-BR" altLang="pt-BR" dirty="0" err="1"/>
              <a:t>public</a:t>
            </a:r>
            <a:r>
              <a:rPr lang="pt-BR" altLang="pt-BR" dirty="0"/>
              <a:t> </a:t>
            </a:r>
            <a:r>
              <a:rPr lang="pt-BR" altLang="pt-BR" dirty="0" err="1"/>
              <a:t>static</a:t>
            </a:r>
            <a:r>
              <a:rPr lang="pt-BR" altLang="pt-BR" dirty="0"/>
              <a:t> </a:t>
            </a:r>
            <a:r>
              <a:rPr lang="pt-BR" altLang="pt-BR" dirty="0" err="1"/>
              <a:t>void</a:t>
            </a:r>
            <a:r>
              <a:rPr lang="pt-BR" altLang="pt-BR" dirty="0"/>
              <a:t> </a:t>
            </a:r>
            <a:r>
              <a:rPr lang="pt-BR" altLang="pt-BR" dirty="0" err="1"/>
              <a:t>main</a:t>
            </a:r>
            <a:r>
              <a:rPr lang="pt-BR" altLang="pt-BR" dirty="0"/>
              <a:t>(</a:t>
            </a:r>
            <a:r>
              <a:rPr lang="pt-BR" altLang="pt-BR" dirty="0" err="1"/>
              <a:t>String</a:t>
            </a:r>
            <a:r>
              <a:rPr lang="pt-BR" altLang="pt-BR" dirty="0"/>
              <a:t> </a:t>
            </a:r>
            <a:r>
              <a:rPr lang="pt-BR" altLang="pt-BR" dirty="0" err="1"/>
              <a:t>args</a:t>
            </a:r>
            <a:r>
              <a:rPr lang="pt-BR" altLang="pt-BR" dirty="0"/>
              <a:t>[] ){</a:t>
            </a:r>
          </a:p>
          <a:p>
            <a:pPr eaLnBrk="1" hangingPunct="1"/>
            <a:r>
              <a:rPr lang="pt-BR" altLang="pt-BR" dirty="0" err="1"/>
              <a:t>MeuCliente</a:t>
            </a:r>
            <a:r>
              <a:rPr lang="pt-BR" altLang="pt-BR" dirty="0"/>
              <a:t> C1 = new </a:t>
            </a:r>
            <a:r>
              <a:rPr lang="pt-BR" altLang="pt-BR" dirty="0" err="1"/>
              <a:t>MeuCliente</a:t>
            </a:r>
            <a:r>
              <a:rPr lang="pt-BR" altLang="pt-BR" dirty="0"/>
              <a:t>();</a:t>
            </a:r>
          </a:p>
          <a:p>
            <a:pPr eaLnBrk="1" hangingPunct="1"/>
            <a:r>
              <a:rPr lang="pt-BR" altLang="pt-BR" dirty="0"/>
              <a:t>C1.Cad_Nome(“Luciana Zapparolli");</a:t>
            </a:r>
          </a:p>
          <a:p>
            <a:pPr eaLnBrk="1" hangingPunct="1"/>
            <a:r>
              <a:rPr lang="pt-BR" altLang="pt-BR" dirty="0"/>
              <a:t>C1.Cad_Logra("Rua Frederico </a:t>
            </a:r>
            <a:r>
              <a:rPr lang="pt-BR" altLang="pt-BR" dirty="0" err="1"/>
              <a:t>Grotte</a:t>
            </a:r>
            <a:r>
              <a:rPr lang="pt-BR" altLang="pt-BR" dirty="0"/>
              <a:t>, 322");</a:t>
            </a:r>
          </a:p>
          <a:p>
            <a:pPr eaLnBrk="1" hangingPunct="1"/>
            <a:r>
              <a:rPr lang="pt-BR" altLang="pt-BR" dirty="0" err="1"/>
              <a:t>System.out.println</a:t>
            </a:r>
            <a:r>
              <a:rPr lang="pt-BR" altLang="pt-BR" dirty="0"/>
              <a:t>("Nome: " + C1.Ret_Nome()  + "\n" + "Endereço: " + C1.Ret_Logra());</a:t>
            </a:r>
          </a:p>
          <a:p>
            <a:pPr eaLnBrk="1" hangingPunct="1"/>
            <a:r>
              <a:rPr lang="pt-BR" altLang="pt-BR" dirty="0"/>
              <a:t>}</a:t>
            </a:r>
          </a:p>
          <a:p>
            <a:pPr eaLnBrk="1" hangingPunct="1"/>
            <a:endParaRPr lang="pt-BR" altLang="pt-BR" dirty="0"/>
          </a:p>
          <a:p>
            <a:pPr eaLnBrk="1" hangingPunct="1"/>
            <a:r>
              <a:rPr lang="pt-BR" alt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9859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13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18941" y="334851"/>
            <a:ext cx="11590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4400" dirty="0"/>
              <a:t>Sobrecarga de Métodos</a:t>
            </a:r>
            <a:endParaRPr lang="pt-BR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591614" y="1174750"/>
            <a:ext cx="8534400" cy="5683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pt-BR" altLang="pt-BR" dirty="0"/>
              <a:t>Quando são criados vários métodos com o mesmo nome, porém com argumentos diferentes.</a:t>
            </a:r>
          </a:p>
          <a:p>
            <a:pPr lvl="1" algn="just"/>
            <a:endParaRPr lang="pt-BR" altLang="pt-BR" dirty="0"/>
          </a:p>
          <a:p>
            <a:pPr lvl="1" algn="just">
              <a:buFont typeface="Wingdings" panose="05000000000000000000" pitchFamily="2" charset="2"/>
              <a:buNone/>
            </a:pPr>
            <a:r>
              <a:rPr lang="pt-BR" altLang="pt-BR" sz="3000" dirty="0" err="1"/>
              <a:t>Public</a:t>
            </a:r>
            <a:r>
              <a:rPr lang="pt-BR" altLang="pt-BR" sz="3000" dirty="0"/>
              <a:t> </a:t>
            </a:r>
            <a:r>
              <a:rPr lang="pt-BR" altLang="pt-BR" sz="3000" dirty="0" err="1"/>
              <a:t>class</a:t>
            </a:r>
            <a:r>
              <a:rPr lang="pt-BR" altLang="pt-BR" sz="3000" dirty="0"/>
              <a:t> Pessoa {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pt-BR" altLang="pt-BR" sz="3000" dirty="0"/>
              <a:t>   </a:t>
            </a:r>
            <a:r>
              <a:rPr lang="pt-BR" altLang="pt-BR" sz="3000" dirty="0" err="1"/>
              <a:t>String</a:t>
            </a:r>
            <a:r>
              <a:rPr lang="pt-BR" altLang="pt-BR" sz="3000" dirty="0"/>
              <a:t> Nome;   </a:t>
            </a:r>
            <a:r>
              <a:rPr lang="pt-BR" altLang="pt-BR" sz="3000" dirty="0" err="1"/>
              <a:t>int</a:t>
            </a:r>
            <a:r>
              <a:rPr lang="pt-BR" altLang="pt-BR" sz="3000" dirty="0"/>
              <a:t> Idade;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pt-BR" altLang="pt-BR" sz="3000" dirty="0" err="1"/>
              <a:t>void</a:t>
            </a:r>
            <a:r>
              <a:rPr lang="pt-BR" altLang="pt-BR" sz="3000" dirty="0"/>
              <a:t> </a:t>
            </a:r>
            <a:r>
              <a:rPr lang="pt-BR" altLang="pt-BR" sz="3000" b="1" dirty="0" err="1"/>
              <a:t>GetDados</a:t>
            </a:r>
            <a:r>
              <a:rPr lang="pt-BR" altLang="pt-BR" sz="3000" dirty="0"/>
              <a:t>(</a:t>
            </a:r>
            <a:r>
              <a:rPr lang="pt-BR" altLang="pt-BR" sz="3000" dirty="0" err="1"/>
              <a:t>String</a:t>
            </a:r>
            <a:r>
              <a:rPr lang="pt-BR" altLang="pt-BR" sz="3000" dirty="0"/>
              <a:t> Nome_)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pt-BR" altLang="pt-BR" sz="3000" dirty="0"/>
              <a:t> {Nome = Nome_;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pt-BR" altLang="pt-BR" sz="3000" dirty="0"/>
              <a:t>}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pt-BR" altLang="pt-BR" sz="3000" dirty="0" err="1"/>
              <a:t>void</a:t>
            </a:r>
            <a:r>
              <a:rPr lang="pt-BR" altLang="pt-BR" sz="3000" dirty="0"/>
              <a:t> </a:t>
            </a:r>
            <a:r>
              <a:rPr lang="pt-BR" altLang="pt-BR" sz="3000" b="1" dirty="0" err="1"/>
              <a:t>GetDados</a:t>
            </a:r>
            <a:r>
              <a:rPr lang="pt-BR" altLang="pt-BR" sz="3000" dirty="0"/>
              <a:t>(</a:t>
            </a:r>
            <a:r>
              <a:rPr lang="pt-BR" altLang="pt-BR" sz="3000" dirty="0" err="1"/>
              <a:t>String</a:t>
            </a:r>
            <a:r>
              <a:rPr lang="pt-BR" altLang="pt-BR" sz="3000" dirty="0"/>
              <a:t> Nome_, </a:t>
            </a:r>
            <a:r>
              <a:rPr lang="pt-BR" altLang="pt-BR" sz="3000" dirty="0" err="1"/>
              <a:t>int</a:t>
            </a:r>
            <a:r>
              <a:rPr lang="pt-BR" altLang="pt-BR" sz="3000" dirty="0"/>
              <a:t> Idade_ )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pt-BR" altLang="pt-BR" sz="3000" dirty="0"/>
              <a:t>{Nome = Nome_; Idade = Idade_;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pt-BR" altLang="pt-BR" sz="30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628307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14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18941" y="334851"/>
            <a:ext cx="11590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4400" dirty="0"/>
              <a:t>Construtores</a:t>
            </a:r>
            <a:endParaRPr lang="pt-BR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029496" y="1237776"/>
            <a:ext cx="8229600" cy="491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pt-BR" altLang="pt-BR" dirty="0"/>
              <a:t>Construtores são métodos que são chamados no ato da instanciação do objeto. Uma classe pode ter vários construtores com o mesmo nome da classe, porém, com argumentos diferentes.</a:t>
            </a:r>
          </a:p>
          <a:p>
            <a:pPr lvl="1" algn="just">
              <a:buFont typeface="Wingdings" panose="05000000000000000000" pitchFamily="2" charset="2"/>
              <a:buNone/>
            </a:pPr>
            <a:endParaRPr lang="pt-BR" altLang="pt-BR" dirty="0"/>
          </a:p>
          <a:p>
            <a:pPr lvl="1" algn="just">
              <a:buFont typeface="Wingdings" panose="05000000000000000000" pitchFamily="2" charset="2"/>
              <a:buNone/>
            </a:pPr>
            <a:r>
              <a:rPr lang="pt-BR" altLang="pt-BR" sz="3000" dirty="0" err="1"/>
              <a:t>Public</a:t>
            </a:r>
            <a:r>
              <a:rPr lang="pt-BR" altLang="pt-BR" sz="3000" dirty="0"/>
              <a:t> </a:t>
            </a:r>
            <a:r>
              <a:rPr lang="pt-BR" altLang="pt-BR" sz="3000" dirty="0" err="1"/>
              <a:t>class</a:t>
            </a:r>
            <a:r>
              <a:rPr lang="pt-BR" altLang="pt-BR" sz="3000" dirty="0"/>
              <a:t> Pessoa {   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pt-BR" altLang="pt-BR" sz="3000" dirty="0"/>
              <a:t> </a:t>
            </a:r>
            <a:r>
              <a:rPr lang="pt-BR" altLang="pt-BR" sz="3000" dirty="0" err="1"/>
              <a:t>String</a:t>
            </a:r>
            <a:r>
              <a:rPr lang="pt-BR" altLang="pt-BR" sz="3000" dirty="0"/>
              <a:t> Nome;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pt-BR" altLang="pt-BR" sz="3000" b="1" dirty="0"/>
              <a:t>Pessoa</a:t>
            </a:r>
            <a:r>
              <a:rPr lang="pt-BR" altLang="pt-BR" sz="3000" dirty="0"/>
              <a:t> ( ) {Nome = “”;}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pt-BR" altLang="pt-BR" sz="3000" b="1" dirty="0"/>
              <a:t>Pessoa</a:t>
            </a:r>
            <a:r>
              <a:rPr lang="pt-BR" altLang="pt-BR" sz="3000" dirty="0"/>
              <a:t> (</a:t>
            </a:r>
            <a:r>
              <a:rPr lang="pt-BR" altLang="pt-BR" sz="3000" dirty="0" err="1"/>
              <a:t>String</a:t>
            </a:r>
            <a:r>
              <a:rPr lang="pt-BR" altLang="pt-BR" sz="3000" dirty="0"/>
              <a:t> Nome_) {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pt-BR" altLang="pt-BR" sz="3000" dirty="0"/>
              <a:t>Nome = Nome_;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pt-BR" altLang="pt-BR" sz="30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998254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15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18941" y="334851"/>
            <a:ext cx="11590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4400" dirty="0"/>
              <a:t>Destrutores</a:t>
            </a:r>
            <a:endParaRPr lang="pt-BR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704108" y="1291921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buFont typeface="Wingdings" panose="05000000000000000000" pitchFamily="2" charset="2"/>
              <a:buNone/>
            </a:pPr>
            <a:r>
              <a:rPr lang="pt-BR" altLang="pt-BR"/>
              <a:t>São métodos chamados para limpeza da memória heap (Pilha de instâncias de Objetos), o Java faz este serviço através de um algoritmo de limpeza (Coletor de Lixo).</a:t>
            </a:r>
          </a:p>
          <a:p>
            <a:pPr lvl="1" algn="just">
              <a:buFont typeface="Wingdings" panose="05000000000000000000" pitchFamily="2" charset="2"/>
              <a:buNone/>
            </a:pPr>
            <a:endParaRPr lang="pt-BR" altLang="pt-BR"/>
          </a:p>
          <a:p>
            <a:pPr algn="just">
              <a:buFont typeface="Wingdings" panose="05000000000000000000" pitchFamily="2" charset="2"/>
              <a:buNone/>
            </a:pPr>
            <a:r>
              <a:rPr lang="pt-BR" altLang="pt-BR"/>
              <a:t>Public class Pessoa ( ) {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pt-BR" altLang="pt-BR"/>
              <a:t>String Nome;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pt-BR" altLang="pt-BR"/>
              <a:t>Pessoa ( ) {Nome = “”;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pt-BR" altLang="pt-BR"/>
              <a:t>}  \\ Construtor Padrão</a:t>
            </a:r>
          </a:p>
          <a:p>
            <a:pPr algn="just">
              <a:buFont typeface="Wingdings" panose="05000000000000000000" pitchFamily="2" charset="2"/>
              <a:buNone/>
            </a:pPr>
            <a:endParaRPr lang="pt-BR" altLang="pt-BR"/>
          </a:p>
          <a:p>
            <a:pPr algn="just">
              <a:buFont typeface="Wingdings" panose="05000000000000000000" pitchFamily="2" charset="2"/>
              <a:buNone/>
            </a:pPr>
            <a:r>
              <a:rPr lang="pt-BR" altLang="pt-BR"/>
              <a:t>~Pessoa( );}  \\ Destrutor utilizado no C++</a:t>
            </a:r>
          </a:p>
          <a:p>
            <a:pPr lvl="1" algn="just"/>
            <a:endParaRPr lang="pt-BR" altLang="pt-BR" sz="2200" dirty="0"/>
          </a:p>
        </p:txBody>
      </p:sp>
    </p:spTree>
    <p:extLst>
      <p:ext uri="{BB962C8B-B14F-4D97-AF65-F5344CB8AC3E}">
        <p14:creationId xmlns:p14="http://schemas.microsoft.com/office/powerpoint/2010/main" val="3815055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16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18941" y="334851"/>
            <a:ext cx="11590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4400" b="1" dirty="0"/>
              <a:t>Exemplo:  (herança, Polimorfismo e Anulação)</a:t>
            </a:r>
            <a:endParaRPr lang="pt-BR" dirty="0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4252273" y="1282700"/>
            <a:ext cx="3124200" cy="762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4000"/>
              <a:t>ClieHer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2194873" y="4178300"/>
            <a:ext cx="3124200" cy="762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3600"/>
              <a:t>ClienteFisico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233473" y="4178300"/>
            <a:ext cx="3124200" cy="762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3600"/>
              <a:t>ClienteJuridico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924036" y="5121856"/>
            <a:ext cx="22349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400" b="1" u="sng" dirty="0"/>
              <a:t>Métodos</a:t>
            </a:r>
          </a:p>
          <a:p>
            <a:pPr algn="ctr" eaLnBrk="1" hangingPunct="1"/>
            <a:r>
              <a:rPr lang="pt-BR" altLang="pt-BR" sz="2400" b="1" dirty="0" err="1"/>
              <a:t>ShowCliente</a:t>
            </a:r>
            <a:r>
              <a:rPr lang="pt-BR" altLang="pt-BR" sz="2400" dirty="0"/>
              <a:t>()</a:t>
            </a:r>
          </a:p>
          <a:p>
            <a:pPr algn="ctr" eaLnBrk="1" hangingPunct="1"/>
            <a:r>
              <a:rPr lang="pt-BR" altLang="pt-BR" sz="2400" dirty="0" err="1"/>
              <a:t>ShowJuridico</a:t>
            </a:r>
            <a:r>
              <a:rPr lang="pt-BR" altLang="pt-BR" sz="2400" dirty="0"/>
              <a:t>()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75873" y="5168900"/>
            <a:ext cx="22145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400" b="1" u="sng"/>
              <a:t>Métodos</a:t>
            </a:r>
            <a:endParaRPr lang="pt-BR" altLang="pt-BR" sz="2400"/>
          </a:p>
          <a:p>
            <a:pPr algn="ctr" eaLnBrk="1" hangingPunct="1"/>
            <a:r>
              <a:rPr lang="pt-BR" altLang="pt-BR" sz="2400" b="1"/>
              <a:t>ShowCliente</a:t>
            </a:r>
            <a:r>
              <a:rPr lang="pt-BR" altLang="pt-BR" sz="2400"/>
              <a:t>()</a:t>
            </a:r>
          </a:p>
          <a:p>
            <a:pPr algn="ctr" eaLnBrk="1" hangingPunct="1"/>
            <a:r>
              <a:rPr lang="pt-BR" altLang="pt-BR" sz="2400"/>
              <a:t>ShowFisico()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709473" y="2197100"/>
            <a:ext cx="22145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400" b="1" u="sng" dirty="0"/>
              <a:t>Métodos</a:t>
            </a:r>
            <a:endParaRPr lang="pt-BR" altLang="pt-BR" sz="2400" dirty="0"/>
          </a:p>
          <a:p>
            <a:pPr algn="ctr" eaLnBrk="1" hangingPunct="1"/>
            <a:r>
              <a:rPr lang="pt-BR" altLang="pt-BR" sz="2400" b="1" dirty="0" err="1"/>
              <a:t>ShowCliente</a:t>
            </a:r>
            <a:r>
              <a:rPr lang="pt-BR" altLang="pt-BR" sz="2400" dirty="0"/>
              <a:t>()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5014273" y="901700"/>
            <a:ext cx="156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/>
              <a:t>SuperClasse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938073" y="5168900"/>
            <a:ext cx="1479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/>
              <a:t>SubClasses</a:t>
            </a:r>
          </a:p>
        </p:txBody>
      </p:sp>
      <p:cxnSp>
        <p:nvCxnSpPr>
          <p:cNvPr id="16" name="AutoShape 17"/>
          <p:cNvCxnSpPr>
            <a:cxnSpLocks noChangeShapeType="1"/>
          </p:cNvCxnSpPr>
          <p:nvPr/>
        </p:nvCxnSpPr>
        <p:spPr bwMode="auto">
          <a:xfrm rot="16200000">
            <a:off x="2785423" y="2673350"/>
            <a:ext cx="2514600" cy="495300"/>
          </a:xfrm>
          <a:prstGeom prst="bentConnector2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8"/>
          <p:cNvCxnSpPr>
            <a:cxnSpLocks noChangeShapeType="1"/>
          </p:cNvCxnSpPr>
          <p:nvPr/>
        </p:nvCxnSpPr>
        <p:spPr bwMode="auto">
          <a:xfrm rot="5400000" flipH="1">
            <a:off x="6306909" y="2711450"/>
            <a:ext cx="2514600" cy="419100"/>
          </a:xfrm>
          <a:prstGeom prst="bentConnector2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06551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17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18941" y="334851"/>
            <a:ext cx="11590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hangingPunct="0">
              <a:defRPr/>
            </a:pPr>
            <a:r>
              <a:rPr lang="pt-BR" sz="4400" dirty="0">
                <a:solidFill>
                  <a:schemeClr val="tx2"/>
                </a:solidFill>
              </a:rPr>
              <a:t>Classe </a:t>
            </a:r>
            <a:r>
              <a:rPr lang="pt-BR" sz="4400" dirty="0" err="1">
                <a:solidFill>
                  <a:schemeClr val="tx2"/>
                </a:solidFill>
              </a:rPr>
              <a:t>Area</a:t>
            </a:r>
            <a:endParaRPr lang="pt-BR" sz="4400" dirty="0">
              <a:solidFill>
                <a:schemeClr val="tx2"/>
              </a:solidFill>
            </a:endParaRPr>
          </a:p>
        </p:txBody>
      </p:sp>
      <p:sp>
        <p:nvSpPr>
          <p:cNvPr id="18" name="Retângulo 2"/>
          <p:cNvSpPr>
            <a:spLocks noChangeArrowheads="1"/>
          </p:cNvSpPr>
          <p:nvPr/>
        </p:nvSpPr>
        <p:spPr bwMode="auto">
          <a:xfrm>
            <a:off x="2043537" y="1312282"/>
            <a:ext cx="7416800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dirty="0" err="1"/>
              <a:t>import</a:t>
            </a:r>
            <a:r>
              <a:rPr lang="pt-BR" altLang="pt-BR" sz="2000" dirty="0"/>
              <a:t> </a:t>
            </a:r>
            <a:r>
              <a:rPr lang="pt-BR" altLang="pt-BR" sz="2000" dirty="0" err="1"/>
              <a:t>javax.swing.JOptionPane</a:t>
            </a:r>
            <a:r>
              <a:rPr lang="pt-BR" altLang="pt-BR" sz="2000" dirty="0"/>
              <a:t>;</a:t>
            </a:r>
          </a:p>
          <a:p>
            <a:pPr eaLnBrk="1" hangingPunct="1"/>
            <a:endParaRPr lang="pt-BR" altLang="pt-BR" sz="2000" dirty="0"/>
          </a:p>
          <a:p>
            <a:pPr eaLnBrk="1" hangingPunct="1"/>
            <a:r>
              <a:rPr lang="pt-BR" altLang="pt-BR" sz="2000" dirty="0" err="1"/>
              <a:t>public</a:t>
            </a:r>
            <a:r>
              <a:rPr lang="pt-BR" altLang="pt-BR" sz="2000" dirty="0"/>
              <a:t> </a:t>
            </a:r>
            <a:r>
              <a:rPr lang="pt-BR" altLang="pt-BR" sz="2000" dirty="0" err="1"/>
              <a:t>class</a:t>
            </a:r>
            <a:r>
              <a:rPr lang="pt-BR" altLang="pt-BR" sz="2000" dirty="0"/>
              <a:t> </a:t>
            </a:r>
            <a:r>
              <a:rPr lang="pt-BR" altLang="pt-BR" sz="2000" dirty="0" err="1"/>
              <a:t>area</a:t>
            </a:r>
            <a:r>
              <a:rPr lang="pt-BR" altLang="pt-BR" sz="2000" dirty="0"/>
              <a:t> {</a:t>
            </a:r>
          </a:p>
          <a:p>
            <a:pPr eaLnBrk="1" hangingPunct="1"/>
            <a:endParaRPr lang="pt-BR" altLang="pt-BR" sz="2000" dirty="0"/>
          </a:p>
          <a:p>
            <a:pPr eaLnBrk="1" hangingPunct="1"/>
            <a:r>
              <a:rPr lang="pt-BR" altLang="pt-BR" sz="2000" dirty="0"/>
              <a:t>//atributos da classe </a:t>
            </a:r>
            <a:r>
              <a:rPr lang="pt-BR" altLang="pt-BR" sz="2000" dirty="0" err="1"/>
              <a:t>area</a:t>
            </a:r>
            <a:endParaRPr lang="pt-BR" altLang="pt-BR" sz="2000" dirty="0"/>
          </a:p>
          <a:p>
            <a:pPr eaLnBrk="1" hangingPunct="1"/>
            <a:r>
              <a:rPr lang="pt-BR" altLang="pt-BR" sz="2000" dirty="0" err="1"/>
              <a:t>float</a:t>
            </a:r>
            <a:r>
              <a:rPr lang="pt-BR" altLang="pt-BR" sz="2000" dirty="0"/>
              <a:t> base, altura, ar;</a:t>
            </a:r>
          </a:p>
          <a:p>
            <a:pPr eaLnBrk="1" hangingPunct="1"/>
            <a:endParaRPr lang="pt-BR" altLang="pt-BR" sz="2000" dirty="0"/>
          </a:p>
          <a:p>
            <a:pPr eaLnBrk="1" hangingPunct="1"/>
            <a:r>
              <a:rPr lang="pt-BR" altLang="pt-BR" sz="2000" dirty="0"/>
              <a:t>   // </a:t>
            </a:r>
            <a:r>
              <a:rPr lang="pt-BR" altLang="pt-BR" sz="2000" dirty="0" err="1"/>
              <a:t>Metodo</a:t>
            </a:r>
            <a:r>
              <a:rPr lang="pt-BR" altLang="pt-BR" sz="2000" dirty="0"/>
              <a:t> para leitura da base e altura</a:t>
            </a:r>
          </a:p>
          <a:p>
            <a:pPr eaLnBrk="1" hangingPunct="1"/>
            <a:r>
              <a:rPr lang="pt-BR" altLang="pt-BR" sz="2000" dirty="0" err="1"/>
              <a:t>public</a:t>
            </a:r>
            <a:r>
              <a:rPr lang="pt-BR" altLang="pt-BR" sz="2000" dirty="0"/>
              <a:t> </a:t>
            </a:r>
            <a:r>
              <a:rPr lang="pt-BR" altLang="pt-BR" sz="2000" dirty="0" err="1"/>
              <a:t>void</a:t>
            </a:r>
            <a:r>
              <a:rPr lang="pt-BR" altLang="pt-BR" sz="2000" dirty="0"/>
              <a:t> </a:t>
            </a:r>
            <a:r>
              <a:rPr lang="pt-BR" altLang="pt-BR" sz="2000" dirty="0" err="1"/>
              <a:t>Setvalores</a:t>
            </a:r>
            <a:r>
              <a:rPr lang="pt-BR" altLang="pt-BR" sz="2000" dirty="0"/>
              <a:t>(</a:t>
            </a:r>
            <a:r>
              <a:rPr lang="pt-BR" altLang="pt-BR" sz="2000" dirty="0" err="1"/>
              <a:t>float</a:t>
            </a:r>
            <a:r>
              <a:rPr lang="pt-BR" altLang="pt-BR" sz="2000" dirty="0"/>
              <a:t> B, </a:t>
            </a:r>
            <a:r>
              <a:rPr lang="pt-BR" altLang="pt-BR" sz="2000" dirty="0" err="1"/>
              <a:t>float</a:t>
            </a:r>
            <a:r>
              <a:rPr lang="pt-BR" altLang="pt-BR" sz="2000" dirty="0"/>
              <a:t> H)</a:t>
            </a:r>
          </a:p>
          <a:p>
            <a:pPr eaLnBrk="1" hangingPunct="1"/>
            <a:r>
              <a:rPr lang="pt-BR" altLang="pt-BR" sz="2000" dirty="0"/>
              <a:t>{</a:t>
            </a:r>
          </a:p>
          <a:p>
            <a:pPr eaLnBrk="1" hangingPunct="1"/>
            <a:r>
              <a:rPr lang="pt-BR" altLang="pt-BR" sz="2000" dirty="0"/>
              <a:t> base = B;</a:t>
            </a:r>
          </a:p>
          <a:p>
            <a:pPr eaLnBrk="1" hangingPunct="1"/>
            <a:r>
              <a:rPr lang="pt-BR" altLang="pt-BR" sz="2000" dirty="0"/>
              <a:t>altura = H;</a:t>
            </a:r>
          </a:p>
          <a:p>
            <a:pPr eaLnBrk="1" hangingPunct="1"/>
            <a:r>
              <a:rPr lang="pt-BR" altLang="pt-B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9122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18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73488" y="354013"/>
            <a:ext cx="11590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hangingPunct="0">
              <a:defRPr/>
            </a:pPr>
            <a:r>
              <a:rPr lang="pt-BR" sz="4400" dirty="0">
                <a:solidFill>
                  <a:schemeClr val="tx2"/>
                </a:solidFill>
              </a:rPr>
              <a:t>Classe </a:t>
            </a:r>
            <a:r>
              <a:rPr lang="pt-BR" sz="4400" dirty="0" err="1">
                <a:solidFill>
                  <a:schemeClr val="tx2"/>
                </a:solidFill>
              </a:rPr>
              <a:t>Area</a:t>
            </a:r>
            <a:endParaRPr lang="pt-BR" sz="4400" dirty="0">
              <a:solidFill>
                <a:schemeClr val="tx2"/>
              </a:solidFill>
            </a:endParaRPr>
          </a:p>
        </p:txBody>
      </p:sp>
      <p:sp>
        <p:nvSpPr>
          <p:cNvPr id="7" name="Retângulo 2"/>
          <p:cNvSpPr>
            <a:spLocks noChangeArrowheads="1"/>
          </p:cNvSpPr>
          <p:nvPr/>
        </p:nvSpPr>
        <p:spPr bwMode="auto">
          <a:xfrm>
            <a:off x="2092258" y="1292770"/>
            <a:ext cx="6246812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// </a:t>
            </a:r>
            <a:r>
              <a:rPr lang="pt-BR" altLang="pt-BR" sz="2400" dirty="0" err="1"/>
              <a:t>Metodo</a:t>
            </a:r>
            <a:r>
              <a:rPr lang="pt-BR" altLang="pt-BR" sz="2400" dirty="0"/>
              <a:t> para Calculo da </a:t>
            </a:r>
            <a:r>
              <a:rPr lang="pt-BR" altLang="pt-BR" sz="2400" dirty="0" err="1"/>
              <a:t>area</a:t>
            </a:r>
            <a:endParaRPr lang="pt-BR" altLang="pt-BR" sz="2400" dirty="0"/>
          </a:p>
          <a:p>
            <a:pPr eaLnBrk="1" hangingPunct="1"/>
            <a:r>
              <a:rPr lang="pt-BR" altLang="pt-BR" sz="2400" dirty="0"/>
              <a:t>	</a:t>
            </a:r>
            <a:r>
              <a:rPr lang="pt-BR" altLang="pt-BR" sz="2400" dirty="0" err="1"/>
              <a:t>public</a:t>
            </a:r>
            <a:r>
              <a:rPr lang="pt-BR" altLang="pt-BR" sz="2400" dirty="0"/>
              <a:t> </a:t>
            </a:r>
            <a:r>
              <a:rPr lang="pt-BR" altLang="pt-BR" sz="2400" dirty="0" err="1"/>
              <a:t>float</a:t>
            </a:r>
            <a:r>
              <a:rPr lang="pt-BR" altLang="pt-BR" sz="2400" dirty="0"/>
              <a:t> </a:t>
            </a:r>
            <a:r>
              <a:rPr lang="pt-BR" altLang="pt-BR" sz="2400" dirty="0" err="1"/>
              <a:t>GetArea</a:t>
            </a:r>
            <a:r>
              <a:rPr lang="pt-BR" altLang="pt-BR" sz="2400" dirty="0"/>
              <a:t>()</a:t>
            </a:r>
          </a:p>
          <a:p>
            <a:pPr eaLnBrk="1" hangingPunct="1"/>
            <a:r>
              <a:rPr lang="pt-BR" altLang="pt-BR" sz="2400" dirty="0"/>
              <a:t>	{</a:t>
            </a:r>
          </a:p>
          <a:p>
            <a:pPr eaLnBrk="1" hangingPunct="1"/>
            <a:r>
              <a:rPr lang="pt-BR" altLang="pt-BR" sz="2400" dirty="0"/>
              <a:t>	ar = (base * altura)/2;</a:t>
            </a:r>
          </a:p>
          <a:p>
            <a:pPr eaLnBrk="1" hangingPunct="1"/>
            <a:r>
              <a:rPr lang="pt-BR" altLang="pt-BR" sz="2400" dirty="0"/>
              <a:t>	</a:t>
            </a:r>
            <a:r>
              <a:rPr lang="pt-BR" altLang="pt-BR" sz="2400" dirty="0" err="1"/>
              <a:t>return</a:t>
            </a:r>
            <a:r>
              <a:rPr lang="pt-BR" altLang="pt-BR" sz="2400" dirty="0"/>
              <a:t> ar;</a:t>
            </a:r>
          </a:p>
          <a:p>
            <a:pPr eaLnBrk="1" hangingPunct="1"/>
            <a:r>
              <a:rPr lang="pt-BR" altLang="pt-BR" sz="2400" dirty="0"/>
              <a:t>	}</a:t>
            </a:r>
          </a:p>
          <a:p>
            <a:pPr eaLnBrk="1" hangingPunct="1"/>
            <a:r>
              <a:rPr lang="pt-BR" altLang="pt-BR" sz="2400" dirty="0"/>
              <a:t>  </a:t>
            </a:r>
          </a:p>
          <a:p>
            <a:pPr eaLnBrk="1" hangingPunct="1"/>
            <a:r>
              <a:rPr lang="pt-BR" altLang="pt-BR" sz="2400" dirty="0"/>
              <a:t>// Construtor da </a:t>
            </a:r>
            <a:r>
              <a:rPr lang="pt-BR" altLang="pt-BR" sz="2400" dirty="0" err="1"/>
              <a:t>area</a:t>
            </a:r>
            <a:endParaRPr lang="pt-BR" altLang="pt-BR" sz="2400" dirty="0"/>
          </a:p>
          <a:p>
            <a:pPr eaLnBrk="1" hangingPunct="1"/>
            <a:r>
              <a:rPr lang="pt-BR" altLang="pt-BR" sz="2400" dirty="0" err="1"/>
              <a:t>area</a:t>
            </a:r>
            <a:r>
              <a:rPr lang="pt-BR" altLang="pt-BR" sz="2400" dirty="0"/>
              <a:t>() {</a:t>
            </a:r>
          </a:p>
          <a:p>
            <a:pPr eaLnBrk="1" hangingPunct="1"/>
            <a:r>
              <a:rPr lang="pt-BR" altLang="pt-BR" sz="2400" dirty="0"/>
              <a:t>base = 0;</a:t>
            </a:r>
          </a:p>
          <a:p>
            <a:pPr eaLnBrk="1" hangingPunct="1"/>
            <a:r>
              <a:rPr lang="pt-BR" altLang="pt-BR" sz="2400" dirty="0"/>
              <a:t>altura = 0;</a:t>
            </a:r>
          </a:p>
          <a:p>
            <a:pPr eaLnBrk="1" hangingPunct="1"/>
            <a:r>
              <a:rPr lang="pt-BR" altLang="pt-BR" sz="2400" dirty="0"/>
              <a:t>ar = 0;</a:t>
            </a:r>
          </a:p>
          <a:p>
            <a:pPr eaLnBrk="1" hangingPunct="1"/>
            <a:r>
              <a:rPr lang="pt-BR" altLang="pt-B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697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19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73488" y="354013"/>
            <a:ext cx="11590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hangingPunct="0">
              <a:defRPr/>
            </a:pPr>
            <a:r>
              <a:rPr lang="pt-BR" sz="4400" dirty="0">
                <a:solidFill>
                  <a:schemeClr val="tx2"/>
                </a:solidFill>
              </a:rPr>
              <a:t>Classe </a:t>
            </a:r>
            <a:r>
              <a:rPr lang="pt-BR" sz="4400" dirty="0" err="1">
                <a:solidFill>
                  <a:schemeClr val="tx2"/>
                </a:solidFill>
              </a:rPr>
              <a:t>Area</a:t>
            </a:r>
            <a:endParaRPr lang="pt-BR" sz="4400" dirty="0">
              <a:solidFill>
                <a:schemeClr val="tx2"/>
              </a:solidFill>
            </a:endParaRPr>
          </a:p>
        </p:txBody>
      </p:sp>
      <p:sp>
        <p:nvSpPr>
          <p:cNvPr id="8" name="Retângulo 2"/>
          <p:cNvSpPr>
            <a:spLocks noChangeArrowheads="1"/>
          </p:cNvSpPr>
          <p:nvPr/>
        </p:nvSpPr>
        <p:spPr bwMode="auto">
          <a:xfrm>
            <a:off x="1846353" y="1442069"/>
            <a:ext cx="7920037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// </a:t>
            </a:r>
            <a:r>
              <a:rPr lang="pt-BR" altLang="pt-BR" sz="2400" dirty="0" err="1"/>
              <a:t>Metodo</a:t>
            </a:r>
            <a:r>
              <a:rPr lang="pt-BR" altLang="pt-BR" sz="2400" dirty="0"/>
              <a:t> de classe principal </a:t>
            </a:r>
            <a:r>
              <a:rPr lang="pt-BR" altLang="pt-BR" sz="2400" dirty="0" err="1"/>
              <a:t>main</a:t>
            </a:r>
            <a:endParaRPr lang="pt-BR" altLang="pt-BR" sz="2400" dirty="0"/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 err="1"/>
              <a:t>public</a:t>
            </a:r>
            <a:r>
              <a:rPr lang="pt-BR" altLang="pt-BR" sz="2400" dirty="0"/>
              <a:t> </a:t>
            </a:r>
            <a:r>
              <a:rPr lang="pt-BR" altLang="pt-BR" sz="2400" dirty="0" err="1"/>
              <a:t>static</a:t>
            </a:r>
            <a:r>
              <a:rPr lang="pt-BR" altLang="pt-BR" sz="2400" dirty="0"/>
              <a:t> </a:t>
            </a:r>
            <a:r>
              <a:rPr lang="pt-BR" altLang="pt-BR" sz="2400" dirty="0" err="1"/>
              <a:t>void</a:t>
            </a:r>
            <a:r>
              <a:rPr lang="pt-BR" altLang="pt-BR" sz="2400" dirty="0"/>
              <a:t> </a:t>
            </a:r>
            <a:r>
              <a:rPr lang="pt-BR" altLang="pt-BR" sz="2400" dirty="0" err="1"/>
              <a:t>main</a:t>
            </a:r>
            <a:r>
              <a:rPr lang="pt-BR" altLang="pt-BR" sz="2400" dirty="0"/>
              <a:t>(</a:t>
            </a:r>
            <a:r>
              <a:rPr lang="pt-BR" altLang="pt-BR" sz="2400" dirty="0" err="1"/>
              <a:t>String</a:t>
            </a:r>
            <a:r>
              <a:rPr lang="pt-BR" altLang="pt-BR" sz="2400" dirty="0"/>
              <a:t>[] </a:t>
            </a:r>
            <a:r>
              <a:rPr lang="pt-BR" altLang="pt-BR" sz="2400" dirty="0" err="1"/>
              <a:t>args</a:t>
            </a:r>
            <a:r>
              <a:rPr lang="pt-BR" altLang="pt-BR" sz="2400" dirty="0"/>
              <a:t>)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{</a:t>
            </a:r>
          </a:p>
          <a:p>
            <a:pPr eaLnBrk="1" hangingPunct="1"/>
            <a:r>
              <a:rPr lang="pt-BR" altLang="pt-BR" sz="2400" dirty="0" err="1"/>
              <a:t>float</a:t>
            </a:r>
            <a:r>
              <a:rPr lang="pt-BR" altLang="pt-BR" sz="2400" dirty="0"/>
              <a:t> N1, N2;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 err="1"/>
              <a:t>String</a:t>
            </a:r>
            <a:r>
              <a:rPr lang="pt-BR" altLang="pt-BR" sz="2400" dirty="0"/>
              <a:t> v1=</a:t>
            </a:r>
            <a:r>
              <a:rPr lang="pt-BR" altLang="pt-BR" sz="2400" dirty="0" err="1"/>
              <a:t>JOptionPane.showInputDialog</a:t>
            </a:r>
            <a:r>
              <a:rPr lang="pt-BR" altLang="pt-BR" sz="2400" dirty="0"/>
              <a:t>("Base:");</a:t>
            </a:r>
          </a:p>
          <a:p>
            <a:pPr eaLnBrk="1" hangingPunct="1"/>
            <a:r>
              <a:rPr lang="pt-BR" altLang="pt-BR" sz="2400" dirty="0" err="1"/>
              <a:t>String</a:t>
            </a:r>
            <a:r>
              <a:rPr lang="pt-BR" altLang="pt-BR" sz="2400" dirty="0"/>
              <a:t> v2=</a:t>
            </a:r>
            <a:r>
              <a:rPr lang="pt-BR" altLang="pt-BR" sz="2400" dirty="0" err="1"/>
              <a:t>JOptionPane.showInputDialog</a:t>
            </a:r>
            <a:r>
              <a:rPr lang="pt-BR" altLang="pt-BR" sz="2400" dirty="0"/>
              <a:t>("Altura:");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N1 = </a:t>
            </a:r>
            <a:r>
              <a:rPr lang="pt-BR" altLang="pt-BR" sz="2400" dirty="0" err="1"/>
              <a:t>Float.parseFloat</a:t>
            </a:r>
            <a:r>
              <a:rPr lang="pt-BR" altLang="pt-BR" sz="2400" dirty="0"/>
              <a:t>(v1);</a:t>
            </a:r>
          </a:p>
          <a:p>
            <a:pPr eaLnBrk="1" hangingPunct="1"/>
            <a:r>
              <a:rPr lang="pt-BR" altLang="pt-BR" sz="2400" dirty="0"/>
              <a:t>N2 = </a:t>
            </a:r>
            <a:r>
              <a:rPr lang="pt-BR" altLang="pt-BR" sz="2400" dirty="0" err="1"/>
              <a:t>Float.parseFloat</a:t>
            </a:r>
            <a:r>
              <a:rPr lang="pt-BR" altLang="pt-BR" sz="2400" dirty="0"/>
              <a:t>(v2);</a:t>
            </a:r>
          </a:p>
        </p:txBody>
      </p:sp>
    </p:spTree>
    <p:extLst>
      <p:ext uri="{BB962C8B-B14F-4D97-AF65-F5344CB8AC3E}">
        <p14:creationId xmlns:p14="http://schemas.microsoft.com/office/powerpoint/2010/main" val="141115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2</a:t>
            </a:fld>
            <a:endParaRPr lang="pt-BR" dirty="0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068947" y="1629267"/>
            <a:ext cx="971067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800" dirty="0"/>
              <a:t>Quando o objeto é chamado dentro de uma aplicação ocorre o que chamamos de instanciação do objeto. De fato, um objeto pode ter várias instâncias com valores alterados de atributos. Vários objetos instanciados podem trocar informações entre si, estas informações recebem o nome de </a:t>
            </a:r>
            <a:r>
              <a:rPr lang="pt-BR" altLang="pt-BR" sz="2800" b="1" dirty="0"/>
              <a:t>Mensagens</a:t>
            </a:r>
            <a:r>
              <a:rPr lang="pt-BR" altLang="pt-BR" sz="2800" dirty="0"/>
              <a:t>. (Um objeto acessando um método de outro objeto)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44699" y="515155"/>
            <a:ext cx="11590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4400" dirty="0"/>
              <a:t>Instanciação de um Objeto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9117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20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73488" y="354013"/>
            <a:ext cx="11590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hangingPunct="0">
              <a:defRPr/>
            </a:pPr>
            <a:r>
              <a:rPr lang="pt-BR" sz="4400" dirty="0">
                <a:solidFill>
                  <a:schemeClr val="tx2"/>
                </a:solidFill>
              </a:rPr>
              <a:t>Classe </a:t>
            </a:r>
            <a:r>
              <a:rPr lang="pt-BR" sz="4400" dirty="0" err="1">
                <a:solidFill>
                  <a:schemeClr val="tx2"/>
                </a:solidFill>
              </a:rPr>
              <a:t>Area</a:t>
            </a:r>
            <a:endParaRPr lang="pt-BR" sz="4400" dirty="0">
              <a:solidFill>
                <a:schemeClr val="tx2"/>
              </a:solidFill>
            </a:endParaRPr>
          </a:p>
        </p:txBody>
      </p:sp>
      <p:sp>
        <p:nvSpPr>
          <p:cNvPr id="7" name="Retângulo 2"/>
          <p:cNvSpPr>
            <a:spLocks noChangeArrowheads="1"/>
          </p:cNvSpPr>
          <p:nvPr/>
        </p:nvSpPr>
        <p:spPr bwMode="auto">
          <a:xfrm>
            <a:off x="1467231" y="1481720"/>
            <a:ext cx="76327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 err="1"/>
              <a:t>area</a:t>
            </a:r>
            <a:r>
              <a:rPr lang="pt-BR" altLang="pt-BR" sz="2400" dirty="0"/>
              <a:t> a1 = new </a:t>
            </a:r>
            <a:r>
              <a:rPr lang="pt-BR" altLang="pt-BR" sz="2400" dirty="0" err="1"/>
              <a:t>area</a:t>
            </a:r>
            <a:r>
              <a:rPr lang="pt-BR" altLang="pt-BR" sz="2400" dirty="0"/>
              <a:t>();</a:t>
            </a:r>
          </a:p>
          <a:p>
            <a:pPr eaLnBrk="1" hangingPunct="1"/>
            <a:r>
              <a:rPr lang="pt-BR" altLang="pt-BR" sz="2400" dirty="0"/>
              <a:t>a1.Setvalores(N1,N2); 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 err="1"/>
              <a:t>JOptionPane.showMessageDialog</a:t>
            </a:r>
            <a:r>
              <a:rPr lang="pt-BR" altLang="pt-BR" sz="2400" dirty="0"/>
              <a:t>(</a:t>
            </a:r>
            <a:r>
              <a:rPr lang="pt-BR" altLang="pt-BR" sz="2400" dirty="0" err="1"/>
              <a:t>null</a:t>
            </a:r>
            <a:r>
              <a:rPr lang="pt-BR" altLang="pt-BR" sz="2400" dirty="0"/>
              <a:t>,"A </a:t>
            </a:r>
            <a:r>
              <a:rPr lang="pt-BR" altLang="pt-BR" sz="2400" dirty="0" err="1"/>
              <a:t>Area</a:t>
            </a:r>
            <a:r>
              <a:rPr lang="pt-BR" altLang="pt-BR" sz="2400" dirty="0"/>
              <a:t> é= " + a1.GetArea());</a:t>
            </a:r>
          </a:p>
          <a:p>
            <a:pPr eaLnBrk="1" hangingPunct="1"/>
            <a:r>
              <a:rPr lang="pt-BR" altLang="pt-BR" sz="2400" dirty="0"/>
              <a:t>}</a:t>
            </a:r>
          </a:p>
          <a:p>
            <a:pPr eaLnBrk="1" hangingPunct="1"/>
            <a:r>
              <a:rPr lang="pt-BR" altLang="pt-B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8243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21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73488" y="354013"/>
            <a:ext cx="11590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hangingPunct="0">
              <a:defRPr/>
            </a:pPr>
            <a:r>
              <a:rPr lang="pt-BR" altLang="pt-BR" sz="4400" dirty="0"/>
              <a:t>Classe Retângulo</a:t>
            </a:r>
            <a:endParaRPr lang="pt-BR" sz="4400" dirty="0">
              <a:solidFill>
                <a:schemeClr val="tx2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600" y="1219200"/>
            <a:ext cx="7772400" cy="513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 2" panose="05020102010507070707" pitchFamily="18" charset="2"/>
              <a:buNone/>
            </a:pPr>
            <a:r>
              <a:rPr lang="pt-BR" altLang="pt-BR" dirty="0" err="1"/>
              <a:t>import</a:t>
            </a:r>
            <a:r>
              <a:rPr lang="pt-BR" altLang="pt-BR" dirty="0"/>
              <a:t> </a:t>
            </a:r>
            <a:r>
              <a:rPr lang="pt-BR" altLang="pt-BR" dirty="0" err="1"/>
              <a:t>javax.swing.JOptionPane</a:t>
            </a:r>
            <a:r>
              <a:rPr lang="pt-BR" altLang="pt-BR" dirty="0"/>
              <a:t>;</a:t>
            </a:r>
          </a:p>
          <a:p>
            <a:pPr algn="just">
              <a:buFont typeface="Wingdings 2" panose="05020102010507070707" pitchFamily="18" charset="2"/>
              <a:buNone/>
            </a:pPr>
            <a:endParaRPr lang="pt-BR" altLang="pt-BR" dirty="0"/>
          </a:p>
          <a:p>
            <a:pPr algn="just">
              <a:buFont typeface="Wingdings 2" panose="05020102010507070707" pitchFamily="18" charset="2"/>
              <a:buNone/>
            </a:pPr>
            <a:r>
              <a:rPr lang="pt-BR" altLang="pt-BR" dirty="0" err="1"/>
              <a:t>public</a:t>
            </a:r>
            <a:r>
              <a:rPr lang="pt-BR" altLang="pt-BR" dirty="0"/>
              <a:t> </a:t>
            </a:r>
            <a:r>
              <a:rPr lang="pt-BR" altLang="pt-BR" dirty="0" err="1"/>
              <a:t>class</a:t>
            </a:r>
            <a:r>
              <a:rPr lang="pt-BR" altLang="pt-BR" dirty="0"/>
              <a:t> </a:t>
            </a:r>
            <a:r>
              <a:rPr lang="pt-BR" altLang="pt-BR" dirty="0" err="1"/>
              <a:t>retangulo</a:t>
            </a:r>
            <a:r>
              <a:rPr lang="pt-BR" altLang="pt-BR" dirty="0"/>
              <a:t> </a:t>
            </a:r>
            <a:r>
              <a:rPr lang="pt-BR" altLang="pt-BR" dirty="0" err="1"/>
              <a:t>extends</a:t>
            </a:r>
            <a:r>
              <a:rPr lang="pt-BR" altLang="pt-BR" dirty="0"/>
              <a:t> </a:t>
            </a:r>
            <a:r>
              <a:rPr lang="pt-BR" altLang="pt-BR" dirty="0" err="1"/>
              <a:t>area</a:t>
            </a:r>
            <a:r>
              <a:rPr lang="pt-BR" altLang="pt-BR" dirty="0"/>
              <a:t> {</a:t>
            </a:r>
          </a:p>
          <a:p>
            <a:pPr algn="just">
              <a:buFont typeface="Wingdings 2" panose="05020102010507070707" pitchFamily="18" charset="2"/>
              <a:buNone/>
            </a:pPr>
            <a:endParaRPr lang="pt-BR" altLang="pt-BR" dirty="0"/>
          </a:p>
          <a:p>
            <a:pPr algn="just">
              <a:buFont typeface="Wingdings 2" panose="05020102010507070707" pitchFamily="18" charset="2"/>
              <a:buNone/>
            </a:pPr>
            <a:r>
              <a:rPr lang="pt-BR" altLang="pt-BR" dirty="0"/>
              <a:t>// </a:t>
            </a:r>
            <a:r>
              <a:rPr lang="pt-BR" altLang="pt-BR" dirty="0" err="1"/>
              <a:t>Metodo</a:t>
            </a:r>
            <a:r>
              <a:rPr lang="pt-BR" altLang="pt-BR" dirty="0"/>
              <a:t> para Calculo da </a:t>
            </a:r>
            <a:r>
              <a:rPr lang="pt-BR" altLang="pt-BR" dirty="0" err="1"/>
              <a:t>area</a:t>
            </a:r>
            <a:endParaRPr lang="pt-BR" altLang="pt-BR" dirty="0"/>
          </a:p>
          <a:p>
            <a:pPr algn="just">
              <a:buFont typeface="Wingdings 2" panose="05020102010507070707" pitchFamily="18" charset="2"/>
              <a:buNone/>
            </a:pPr>
            <a:r>
              <a:rPr lang="pt-BR" altLang="pt-BR" dirty="0"/>
              <a:t>	</a:t>
            </a:r>
            <a:r>
              <a:rPr lang="pt-BR" altLang="pt-BR" dirty="0" err="1"/>
              <a:t>public</a:t>
            </a:r>
            <a:r>
              <a:rPr lang="pt-BR" altLang="pt-BR" dirty="0"/>
              <a:t> </a:t>
            </a:r>
            <a:r>
              <a:rPr lang="pt-BR" altLang="pt-BR" dirty="0" err="1"/>
              <a:t>float</a:t>
            </a:r>
            <a:r>
              <a:rPr lang="pt-BR" altLang="pt-BR" dirty="0"/>
              <a:t> </a:t>
            </a:r>
            <a:r>
              <a:rPr lang="pt-BR" altLang="pt-BR" dirty="0" err="1"/>
              <a:t>GetArea</a:t>
            </a:r>
            <a:r>
              <a:rPr lang="pt-BR" altLang="pt-BR" dirty="0"/>
              <a:t>()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pt-BR" altLang="pt-BR" dirty="0"/>
              <a:t>	{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pt-BR" altLang="pt-BR" dirty="0"/>
              <a:t>	ar = (base * altura);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pt-BR" altLang="pt-BR" dirty="0"/>
              <a:t>	</a:t>
            </a:r>
            <a:r>
              <a:rPr lang="pt-BR" altLang="pt-BR" dirty="0" err="1"/>
              <a:t>return</a:t>
            </a:r>
            <a:r>
              <a:rPr lang="pt-BR" altLang="pt-BR" dirty="0"/>
              <a:t> ar;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pt-BR" altLang="pt-BR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92743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22</a:t>
            </a:fld>
            <a:endParaRPr lang="pt-BR" dirty="0"/>
          </a:p>
        </p:txBody>
      </p:sp>
      <p:sp>
        <p:nvSpPr>
          <p:cNvPr id="7" name="Retângulo 2"/>
          <p:cNvSpPr>
            <a:spLocks noChangeArrowheads="1"/>
          </p:cNvSpPr>
          <p:nvPr/>
        </p:nvSpPr>
        <p:spPr bwMode="auto">
          <a:xfrm>
            <a:off x="2012083" y="737088"/>
            <a:ext cx="7921625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/>
              <a:t>// </a:t>
            </a:r>
            <a:r>
              <a:rPr lang="pt-BR" altLang="pt-BR" sz="2400" dirty="0" err="1"/>
              <a:t>Metodo</a:t>
            </a:r>
            <a:r>
              <a:rPr lang="pt-BR" altLang="pt-BR" sz="2400" dirty="0"/>
              <a:t> de classe principal </a:t>
            </a:r>
            <a:r>
              <a:rPr lang="pt-BR" altLang="pt-BR" sz="2400" dirty="0" err="1"/>
              <a:t>main</a:t>
            </a:r>
            <a:endParaRPr lang="pt-BR" altLang="pt-BR" sz="2400" dirty="0"/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 err="1"/>
              <a:t>public</a:t>
            </a:r>
            <a:r>
              <a:rPr lang="pt-BR" altLang="pt-BR" sz="2400" dirty="0"/>
              <a:t> </a:t>
            </a:r>
            <a:r>
              <a:rPr lang="pt-BR" altLang="pt-BR" sz="2400" dirty="0" err="1"/>
              <a:t>static</a:t>
            </a:r>
            <a:r>
              <a:rPr lang="pt-BR" altLang="pt-BR" sz="2400" dirty="0"/>
              <a:t> </a:t>
            </a:r>
            <a:r>
              <a:rPr lang="pt-BR" altLang="pt-BR" sz="2400" dirty="0" err="1"/>
              <a:t>void</a:t>
            </a:r>
            <a:r>
              <a:rPr lang="pt-BR" altLang="pt-BR" sz="2400" dirty="0"/>
              <a:t> </a:t>
            </a:r>
            <a:r>
              <a:rPr lang="pt-BR" altLang="pt-BR" sz="2400" dirty="0" err="1"/>
              <a:t>main</a:t>
            </a:r>
            <a:r>
              <a:rPr lang="pt-BR" altLang="pt-BR" sz="2400" dirty="0"/>
              <a:t>(</a:t>
            </a:r>
            <a:r>
              <a:rPr lang="pt-BR" altLang="pt-BR" sz="2400" dirty="0" err="1"/>
              <a:t>String</a:t>
            </a:r>
            <a:r>
              <a:rPr lang="pt-BR" altLang="pt-BR" sz="2400" dirty="0"/>
              <a:t>[] </a:t>
            </a:r>
            <a:r>
              <a:rPr lang="pt-BR" altLang="pt-BR" sz="2400" dirty="0" err="1"/>
              <a:t>args</a:t>
            </a:r>
            <a:r>
              <a:rPr lang="pt-BR" altLang="pt-BR" sz="2400" dirty="0"/>
              <a:t>)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{</a:t>
            </a:r>
          </a:p>
          <a:p>
            <a:pPr eaLnBrk="1" hangingPunct="1"/>
            <a:r>
              <a:rPr lang="pt-BR" altLang="pt-BR" sz="2400" dirty="0" err="1"/>
              <a:t>float</a:t>
            </a:r>
            <a:r>
              <a:rPr lang="pt-BR" altLang="pt-BR" sz="2400" dirty="0"/>
              <a:t> N1, N2;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 err="1"/>
              <a:t>String</a:t>
            </a:r>
            <a:r>
              <a:rPr lang="pt-BR" altLang="pt-BR" sz="2400" dirty="0"/>
              <a:t> v1=</a:t>
            </a:r>
            <a:r>
              <a:rPr lang="pt-BR" altLang="pt-BR" sz="2400" dirty="0" err="1"/>
              <a:t>JOptionPane.showInputDialog</a:t>
            </a:r>
            <a:r>
              <a:rPr lang="pt-BR" altLang="pt-BR" sz="2400" dirty="0"/>
              <a:t>("Base:");</a:t>
            </a:r>
          </a:p>
          <a:p>
            <a:pPr eaLnBrk="1" hangingPunct="1"/>
            <a:r>
              <a:rPr lang="pt-BR" altLang="pt-BR" sz="2400" dirty="0" err="1"/>
              <a:t>String</a:t>
            </a:r>
            <a:r>
              <a:rPr lang="pt-BR" altLang="pt-BR" sz="2400" dirty="0"/>
              <a:t> v2=</a:t>
            </a:r>
            <a:r>
              <a:rPr lang="pt-BR" altLang="pt-BR" sz="2400" dirty="0" err="1"/>
              <a:t>JOptionPane.showInputDialog</a:t>
            </a:r>
            <a:r>
              <a:rPr lang="pt-BR" altLang="pt-BR" sz="2400" dirty="0"/>
              <a:t>("Altura:");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N1 = </a:t>
            </a:r>
            <a:r>
              <a:rPr lang="pt-BR" altLang="pt-BR" sz="2400" dirty="0" err="1"/>
              <a:t>Float.parseFloat</a:t>
            </a:r>
            <a:r>
              <a:rPr lang="pt-BR" altLang="pt-BR" sz="2400" dirty="0"/>
              <a:t>(v1);</a:t>
            </a:r>
          </a:p>
          <a:p>
            <a:pPr eaLnBrk="1" hangingPunct="1"/>
            <a:r>
              <a:rPr lang="pt-BR" altLang="pt-BR" sz="2400" dirty="0"/>
              <a:t>N2 = </a:t>
            </a:r>
            <a:r>
              <a:rPr lang="pt-BR" altLang="pt-BR" sz="2400" dirty="0" err="1"/>
              <a:t>Float.parseFloat</a:t>
            </a:r>
            <a:r>
              <a:rPr lang="pt-BR" altLang="pt-BR" sz="2400" dirty="0"/>
              <a:t>(v2);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74427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23</a:t>
            </a:fld>
            <a:endParaRPr lang="pt-BR" dirty="0"/>
          </a:p>
        </p:txBody>
      </p:sp>
      <p:sp>
        <p:nvSpPr>
          <p:cNvPr id="5" name="Retângulo 2"/>
          <p:cNvSpPr>
            <a:spLocks noChangeArrowheads="1"/>
          </p:cNvSpPr>
          <p:nvPr/>
        </p:nvSpPr>
        <p:spPr bwMode="auto">
          <a:xfrm>
            <a:off x="755650" y="981075"/>
            <a:ext cx="610235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 dirty="0" err="1"/>
              <a:t>retangulo</a:t>
            </a:r>
            <a:r>
              <a:rPr lang="pt-BR" altLang="pt-BR" sz="2400" dirty="0"/>
              <a:t> a1 = new </a:t>
            </a:r>
            <a:r>
              <a:rPr lang="pt-BR" altLang="pt-BR" sz="2400" dirty="0" err="1"/>
              <a:t>retangulo</a:t>
            </a:r>
            <a:r>
              <a:rPr lang="pt-BR" altLang="pt-BR" sz="2400" dirty="0"/>
              <a:t>();</a:t>
            </a:r>
          </a:p>
          <a:p>
            <a:pPr eaLnBrk="1" hangingPunct="1"/>
            <a:r>
              <a:rPr lang="pt-BR" altLang="pt-BR" sz="2400" dirty="0"/>
              <a:t>a1.Setvalores(N1,N2); 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 err="1"/>
              <a:t>JOptionPane.showMessageDialog</a:t>
            </a:r>
            <a:r>
              <a:rPr lang="pt-BR" altLang="pt-BR" sz="2400" dirty="0"/>
              <a:t>(</a:t>
            </a:r>
            <a:r>
              <a:rPr lang="pt-BR" altLang="pt-BR" sz="2400" dirty="0" err="1"/>
              <a:t>null</a:t>
            </a:r>
            <a:r>
              <a:rPr lang="pt-BR" altLang="pt-BR" sz="2400" dirty="0"/>
              <a:t>,"A </a:t>
            </a:r>
            <a:r>
              <a:rPr lang="pt-BR" altLang="pt-BR" sz="2400" dirty="0" err="1"/>
              <a:t>Area</a:t>
            </a:r>
            <a:r>
              <a:rPr lang="pt-BR" altLang="pt-BR" sz="2400" dirty="0"/>
              <a:t> é= " + a1.GetArea());</a:t>
            </a:r>
          </a:p>
          <a:p>
            <a:pPr eaLnBrk="1" hangingPunct="1"/>
            <a:r>
              <a:rPr lang="pt-BR" altLang="pt-BR" sz="2400" dirty="0"/>
              <a:t>}</a:t>
            </a:r>
          </a:p>
          <a:p>
            <a:pPr eaLnBrk="1" hangingPunct="1"/>
            <a:r>
              <a:rPr lang="pt-BR" altLang="pt-B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390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3</a:t>
            </a:fld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44699" y="515155"/>
            <a:ext cx="11590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4400" dirty="0"/>
              <a:t>Gerenciamento de Memória</a:t>
            </a:r>
            <a:endParaRPr lang="pt-BR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797121" y="2351396"/>
            <a:ext cx="2971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400" b="1"/>
              <a:t>heap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797121" y="3875396"/>
            <a:ext cx="2971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400" b="1"/>
              <a:t>Stack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797121" y="2808596"/>
            <a:ext cx="2971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000"/>
              <a:t>Memória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625921" y="1284596"/>
            <a:ext cx="3733800" cy="838200"/>
          </a:xfrm>
          <a:prstGeom prst="wedgeEllipseCallout">
            <a:avLst>
              <a:gd name="adj1" fmla="val -43750"/>
              <a:gd name="adj2" fmla="val 7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 b="1"/>
              <a:t>Pilha do comando </a:t>
            </a:r>
            <a:r>
              <a:rPr lang="pt-BR" altLang="pt-BR" sz="2000" b="1" u="sng"/>
              <a:t>new</a:t>
            </a:r>
            <a:endParaRPr lang="pt-BR" altLang="pt-BR" sz="1600" b="1" u="sng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1511121" y="4789796"/>
            <a:ext cx="4724400" cy="914400"/>
          </a:xfrm>
          <a:prstGeom prst="wedgeEllipseCallout">
            <a:avLst>
              <a:gd name="adj1" fmla="val 21306"/>
              <a:gd name="adj2" fmla="val -8628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/>
              <a:t>Pilha  de </a:t>
            </a:r>
            <a:r>
              <a:rPr lang="pt-BR" altLang="pt-BR" b="1" u="sng"/>
              <a:t>Tipos de Dados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927671" y="2198996"/>
            <a:ext cx="311785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Em outras linguagens</a:t>
            </a:r>
          </a:p>
          <a:p>
            <a:pPr eaLnBrk="1" hangingPunct="1"/>
            <a:r>
              <a:rPr lang="pt-BR" altLang="pt-BR"/>
              <a:t>precisa do comando </a:t>
            </a:r>
          </a:p>
          <a:p>
            <a:pPr eaLnBrk="1" hangingPunct="1"/>
            <a:r>
              <a:rPr lang="pt-BR" altLang="pt-BR" b="1"/>
              <a:t>delete</a:t>
            </a:r>
            <a:r>
              <a:rPr lang="pt-BR" altLang="pt-BR"/>
              <a:t> para liberar a </a:t>
            </a:r>
          </a:p>
          <a:p>
            <a:pPr eaLnBrk="1" hangingPunct="1"/>
            <a:r>
              <a:rPr lang="pt-BR" altLang="pt-BR"/>
              <a:t>memória utilizada pela</a:t>
            </a:r>
          </a:p>
          <a:p>
            <a:pPr eaLnBrk="1" hangingPunct="1"/>
            <a:r>
              <a:rPr lang="pt-BR" altLang="pt-BR"/>
              <a:t>criação de classes. A rotina</a:t>
            </a:r>
          </a:p>
          <a:p>
            <a:pPr eaLnBrk="1" hangingPunct="1"/>
            <a:r>
              <a:rPr lang="pt-BR" altLang="pt-BR"/>
              <a:t>de liberação é implementada</a:t>
            </a:r>
          </a:p>
          <a:p>
            <a:pPr eaLnBrk="1" hangingPunct="1"/>
            <a:r>
              <a:rPr lang="pt-BR" altLang="pt-BR"/>
              <a:t>nos métodos chamados de</a:t>
            </a:r>
          </a:p>
          <a:p>
            <a:pPr eaLnBrk="1" hangingPunct="1"/>
            <a:r>
              <a:rPr lang="pt-BR" altLang="pt-BR" b="1"/>
              <a:t>Destrutores.</a:t>
            </a:r>
            <a:endParaRPr lang="pt-BR" altLang="pt-BR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600646" y="5207309"/>
            <a:ext cx="3041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Sempre liberada</a:t>
            </a:r>
          </a:p>
          <a:p>
            <a:pPr eaLnBrk="1" hangingPunct="1"/>
            <a:r>
              <a:rPr lang="pt-BR" altLang="pt-BR"/>
              <a:t>automaticamente. </a:t>
            </a:r>
          </a:p>
          <a:p>
            <a:pPr eaLnBrk="1" hangingPunct="1"/>
            <a:r>
              <a:rPr lang="pt-BR" altLang="pt-BR"/>
              <a:t>(String, Array,Float, int, etc.)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311721" y="4180196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79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4</a:t>
            </a:fld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44699" y="515155"/>
            <a:ext cx="11590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4400" dirty="0"/>
              <a:t>Herança</a:t>
            </a:r>
            <a:endParaRPr lang="pt-BR" dirty="0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864517" y="1513357"/>
            <a:ext cx="10262829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800" dirty="0"/>
              <a:t>É a técnica que permite a uma classe herdar todos os atributos e métodos de uma outra classe previamente criada. A classe que fornece a herança é denominada de </a:t>
            </a:r>
            <a:r>
              <a:rPr lang="pt-BR" altLang="pt-BR" sz="2800" b="1" i="1" u="sng" dirty="0"/>
              <a:t>SUPERCLASSE</a:t>
            </a:r>
            <a:r>
              <a:rPr lang="pt-BR" altLang="pt-BR" sz="2800" dirty="0"/>
              <a:t> e a classe que herda a herança é denominada </a:t>
            </a:r>
            <a:r>
              <a:rPr lang="pt-BR" altLang="pt-BR" sz="2800" b="1" i="1" u="sng" dirty="0"/>
              <a:t>SUBCLASSE</a:t>
            </a:r>
            <a:r>
              <a:rPr lang="pt-BR" altLang="pt-BR" sz="2800" dirty="0"/>
              <a:t>. No caso de Java uma SUBCLASSE pode ter apenas uma SUPERCLASSE (</a:t>
            </a:r>
            <a:r>
              <a:rPr lang="pt-BR" altLang="pt-BR" sz="2800" b="1" dirty="0"/>
              <a:t>herança Simples</a:t>
            </a:r>
            <a:r>
              <a:rPr lang="pt-BR" altLang="pt-BR" sz="2800" dirty="0"/>
              <a:t>), porém no C++ é possível que uma SUBCLASSE tenha várias  SUPERCLASSES (</a:t>
            </a:r>
            <a:r>
              <a:rPr lang="pt-BR" altLang="pt-BR" sz="2800" b="1" dirty="0"/>
              <a:t>herança Múltipla</a:t>
            </a:r>
            <a:r>
              <a:rPr lang="pt-BR" altLang="pt-BR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3258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5</a:t>
            </a:fld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44699" y="515155"/>
            <a:ext cx="11590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4400" dirty="0"/>
              <a:t>Hierarquia de Classes Java</a:t>
            </a:r>
            <a:endParaRPr lang="pt-BR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3870102" y="1741796"/>
            <a:ext cx="1676400" cy="685800"/>
          </a:xfrm>
          <a:prstGeom prst="flowChartProcess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b="1" i="1">
                <a:latin typeface="Times New Roman" panose="02020603050405020304" pitchFamily="18" charset="0"/>
              </a:rPr>
              <a:t>CLASSE A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3870102" y="3265796"/>
            <a:ext cx="1676400" cy="685800"/>
          </a:xfrm>
          <a:prstGeom prst="flowChartProcess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b="1" i="1" dirty="0">
                <a:latin typeface="Times New Roman" panose="02020603050405020304" pitchFamily="18" charset="0"/>
              </a:rPr>
              <a:t>CLASSE B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355502" y="4865996"/>
            <a:ext cx="1676400" cy="685800"/>
          </a:xfrm>
          <a:prstGeom prst="flowChartProcess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b="1" i="1">
                <a:latin typeface="Times New Roman" panose="02020603050405020304" pitchFamily="18" charset="0"/>
              </a:rPr>
              <a:t>CLASSE C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870102" y="4865996"/>
            <a:ext cx="1676400" cy="685800"/>
          </a:xfrm>
          <a:prstGeom prst="flowChartProcess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b="1" i="1">
                <a:latin typeface="Times New Roman" panose="02020603050405020304" pitchFamily="18" charset="0"/>
              </a:rPr>
              <a:t>CLASSE D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689502" y="4865996"/>
            <a:ext cx="1676400" cy="685800"/>
          </a:xfrm>
          <a:prstGeom prst="flowChartProcess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b="1" i="1">
                <a:latin typeface="Times New Roman" panose="02020603050405020304" pitchFamily="18" charset="0"/>
              </a:rPr>
              <a:t>CLASSE E</a:t>
            </a:r>
          </a:p>
        </p:txBody>
      </p:sp>
      <p:cxnSp>
        <p:nvCxnSpPr>
          <p:cNvPr id="12" name="AutoShape 8"/>
          <p:cNvCxnSpPr>
            <a:cxnSpLocks noChangeShapeType="1"/>
            <a:stCxn id="6" idx="2"/>
            <a:endCxn id="8" idx="0"/>
          </p:cNvCxnSpPr>
          <p:nvPr/>
        </p:nvCxnSpPr>
        <p:spPr bwMode="auto">
          <a:xfrm rot="5400000">
            <a:off x="4289202" y="2846696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9"/>
          <p:cNvCxnSpPr>
            <a:cxnSpLocks noChangeShapeType="1"/>
            <a:stCxn id="8" idx="2"/>
            <a:endCxn id="10" idx="0"/>
          </p:cNvCxnSpPr>
          <p:nvPr/>
        </p:nvCxnSpPr>
        <p:spPr bwMode="auto">
          <a:xfrm rot="5400000">
            <a:off x="4251102" y="4408796"/>
            <a:ext cx="914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0"/>
          <p:cNvCxnSpPr>
            <a:cxnSpLocks noChangeShapeType="1"/>
            <a:stCxn id="8" idx="2"/>
            <a:endCxn id="9" idx="0"/>
          </p:cNvCxnSpPr>
          <p:nvPr/>
        </p:nvCxnSpPr>
        <p:spPr bwMode="auto">
          <a:xfrm rot="5400000">
            <a:off x="2993802" y="3151496"/>
            <a:ext cx="914400" cy="2514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698902" y="2456171"/>
            <a:ext cx="3733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pt-BR" altLang="pt-BR" b="1" dirty="0">
                <a:latin typeface="Times New Roman" panose="02020603050405020304" pitchFamily="18" charset="0"/>
              </a:rPr>
              <a:t>Classe A é a superclasse de B</a:t>
            </a:r>
          </a:p>
          <a:p>
            <a:pPr>
              <a:buFontTx/>
              <a:buChar char="•"/>
            </a:pPr>
            <a:r>
              <a:rPr lang="pt-BR" altLang="pt-BR" b="1" dirty="0">
                <a:latin typeface="Times New Roman" panose="02020603050405020304" pitchFamily="18" charset="0"/>
              </a:rPr>
              <a:t>Classe B é subclasse de A</a:t>
            </a:r>
          </a:p>
          <a:p>
            <a:pPr>
              <a:buFontTx/>
              <a:buChar char="•"/>
            </a:pPr>
            <a:r>
              <a:rPr lang="pt-BR" altLang="pt-BR" b="1" dirty="0">
                <a:latin typeface="Times New Roman" panose="02020603050405020304" pitchFamily="18" charset="0"/>
              </a:rPr>
              <a:t>Classe B é a superclasse de C, D E</a:t>
            </a:r>
          </a:p>
          <a:p>
            <a:pPr>
              <a:buFontTx/>
              <a:buChar char="•"/>
            </a:pPr>
            <a:r>
              <a:rPr lang="pt-BR" altLang="pt-BR" b="1" dirty="0">
                <a:latin typeface="Times New Roman" panose="02020603050405020304" pitchFamily="18" charset="0"/>
              </a:rPr>
              <a:t>Classes C D E são subclasses de B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717702" y="1284596"/>
            <a:ext cx="1735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b="1" dirty="0">
                <a:latin typeface="Tahoma" panose="020B0604030504040204" pitchFamily="34" charset="0"/>
              </a:rPr>
              <a:t>Classe </a:t>
            </a:r>
            <a:r>
              <a:rPr lang="pt-BR" altLang="pt-BR" b="1" dirty="0" err="1">
                <a:latin typeface="Tahoma" panose="020B0604030504040204" pitchFamily="34" charset="0"/>
              </a:rPr>
              <a:t>Object</a:t>
            </a:r>
            <a:endParaRPr lang="pt-BR" altLang="pt-BR" b="1" dirty="0">
              <a:latin typeface="Tahoma" panose="020B0604030504040204" pitchFamily="34" charset="0"/>
            </a:endParaRPr>
          </a:p>
        </p:txBody>
      </p:sp>
      <p:cxnSp>
        <p:nvCxnSpPr>
          <p:cNvPr id="17" name="AutoShape 11"/>
          <p:cNvCxnSpPr>
            <a:cxnSpLocks noChangeShapeType="1"/>
          </p:cNvCxnSpPr>
          <p:nvPr/>
        </p:nvCxnSpPr>
        <p:spPr bwMode="auto">
          <a:xfrm rot="16200000" flipH="1">
            <a:off x="5660802" y="2999096"/>
            <a:ext cx="914400" cy="2819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5509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6</a:t>
            </a:fld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44699" y="515155"/>
            <a:ext cx="11590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4400" dirty="0"/>
              <a:t>Classe </a:t>
            </a:r>
            <a:r>
              <a:rPr lang="pt-BR" altLang="pt-BR" sz="4400" dirty="0" err="1"/>
              <a:t>Object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987379" y="1392738"/>
            <a:ext cx="97922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altLang="pt-BR" sz="2400" dirty="0"/>
              <a:t>No topo da hierarquia de classes Java está a </a:t>
            </a:r>
            <a:r>
              <a:rPr lang="pt-BR" altLang="pt-BR" sz="2400" b="1" dirty="0"/>
              <a:t>CLASSE OBJECT</a:t>
            </a:r>
            <a:r>
              <a:rPr lang="pt-BR" altLang="pt-BR" sz="2400" dirty="0"/>
              <a:t>. Todas as demais classes são subclasses da classe </a:t>
            </a:r>
            <a:r>
              <a:rPr lang="pt-BR" altLang="pt-BR" sz="2400" dirty="0" err="1"/>
              <a:t>Object</a:t>
            </a:r>
            <a:r>
              <a:rPr lang="pt-BR" altLang="pt-BR" sz="2400" dirty="0"/>
              <a:t> que define o comportamento geral herdado por classes que fazem parte da biblioteca de classes Java. No topo da hierarquia se definem conceitos mais abstratos e a medida que se desce estes conceitos vão se tornando mais concretos.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53992" y="4040746"/>
            <a:ext cx="7772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400" b="1" i="1" dirty="0">
                <a:latin typeface="Times New Roman" panose="02020603050405020304" pitchFamily="18" charset="0"/>
              </a:rPr>
              <a:t>“Construir uma subclasse é criar uma nova classe que herda de uma classe já existente atributos e métodos que não foram definidos na sua subclasse.”</a:t>
            </a:r>
          </a:p>
        </p:txBody>
      </p:sp>
    </p:spTree>
    <p:extLst>
      <p:ext uri="{BB962C8B-B14F-4D97-AF65-F5344CB8AC3E}">
        <p14:creationId xmlns:p14="http://schemas.microsoft.com/office/powerpoint/2010/main" val="321557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7</a:t>
            </a:fld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18941" y="334851"/>
            <a:ext cx="11590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4400" dirty="0"/>
              <a:t>Herdando da Classe </a:t>
            </a:r>
            <a:r>
              <a:rPr lang="pt-BR" altLang="pt-BR" sz="4400" dirty="0" err="1"/>
              <a:t>Object</a:t>
            </a:r>
            <a:r>
              <a:rPr lang="pt-BR" altLang="pt-BR" sz="4400" dirty="0"/>
              <a:t> Java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901521" y="1363812"/>
            <a:ext cx="100455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altLang="pt-BR" dirty="0"/>
              <a:t>Caso queira criar uma nova classe, isto é, uma classe que tenha um comportamento totalmente novo e que não tenha SUPERCLASSE, você deve herdar diretamente da classe OBJECT do Java. Isto permitirá que ela seja interpretada de forma tranquila pela máquina virtual Java. (JVM)</a:t>
            </a:r>
          </a:p>
        </p:txBody>
      </p:sp>
    </p:spTree>
    <p:extLst>
      <p:ext uri="{BB962C8B-B14F-4D97-AF65-F5344CB8AC3E}">
        <p14:creationId xmlns:p14="http://schemas.microsoft.com/office/powerpoint/2010/main" val="313457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8</a:t>
            </a:fld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18941" y="334851"/>
            <a:ext cx="11590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4400" dirty="0"/>
              <a:t>Encapsulamento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901521" y="1363812"/>
            <a:ext cx="10045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altLang="pt-BR" dirty="0"/>
              <a:t>É a Capacidade de restringir o acesso a recursos de uma classe. Isto é possível através do uso de qualificadores. Abaixo são apresentados os qualificadores Java.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 l="21094" t="33333" r="20313" b="14583"/>
          <a:stretch>
            <a:fillRect/>
          </a:stretch>
        </p:blipFill>
        <p:spPr bwMode="auto">
          <a:xfrm>
            <a:off x="2800081" y="2100446"/>
            <a:ext cx="6248400" cy="41656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60330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9</a:t>
            </a:fld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18941" y="334851"/>
            <a:ext cx="11590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4400" dirty="0"/>
              <a:t>Polimorfismo/Anulação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150772" y="1442433"/>
            <a:ext cx="689019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altLang="pt-BR" sz="2400" dirty="0"/>
              <a:t>Quando se define um método em uma </a:t>
            </a:r>
            <a:r>
              <a:rPr lang="pt-BR" altLang="pt-BR" sz="2400" dirty="0" err="1"/>
              <a:t>SubClasse</a:t>
            </a:r>
            <a:r>
              <a:rPr lang="pt-BR" altLang="pt-BR" sz="2400" dirty="0"/>
              <a:t> com o mesmo nome e argumentos de um método que já está definido na </a:t>
            </a:r>
            <a:r>
              <a:rPr lang="pt-BR" altLang="pt-BR" sz="2400" dirty="0" err="1"/>
              <a:t>SuperClasse,o</a:t>
            </a:r>
            <a:r>
              <a:rPr lang="pt-BR" altLang="pt-BR" sz="2400" dirty="0"/>
              <a:t> interpretador Java irá executar o método na </a:t>
            </a:r>
            <a:r>
              <a:rPr lang="pt-BR" altLang="pt-BR" sz="2400" dirty="0" err="1"/>
              <a:t>SubClasse</a:t>
            </a:r>
            <a:r>
              <a:rPr lang="pt-BR" altLang="pt-BR" sz="2400" dirty="0"/>
              <a:t>. (Procedimento de </a:t>
            </a:r>
            <a:r>
              <a:rPr lang="pt-BR" altLang="pt-BR" sz="2400" b="1" dirty="0"/>
              <a:t>Anulação</a:t>
            </a:r>
            <a:r>
              <a:rPr lang="pt-BR" altLang="pt-BR" sz="2400" dirty="0"/>
              <a:t>)</a:t>
            </a:r>
          </a:p>
          <a:p>
            <a:pPr algn="just">
              <a:buFont typeface="Wingdings 2" panose="05020102010507070707" pitchFamily="18" charset="2"/>
              <a:buNone/>
            </a:pPr>
            <a:endParaRPr lang="pt-BR" altLang="pt-BR" sz="2400" dirty="0"/>
          </a:p>
          <a:p>
            <a:pPr algn="just"/>
            <a:r>
              <a:rPr lang="pt-BR" altLang="pt-BR" sz="2400" b="1" dirty="0"/>
              <a:t>Polimorfismo</a:t>
            </a:r>
            <a:r>
              <a:rPr lang="pt-BR" altLang="pt-BR" sz="2400" dirty="0"/>
              <a:t> é a troca de mensagens entre a </a:t>
            </a:r>
            <a:r>
              <a:rPr lang="pt-BR" altLang="pt-BR" sz="2400" dirty="0" err="1"/>
              <a:t>SuperClasse</a:t>
            </a:r>
            <a:r>
              <a:rPr lang="pt-BR" altLang="pt-BR" sz="2400" dirty="0"/>
              <a:t> e a </a:t>
            </a:r>
            <a:r>
              <a:rPr lang="pt-BR" altLang="pt-BR" sz="2400" dirty="0" err="1"/>
              <a:t>SubClasse</a:t>
            </a:r>
            <a:r>
              <a:rPr lang="pt-BR" altLang="pt-BR" sz="2400" dirty="0"/>
              <a:t> através dos métodos.</a:t>
            </a:r>
          </a:p>
        </p:txBody>
      </p:sp>
    </p:spTree>
    <p:extLst>
      <p:ext uri="{BB962C8B-B14F-4D97-AF65-F5344CB8AC3E}">
        <p14:creationId xmlns:p14="http://schemas.microsoft.com/office/powerpoint/2010/main" val="21009364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444441B6003CC4591872B843B4BC24C" ma:contentTypeVersion="3" ma:contentTypeDescription="Crie um novo documento." ma:contentTypeScope="" ma:versionID="751b610227fadeac2d2c45916bb76b51">
  <xsd:schema xmlns:xsd="http://www.w3.org/2001/XMLSchema" xmlns:xs="http://www.w3.org/2001/XMLSchema" xmlns:p="http://schemas.microsoft.com/office/2006/metadata/properties" xmlns:ns2="389d9f90-37e6-4230-bab8-e08ddfd543c5" targetNamespace="http://schemas.microsoft.com/office/2006/metadata/properties" ma:root="true" ma:fieldsID="3fc8a77a64f091d72294c9e8534e5402" ns2:_="">
    <xsd:import namespace="389d9f90-37e6-4230-bab8-e08ddfd543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9d9f90-37e6-4230-bab8-e08ddfd543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87C313-BB57-4CA8-B0CB-39528DF3698B}">
  <ds:schemaRefs>
    <ds:schemaRef ds:uri="http://purl.org/dc/terms/"/>
    <ds:schemaRef ds:uri="081a3d9c-b247-42d2-be45-431181a411c3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3B416A7-BAF1-4058-9D49-705C5A3DB9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670E97-5F37-4436-A716-F42DBA7D38B4}"/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1223</Words>
  <Application>Microsoft Office PowerPoint</Application>
  <PresentationFormat>Widescreen</PresentationFormat>
  <Paragraphs>269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Tahoma</vt:lpstr>
      <vt:lpstr>Times New Roman</vt:lpstr>
      <vt:lpstr>Wingdings</vt:lpstr>
      <vt:lpstr>Wingdings 2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Luciana Zapparolli</dc:creator>
  <cp:lastModifiedBy>Conta da Microsoft</cp:lastModifiedBy>
  <cp:revision>66</cp:revision>
  <dcterms:created xsi:type="dcterms:W3CDTF">2018-01-10T21:26:38Z</dcterms:created>
  <dcterms:modified xsi:type="dcterms:W3CDTF">2022-09-30T00:45:34Z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0x0101007444441B6003CC4591872B843B4BC24C</vt:lpwstr>
  </property>
</Properties>
</file>