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  <p:embeddedFont>
      <p:font typeface="Source Code Pro Light" panose="020B0409030403020204" pitchFamily="49" charset="0"/>
      <p:regular r:id="rId20"/>
      <p:bold r:id="rId21"/>
      <p:italic r:id="rId22"/>
      <p:boldItalic r:id="rId23"/>
    </p:embeddedFont>
    <p:embeddedFont>
      <p:font typeface="Teko" panose="020B0604020202020204" charset="0"/>
      <p:regular r:id="rId24"/>
      <p:bold r:id="rId25"/>
    </p:embeddedFont>
    <p:embeddedFont>
      <p:font typeface="Teko Light" panose="020B0604020202020204" charset="0"/>
      <p:regular r:id="rId26"/>
      <p:bold r:id="rId27"/>
    </p:embeddedFont>
    <p:embeddedFont>
      <p:font typeface="Teko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huKIPn+MqgUrNnx76gWm+gvhdH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60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Relationship Id="rId9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dc3ff6e5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gadc3ff6e5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dc3ff6e5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adc3ff6e5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dc3ff6e5c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gadc3ff6e5c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dc3ff6e5c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adc3ff6e5c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dc3ff6e5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adc3ff6e5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dc3ff6e5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adc3ff6e5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dc3ff6e5c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adc3ff6e5c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dc3ff6e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adc3ff6e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8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5" name="Google Shape;85;p58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"/>
          <p:cNvSpPr txBox="1">
            <a:spLocks noGrp="1"/>
          </p:cNvSpPr>
          <p:nvPr>
            <p:ph type="subTitle" idx="1"/>
          </p:nvPr>
        </p:nvSpPr>
        <p:spPr>
          <a:xfrm>
            <a:off x="720725" y="2662450"/>
            <a:ext cx="43746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900" b="1" dirty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2400" b="1" dirty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GRUPO 19</a:t>
            </a:r>
            <a:endParaRPr sz="2400" b="1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900" b="1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b="1" dirty="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Integrantes:</a:t>
            </a:r>
            <a:endParaRPr sz="1600" b="1" dirty="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solidFill>
                  <a:srgbClr val="F3F3F3"/>
                </a:solidFill>
              </a:rPr>
              <a:t>-</a:t>
            </a:r>
            <a:r>
              <a:rPr lang="es" sz="1600" b="1" dirty="0">
                <a:solidFill>
                  <a:srgbClr val="F3F3F3"/>
                </a:solidFill>
              </a:rPr>
              <a:t>INSAURRALDE</a:t>
            </a:r>
            <a:r>
              <a:rPr lang="es" sz="1600" dirty="0">
                <a:solidFill>
                  <a:srgbClr val="F3F3F3"/>
                </a:solidFill>
              </a:rPr>
              <a:t>, Franco</a:t>
            </a:r>
            <a:endParaRPr sz="1600" dirty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>
                <a:solidFill>
                  <a:srgbClr val="F3F3F3"/>
                </a:solidFill>
              </a:rPr>
              <a:t>-</a:t>
            </a:r>
            <a:r>
              <a:rPr lang="es" sz="1600" b="1" dirty="0">
                <a:solidFill>
                  <a:srgbClr val="F3F3F3"/>
                </a:solidFill>
              </a:rPr>
              <a:t>MONTICELLI</a:t>
            </a:r>
            <a:r>
              <a:rPr lang="es" sz="1600" dirty="0">
                <a:solidFill>
                  <a:srgbClr val="F3F3F3"/>
                </a:solidFill>
              </a:rPr>
              <a:t>, Lucas</a:t>
            </a:r>
            <a:endParaRPr sz="1600" dirty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499" name="Google Shape;499;p1"/>
          <p:cNvSpPr txBox="1">
            <a:spLocks noGrp="1"/>
          </p:cNvSpPr>
          <p:nvPr>
            <p:ph type="ctrTitle"/>
          </p:nvPr>
        </p:nvSpPr>
        <p:spPr>
          <a:xfrm>
            <a:off x="1647682" y="880150"/>
            <a:ext cx="4475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s" dirty="0"/>
              <a:t>          FRACTALES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dc3ff6e5c_1_12"/>
          <p:cNvSpPr txBox="1">
            <a:spLocks noGrp="1"/>
          </p:cNvSpPr>
          <p:nvPr>
            <p:ph type="ctrTitle" idx="4294967295"/>
          </p:nvPr>
        </p:nvSpPr>
        <p:spPr>
          <a:xfrm>
            <a:off x="2905650" y="2099306"/>
            <a:ext cx="33327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es" sz="3600" b="1" dirty="0">
                <a:solidFill>
                  <a:srgbClr val="11FFFF"/>
                </a:solidFill>
              </a:rPr>
              <a:t>UN POCO DE HISTORIA</a:t>
            </a:r>
            <a:endParaRPr sz="3600" b="1" i="0" u="none" strike="noStrike" cap="none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dc3ff6e5c_1_29"/>
          <p:cNvSpPr txBox="1">
            <a:spLocks noGrp="1"/>
          </p:cNvSpPr>
          <p:nvPr>
            <p:ph type="ctrTitle" idx="4294967295"/>
          </p:nvPr>
        </p:nvSpPr>
        <p:spPr>
          <a:xfrm>
            <a:off x="2905650" y="1991700"/>
            <a:ext cx="33327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es" sz="3600" b="1" i="0" u="none" strike="noStrike" cap="none" dirty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ACTUALIDAD</a:t>
            </a:r>
            <a:endParaRPr sz="3600" b="1" i="0" u="none" strike="noStrike" cap="none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dc3ff6e5c_3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gadc3ff6e5c_3_37"/>
          <p:cNvGrpSpPr/>
          <p:nvPr/>
        </p:nvGrpSpPr>
        <p:grpSpPr>
          <a:xfrm>
            <a:off x="168051" y="3356063"/>
            <a:ext cx="7887035" cy="1715356"/>
            <a:chOff x="2735900" y="3141850"/>
            <a:chExt cx="4615000" cy="1024950"/>
          </a:xfrm>
        </p:grpSpPr>
        <p:sp>
          <p:nvSpPr>
            <p:cNvPr id="622" name="Google Shape;622;gadc3ff6e5c_3_37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adc3ff6e5c_3_37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gadc3ff6e5c_3_37"/>
          <p:cNvSpPr txBox="1">
            <a:spLocks noGrp="1"/>
          </p:cNvSpPr>
          <p:nvPr>
            <p:ph type="ctrTitle" idx="4294967295"/>
          </p:nvPr>
        </p:nvSpPr>
        <p:spPr>
          <a:xfrm>
            <a:off x="3223043" y="2066128"/>
            <a:ext cx="42507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es" sz="3600" b="1" dirty="0">
                <a:solidFill>
                  <a:srgbClr val="11FFFF"/>
                </a:solidFill>
              </a:rPr>
              <a:t>CONCLUSIÓN</a:t>
            </a:r>
            <a:endParaRPr sz="3600" b="1" i="0" u="none" strike="noStrike" cap="none" dirty="0">
              <a:solidFill>
                <a:srgbClr val="11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dc3ff6e5c_1_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gadc3ff6e5c_1_48"/>
          <p:cNvGrpSpPr/>
          <p:nvPr/>
        </p:nvGrpSpPr>
        <p:grpSpPr>
          <a:xfrm>
            <a:off x="168051" y="3356063"/>
            <a:ext cx="7887035" cy="1715356"/>
            <a:chOff x="2735900" y="3141850"/>
            <a:chExt cx="4615000" cy="1024950"/>
          </a:xfrm>
        </p:grpSpPr>
        <p:sp>
          <p:nvSpPr>
            <p:cNvPr id="633" name="Google Shape;633;gadc3ff6e5c_1_4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adc3ff6e5c_1_4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gadc3ff6e5c_1_48"/>
          <p:cNvSpPr txBox="1">
            <a:spLocks noGrp="1"/>
          </p:cNvSpPr>
          <p:nvPr>
            <p:ph type="ctrTitle" idx="4294967295"/>
          </p:nvPr>
        </p:nvSpPr>
        <p:spPr>
          <a:xfrm>
            <a:off x="502427" y="1700225"/>
            <a:ext cx="83235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es" sz="5300" b="1" i="0" u="none" strike="noStrike" cap="none" dirty="0">
                <a:solidFill>
                  <a:srgbClr val="11FFFF"/>
                </a:solidFill>
              </a:rPr>
              <a:t>FIN.</a:t>
            </a:r>
            <a:endParaRPr sz="5300" b="1" i="0" u="none" strike="noStrike" cap="none" dirty="0">
              <a:solidFill>
                <a:srgbClr val="11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"/>
          <p:cNvPicPr preferRelativeResize="0"/>
          <p:nvPr/>
        </p:nvPicPr>
        <p:blipFill rotWithShape="1">
          <a:blip r:embed="rId4">
            <a:alphaModFix/>
          </a:blip>
          <a:srcRect t="63907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"/>
          <p:cNvSpPr txBox="1">
            <a:spLocks noGrp="1"/>
          </p:cNvSpPr>
          <p:nvPr>
            <p:ph type="subTitle" idx="1"/>
          </p:nvPr>
        </p:nvSpPr>
        <p:spPr>
          <a:xfrm flipH="1">
            <a:off x="1464300" y="2260725"/>
            <a:ext cx="62154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dirty="0">
                <a:solidFill>
                  <a:srgbClr val="F3F3F3"/>
                </a:solidFill>
              </a:rPr>
              <a:t>.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06" name="Google Shape;506;p3"/>
          <p:cNvSpPr txBox="1">
            <a:spLocks noGrp="1"/>
          </p:cNvSpPr>
          <p:nvPr>
            <p:ph type="title"/>
          </p:nvPr>
        </p:nvSpPr>
        <p:spPr>
          <a:xfrm>
            <a:off x="2588964" y="1531511"/>
            <a:ext cx="3737039" cy="140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600" dirty="0">
                <a:solidFill>
                  <a:srgbClr val="F3F3F3"/>
                </a:solidFill>
              </a:rPr>
              <a:t>ETIMOLOGÍA DE LA PALABRA </a:t>
            </a:r>
            <a:br>
              <a:rPr lang="es" sz="3600" dirty="0">
                <a:solidFill>
                  <a:srgbClr val="F3F3F3"/>
                </a:solidFill>
              </a:rPr>
            </a:br>
            <a:r>
              <a:rPr lang="es" sz="3600" b="1" dirty="0">
                <a:solidFill>
                  <a:srgbClr val="F3F3F3"/>
                </a:solidFill>
              </a:rPr>
              <a:t>FRACTALES</a:t>
            </a:r>
            <a:endParaRPr sz="3600" b="1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08" name="Google Shape;508;p3"/>
          <p:cNvPicPr preferRelativeResize="0"/>
          <p:nvPr/>
        </p:nvPicPr>
        <p:blipFill rotWithShape="1">
          <a:blip r:embed="rId4">
            <a:alphaModFix/>
          </a:blip>
          <a:srcRect t="63907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>
            <a:spLocks noGrp="1"/>
          </p:cNvSpPr>
          <p:nvPr>
            <p:ph type="body" idx="1"/>
          </p:nvPr>
        </p:nvSpPr>
        <p:spPr>
          <a:xfrm>
            <a:off x="186350" y="782225"/>
            <a:ext cx="3789000" cy="30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AUTOSIMILITUD O AUTOSEMEJANZA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sz="2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1)EXACTA: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2)ESTADÍSTICA: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3)APROXIMADA:</a:t>
            </a:r>
            <a:endParaRPr sz="2400" b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Google Shape;515;p25"/>
          <p:cNvSpPr/>
          <p:nvPr/>
        </p:nvSpPr>
        <p:spPr>
          <a:xfrm rot="5400000">
            <a:off x="1223630" y="3658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>
            <a:spLocks noGrp="1"/>
          </p:cNvSpPr>
          <p:nvPr>
            <p:ph type="ctrTitle"/>
          </p:nvPr>
        </p:nvSpPr>
        <p:spPr>
          <a:xfrm>
            <a:off x="5168650" y="322800"/>
            <a:ext cx="31413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400" dirty="0"/>
              <a:t>CARACTERÍSTICAS</a:t>
            </a:r>
            <a:endParaRPr sz="3400" dirty="0"/>
          </a:p>
        </p:txBody>
      </p:sp>
      <p:sp>
        <p:nvSpPr>
          <p:cNvPr id="517" name="Google Shape;517;p25"/>
          <p:cNvSpPr/>
          <p:nvPr/>
        </p:nvSpPr>
        <p:spPr>
          <a:xfrm>
            <a:off x="4317650" y="35969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dc3ff6e5c_3_5"/>
          <p:cNvSpPr txBox="1">
            <a:spLocks noGrp="1"/>
          </p:cNvSpPr>
          <p:nvPr>
            <p:ph type="body" idx="1"/>
          </p:nvPr>
        </p:nvSpPr>
        <p:spPr>
          <a:xfrm>
            <a:off x="306875" y="1132625"/>
            <a:ext cx="3789000" cy="30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DIMENSIÓN FRACTAL O 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>
                <a:latin typeface="Source Code Pro"/>
                <a:ea typeface="Source Code Pro"/>
                <a:cs typeface="Source Code Pro"/>
                <a:sym typeface="Source Code Pro"/>
              </a:rPr>
              <a:t>FRACCIONARIA</a:t>
            </a:r>
            <a:endParaRPr sz="2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/>
              <a:t>1)TOPOLÓGICA 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sz="2000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/>
              <a:t>2)FRACTAL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524" name="Google Shape;524;gadc3ff6e5c_3_5"/>
          <p:cNvSpPr/>
          <p:nvPr/>
        </p:nvSpPr>
        <p:spPr>
          <a:xfrm rot="5400000">
            <a:off x="1223630" y="3658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adc3ff6e5c_3_5"/>
          <p:cNvSpPr txBox="1">
            <a:spLocks noGrp="1"/>
          </p:cNvSpPr>
          <p:nvPr>
            <p:ph type="ctrTitle"/>
          </p:nvPr>
        </p:nvSpPr>
        <p:spPr>
          <a:xfrm>
            <a:off x="5168650" y="322800"/>
            <a:ext cx="31413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400" dirty="0"/>
              <a:t>CARACTERÍSTICAS</a:t>
            </a:r>
            <a:endParaRPr sz="3400" dirty="0"/>
          </a:p>
        </p:txBody>
      </p:sp>
      <p:sp>
        <p:nvSpPr>
          <p:cNvPr id="526" name="Google Shape;526;gadc3ff6e5c_3_5"/>
          <p:cNvSpPr/>
          <p:nvPr/>
        </p:nvSpPr>
        <p:spPr>
          <a:xfrm>
            <a:off x="4317650" y="35969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adc3ff6e5c_3_5"/>
          <p:cNvSpPr txBox="1"/>
          <p:nvPr/>
        </p:nvSpPr>
        <p:spPr>
          <a:xfrm>
            <a:off x="4968400" y="3738550"/>
            <a:ext cx="3228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gadc3ff6e5c_2_1"/>
          <p:cNvGrpSpPr/>
          <p:nvPr/>
        </p:nvGrpSpPr>
        <p:grpSpPr>
          <a:xfrm rot="10800000">
            <a:off x="-11" y="736032"/>
            <a:ext cx="5944581" cy="1320238"/>
            <a:chOff x="2735900" y="3141850"/>
            <a:chExt cx="4615000" cy="1024950"/>
          </a:xfrm>
        </p:grpSpPr>
        <p:sp>
          <p:nvSpPr>
            <p:cNvPr id="534" name="Google Shape;534;gadc3ff6e5c_2_1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adc3ff6e5c_2_1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gadc3ff6e5c_2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adc3ff6e5c_2_1"/>
          <p:cNvSpPr txBox="1"/>
          <p:nvPr/>
        </p:nvSpPr>
        <p:spPr>
          <a:xfrm>
            <a:off x="1357063" y="1956785"/>
            <a:ext cx="2429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544" name="Google Shape;544;gadc3ff6e5c_2_1"/>
          <p:cNvSpPr txBox="1">
            <a:spLocks noGrp="1"/>
          </p:cNvSpPr>
          <p:nvPr>
            <p:ph type="subTitle" idx="1"/>
          </p:nvPr>
        </p:nvSpPr>
        <p:spPr>
          <a:xfrm>
            <a:off x="851686" y="2221407"/>
            <a:ext cx="6537942" cy="106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3600" b="1" dirty="0">
                <a:solidFill>
                  <a:srgbClr val="F3F3F3"/>
                </a:solidFill>
              </a:rPr>
              <a:t>TIPOS DE FRACTALES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545" name="Google Shape;545;gadc3ff6e5c_2_1"/>
          <p:cNvSpPr txBox="1"/>
          <p:nvPr/>
        </p:nvSpPr>
        <p:spPr>
          <a:xfrm>
            <a:off x="1065613" y="2635818"/>
            <a:ext cx="2429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547" name="Google Shape;547;gadc3ff6e5c_2_1"/>
          <p:cNvSpPr txBox="1"/>
          <p:nvPr/>
        </p:nvSpPr>
        <p:spPr>
          <a:xfrm>
            <a:off x="2675225" y="4364350"/>
            <a:ext cx="2842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 txBox="1">
            <a:spLocks noGrp="1"/>
          </p:cNvSpPr>
          <p:nvPr>
            <p:ph type="ctrTitle"/>
          </p:nvPr>
        </p:nvSpPr>
        <p:spPr>
          <a:xfrm>
            <a:off x="1245909" y="2165113"/>
            <a:ext cx="26832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000" dirty="0"/>
              <a:t>COMPRENSIÓN FRACTAL DE IMÁGENES</a:t>
            </a:r>
            <a:endParaRPr sz="4000" dirty="0"/>
          </a:p>
        </p:txBody>
      </p:sp>
      <p:sp>
        <p:nvSpPr>
          <p:cNvPr id="553" name="Google Shape;553;p24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24"/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7" name="Google Shape;557;p24"/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dc3ff6e5c_3_19"/>
          <p:cNvSpPr txBox="1">
            <a:spLocks noGrp="1"/>
          </p:cNvSpPr>
          <p:nvPr>
            <p:ph type="ctrTitle"/>
          </p:nvPr>
        </p:nvSpPr>
        <p:spPr>
          <a:xfrm>
            <a:off x="1308864" y="1986587"/>
            <a:ext cx="2731683" cy="105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600" dirty="0"/>
              <a:t>PROPÓSITO Y FUNCIONAMIENTO</a:t>
            </a:r>
            <a:endParaRPr sz="3600" dirty="0"/>
          </a:p>
        </p:txBody>
      </p:sp>
      <p:sp>
        <p:nvSpPr>
          <p:cNvPr id="569" name="Google Shape;569;gadc3ff6e5c_3_19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adc3ff6e5c_3_19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gadc3ff6e5c_3_19"/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3" name="Google Shape;573;gadc3ff6e5c_3_19"/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adc3ff6e5c_3_19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adc3ff6e5c_3_19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dc3ff6e5c_1_0"/>
          <p:cNvSpPr txBox="1">
            <a:spLocks noGrp="1"/>
          </p:cNvSpPr>
          <p:nvPr>
            <p:ph type="title"/>
          </p:nvPr>
        </p:nvSpPr>
        <p:spPr>
          <a:xfrm>
            <a:off x="1634525" y="1498625"/>
            <a:ext cx="56106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600" b="1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EJEMPLOS PRÁCTICOS Y APLICACIONES REALES</a:t>
            </a:r>
            <a:endParaRPr sz="4600" b="1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"/>
          <p:cNvSpPr txBox="1">
            <a:spLocks noGrp="1"/>
          </p:cNvSpPr>
          <p:nvPr>
            <p:ph type="ctrTitle" idx="4294967295"/>
          </p:nvPr>
        </p:nvSpPr>
        <p:spPr>
          <a:xfrm>
            <a:off x="2571885" y="1775637"/>
            <a:ext cx="4000229" cy="12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</a:pPr>
            <a:r>
              <a:rPr lang="es" sz="3600" b="1" dirty="0">
                <a:solidFill>
                  <a:srgbClr val="11FFFF"/>
                </a:solidFill>
              </a:rPr>
              <a:t>GENERACIÓN POR PROCEDIMIENTO</a:t>
            </a:r>
            <a:endParaRPr sz="3600" b="1" i="0" u="none" strike="noStrike" cap="none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Presentación en pantalla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Source Code Pro</vt:lpstr>
      <vt:lpstr>Teko Medium</vt:lpstr>
      <vt:lpstr>Source Code Pro Light</vt:lpstr>
      <vt:lpstr>Teko Light</vt:lpstr>
      <vt:lpstr>Teko</vt:lpstr>
      <vt:lpstr>Pitch Deck Template</vt:lpstr>
      <vt:lpstr>          FRACTALES</vt:lpstr>
      <vt:lpstr>ETIMOLOGÍA DE LA PALABRA  FRACTALES</vt:lpstr>
      <vt:lpstr>CARACTERÍSTICAS</vt:lpstr>
      <vt:lpstr>CARACTERÍSTICAS</vt:lpstr>
      <vt:lpstr>Presentación de PowerPoint</vt:lpstr>
      <vt:lpstr>COMPRENSIÓN FRACTAL DE IMÁGENES</vt:lpstr>
      <vt:lpstr>PROPÓSITO Y FUNCIONAMIENTO</vt:lpstr>
      <vt:lpstr>EJEMPLOS PRÁCTICOS Y APLICACIONES REALES</vt:lpstr>
      <vt:lpstr>GENERACIÓN POR PROCEDIMIENTO</vt:lpstr>
      <vt:lpstr>UN POCO DE HISTORIA</vt:lpstr>
      <vt:lpstr>ACTUALIDAD</vt:lpstr>
      <vt:lpstr>CONCLUSIÓN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FRACTALES</dc:title>
  <cp:lastModifiedBy>Lucas Emanuel MONTICELLI</cp:lastModifiedBy>
  <cp:revision>1</cp:revision>
  <dcterms:modified xsi:type="dcterms:W3CDTF">2021-11-26T15:16:53Z</dcterms:modified>
</cp:coreProperties>
</file>