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2" r:id="rId16"/>
    <p:sldId id="270" r:id="rId17"/>
    <p:sldId id="271" r:id="rId18"/>
    <p:sldId id="273" r:id="rId19"/>
    <p:sldId id="274" r:id="rId20"/>
    <p:sldId id="277" r:id="rId21"/>
    <p:sldId id="275" r:id="rId22"/>
    <p:sldId id="276" r:id="rId23"/>
    <p:sldId id="278" r:id="rId2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8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67"/>
    <p:restoredTop sz="94872"/>
  </p:normalViewPr>
  <p:slideViewPr>
    <p:cSldViewPr snapToGrid="0" snapToObjects="1">
      <p:cViewPr varScale="1">
        <p:scale>
          <a:sx n="136" d="100"/>
          <a:sy n="136" d="100"/>
        </p:scale>
        <p:origin x="1784"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F68A6B-A65D-DB4C-8451-3884826F574E}" type="datetimeFigureOut">
              <a:rPr lang="pt-BR" smtClean="0"/>
              <a:t>10/06/2019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7A3A0-C1A4-C14B-A8F1-7BEE7751208B}" type="slidenum">
              <a:rPr lang="pt-BR" smtClean="0"/>
              <a:t>‹nº›</a:t>
            </a:fld>
            <a:endParaRPr lang="pt-BR"/>
          </a:p>
        </p:txBody>
      </p:sp>
    </p:spTree>
    <p:extLst>
      <p:ext uri="{BB962C8B-B14F-4D97-AF65-F5344CB8AC3E}">
        <p14:creationId xmlns:p14="http://schemas.microsoft.com/office/powerpoint/2010/main" val="4073733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Trocar o fundo que ficou bem ruim</a:t>
            </a:r>
          </a:p>
          <a:p>
            <a:endParaRPr lang="pt-BR" dirty="0"/>
          </a:p>
        </p:txBody>
      </p:sp>
      <p:sp>
        <p:nvSpPr>
          <p:cNvPr id="4" name="Espaço Reservado para Número de Slide 3"/>
          <p:cNvSpPr>
            <a:spLocks noGrp="1"/>
          </p:cNvSpPr>
          <p:nvPr>
            <p:ph type="sldNum" sz="quarter" idx="5"/>
          </p:nvPr>
        </p:nvSpPr>
        <p:spPr/>
        <p:txBody>
          <a:bodyPr/>
          <a:lstStyle/>
          <a:p>
            <a:fld id="{9917A3A0-C1A4-C14B-A8F1-7BEE7751208B}" type="slidenum">
              <a:rPr lang="pt-BR" smtClean="0"/>
              <a:t>2</a:t>
            </a:fld>
            <a:endParaRPr lang="pt-BR"/>
          </a:p>
        </p:txBody>
      </p:sp>
    </p:spTree>
    <p:extLst>
      <p:ext uri="{BB962C8B-B14F-4D97-AF65-F5344CB8AC3E}">
        <p14:creationId xmlns:p14="http://schemas.microsoft.com/office/powerpoint/2010/main" val="2530535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917A3A0-C1A4-C14B-A8F1-7BEE7751208B}" type="slidenum">
              <a:rPr lang="pt-BR" smtClean="0"/>
              <a:t>7</a:t>
            </a:fld>
            <a:endParaRPr lang="pt-BR"/>
          </a:p>
        </p:txBody>
      </p:sp>
    </p:spTree>
    <p:extLst>
      <p:ext uri="{BB962C8B-B14F-4D97-AF65-F5344CB8AC3E}">
        <p14:creationId xmlns:p14="http://schemas.microsoft.com/office/powerpoint/2010/main" val="234477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917A3A0-C1A4-C14B-A8F1-7BEE7751208B}" type="slidenum">
              <a:rPr lang="pt-BR" smtClean="0"/>
              <a:t>9</a:t>
            </a:fld>
            <a:endParaRPr lang="pt-BR"/>
          </a:p>
        </p:txBody>
      </p:sp>
    </p:spTree>
    <p:extLst>
      <p:ext uri="{BB962C8B-B14F-4D97-AF65-F5344CB8AC3E}">
        <p14:creationId xmlns:p14="http://schemas.microsoft.com/office/powerpoint/2010/main" val="1632603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0DF07D-5ACC-A249-B35B-FF3C32DFFFC8}"/>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FB7FC39E-12AD-C146-8BF1-3D7DFD3E1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B61557C-1552-2349-8BB5-AAA1CBF7709E}"/>
              </a:ext>
            </a:extLst>
          </p:cNvPr>
          <p:cNvSpPr>
            <a:spLocks noGrp="1"/>
          </p:cNvSpPr>
          <p:nvPr>
            <p:ph type="dt" sz="half" idx="10"/>
          </p:nvPr>
        </p:nvSpPr>
        <p:spPr/>
        <p:txBody>
          <a:bodyPr/>
          <a:lstStyle/>
          <a:p>
            <a:fld id="{9F75C65F-587D-384C-BE90-F269EE37104A}" type="datetimeFigureOut">
              <a:rPr lang="pt-BR" smtClean="0"/>
              <a:t>10/06/2019</a:t>
            </a:fld>
            <a:endParaRPr lang="pt-BR"/>
          </a:p>
        </p:txBody>
      </p:sp>
      <p:sp>
        <p:nvSpPr>
          <p:cNvPr id="5" name="Espaço Reservado para Rodapé 4">
            <a:extLst>
              <a:ext uri="{FF2B5EF4-FFF2-40B4-BE49-F238E27FC236}">
                <a16:creationId xmlns:a16="http://schemas.microsoft.com/office/drawing/2014/main" id="{9CA9A20E-ACC7-AC46-ADA3-22690F66F18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5928D76-27FB-5E40-BEB6-BB1361A05AFB}"/>
              </a:ext>
            </a:extLst>
          </p:cNvPr>
          <p:cNvSpPr>
            <a:spLocks noGrp="1"/>
          </p:cNvSpPr>
          <p:nvPr>
            <p:ph type="sldNum" sz="quarter" idx="12"/>
          </p:nvPr>
        </p:nvSpPr>
        <p:spPr/>
        <p:txBody>
          <a:bodyPr/>
          <a:lstStyle/>
          <a:p>
            <a:fld id="{8B58E598-F71F-224E-9341-741AAD7873BF}" type="slidenum">
              <a:rPr lang="pt-BR" smtClean="0"/>
              <a:t>‹nº›</a:t>
            </a:fld>
            <a:endParaRPr lang="pt-BR"/>
          </a:p>
        </p:txBody>
      </p:sp>
    </p:spTree>
    <p:extLst>
      <p:ext uri="{BB962C8B-B14F-4D97-AF65-F5344CB8AC3E}">
        <p14:creationId xmlns:p14="http://schemas.microsoft.com/office/powerpoint/2010/main" val="272996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0CC53-60D6-3B4B-A51D-3D1F2B440C9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B6F92E63-C3C7-E048-A1BF-EB936B8139B9}"/>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2954E11-8726-BC4B-98FC-A6251935FE5B}"/>
              </a:ext>
            </a:extLst>
          </p:cNvPr>
          <p:cNvSpPr>
            <a:spLocks noGrp="1"/>
          </p:cNvSpPr>
          <p:nvPr>
            <p:ph type="dt" sz="half" idx="10"/>
          </p:nvPr>
        </p:nvSpPr>
        <p:spPr/>
        <p:txBody>
          <a:bodyPr/>
          <a:lstStyle/>
          <a:p>
            <a:fld id="{9F75C65F-587D-384C-BE90-F269EE37104A}" type="datetimeFigureOut">
              <a:rPr lang="pt-BR" smtClean="0"/>
              <a:t>10/06/2019</a:t>
            </a:fld>
            <a:endParaRPr lang="pt-BR"/>
          </a:p>
        </p:txBody>
      </p:sp>
      <p:sp>
        <p:nvSpPr>
          <p:cNvPr id="5" name="Espaço Reservado para Rodapé 4">
            <a:extLst>
              <a:ext uri="{FF2B5EF4-FFF2-40B4-BE49-F238E27FC236}">
                <a16:creationId xmlns:a16="http://schemas.microsoft.com/office/drawing/2014/main" id="{2BFC2A14-A593-D14D-BCC8-30C646B8370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38FAB5D-50ED-6346-8EA9-7E5B016E571A}"/>
              </a:ext>
            </a:extLst>
          </p:cNvPr>
          <p:cNvSpPr>
            <a:spLocks noGrp="1"/>
          </p:cNvSpPr>
          <p:nvPr>
            <p:ph type="sldNum" sz="quarter" idx="12"/>
          </p:nvPr>
        </p:nvSpPr>
        <p:spPr/>
        <p:txBody>
          <a:bodyPr/>
          <a:lstStyle/>
          <a:p>
            <a:fld id="{8B58E598-F71F-224E-9341-741AAD7873BF}" type="slidenum">
              <a:rPr lang="pt-BR" smtClean="0"/>
              <a:t>‹nº›</a:t>
            </a:fld>
            <a:endParaRPr lang="pt-BR"/>
          </a:p>
        </p:txBody>
      </p:sp>
    </p:spTree>
    <p:extLst>
      <p:ext uri="{BB962C8B-B14F-4D97-AF65-F5344CB8AC3E}">
        <p14:creationId xmlns:p14="http://schemas.microsoft.com/office/powerpoint/2010/main" val="218370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0D33280-B1B3-7645-9D91-5B231CB340CC}"/>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F3A9421-F143-A549-A58A-3F588F5002B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00C24E7-EBC9-994E-8603-EC40495AFECE}"/>
              </a:ext>
            </a:extLst>
          </p:cNvPr>
          <p:cNvSpPr>
            <a:spLocks noGrp="1"/>
          </p:cNvSpPr>
          <p:nvPr>
            <p:ph type="dt" sz="half" idx="10"/>
          </p:nvPr>
        </p:nvSpPr>
        <p:spPr/>
        <p:txBody>
          <a:bodyPr/>
          <a:lstStyle/>
          <a:p>
            <a:fld id="{9F75C65F-587D-384C-BE90-F269EE37104A}" type="datetimeFigureOut">
              <a:rPr lang="pt-BR" smtClean="0"/>
              <a:t>10/06/2019</a:t>
            </a:fld>
            <a:endParaRPr lang="pt-BR"/>
          </a:p>
        </p:txBody>
      </p:sp>
      <p:sp>
        <p:nvSpPr>
          <p:cNvPr id="5" name="Espaço Reservado para Rodapé 4">
            <a:extLst>
              <a:ext uri="{FF2B5EF4-FFF2-40B4-BE49-F238E27FC236}">
                <a16:creationId xmlns:a16="http://schemas.microsoft.com/office/drawing/2014/main" id="{72FCC884-DEE5-3F47-8388-184C6705E64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71CD12-9804-DB4B-9A43-40D173648028}"/>
              </a:ext>
            </a:extLst>
          </p:cNvPr>
          <p:cNvSpPr>
            <a:spLocks noGrp="1"/>
          </p:cNvSpPr>
          <p:nvPr>
            <p:ph type="sldNum" sz="quarter" idx="12"/>
          </p:nvPr>
        </p:nvSpPr>
        <p:spPr/>
        <p:txBody>
          <a:bodyPr/>
          <a:lstStyle/>
          <a:p>
            <a:fld id="{8B58E598-F71F-224E-9341-741AAD7873BF}" type="slidenum">
              <a:rPr lang="pt-BR" smtClean="0"/>
              <a:t>‹nº›</a:t>
            </a:fld>
            <a:endParaRPr lang="pt-BR"/>
          </a:p>
        </p:txBody>
      </p:sp>
    </p:spTree>
    <p:extLst>
      <p:ext uri="{BB962C8B-B14F-4D97-AF65-F5344CB8AC3E}">
        <p14:creationId xmlns:p14="http://schemas.microsoft.com/office/powerpoint/2010/main" val="209602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5DFACD-89B8-D94F-A586-DB3235CBD76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6098EE5-2274-7E48-8127-C804D7A7CA2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B2B7E4B-BC1D-594A-8844-6231424D260D}"/>
              </a:ext>
            </a:extLst>
          </p:cNvPr>
          <p:cNvSpPr>
            <a:spLocks noGrp="1"/>
          </p:cNvSpPr>
          <p:nvPr>
            <p:ph type="dt" sz="half" idx="10"/>
          </p:nvPr>
        </p:nvSpPr>
        <p:spPr/>
        <p:txBody>
          <a:bodyPr/>
          <a:lstStyle/>
          <a:p>
            <a:fld id="{9F75C65F-587D-384C-BE90-F269EE37104A}" type="datetimeFigureOut">
              <a:rPr lang="pt-BR" smtClean="0"/>
              <a:t>10/06/2019</a:t>
            </a:fld>
            <a:endParaRPr lang="pt-BR"/>
          </a:p>
        </p:txBody>
      </p:sp>
      <p:sp>
        <p:nvSpPr>
          <p:cNvPr id="5" name="Espaço Reservado para Rodapé 4">
            <a:extLst>
              <a:ext uri="{FF2B5EF4-FFF2-40B4-BE49-F238E27FC236}">
                <a16:creationId xmlns:a16="http://schemas.microsoft.com/office/drawing/2014/main" id="{DC97664D-5C0A-9644-8836-8CE029353F4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53BED34-2CB3-E74A-9B37-0A04BAAF6091}"/>
              </a:ext>
            </a:extLst>
          </p:cNvPr>
          <p:cNvSpPr>
            <a:spLocks noGrp="1"/>
          </p:cNvSpPr>
          <p:nvPr>
            <p:ph type="sldNum" sz="quarter" idx="12"/>
          </p:nvPr>
        </p:nvSpPr>
        <p:spPr/>
        <p:txBody>
          <a:bodyPr/>
          <a:lstStyle/>
          <a:p>
            <a:fld id="{8B58E598-F71F-224E-9341-741AAD7873BF}" type="slidenum">
              <a:rPr lang="pt-BR" smtClean="0"/>
              <a:t>‹nº›</a:t>
            </a:fld>
            <a:endParaRPr lang="pt-BR"/>
          </a:p>
        </p:txBody>
      </p:sp>
    </p:spTree>
    <p:extLst>
      <p:ext uri="{BB962C8B-B14F-4D97-AF65-F5344CB8AC3E}">
        <p14:creationId xmlns:p14="http://schemas.microsoft.com/office/powerpoint/2010/main" val="2345593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F1F3DA-DC68-AE4E-9B52-86393775C965}"/>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D714F46-ECF4-D943-A078-F292494D2E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68A219B-15ED-3948-B9D5-E353AB5ACC25}"/>
              </a:ext>
            </a:extLst>
          </p:cNvPr>
          <p:cNvSpPr>
            <a:spLocks noGrp="1"/>
          </p:cNvSpPr>
          <p:nvPr>
            <p:ph type="dt" sz="half" idx="10"/>
          </p:nvPr>
        </p:nvSpPr>
        <p:spPr/>
        <p:txBody>
          <a:bodyPr/>
          <a:lstStyle/>
          <a:p>
            <a:fld id="{9F75C65F-587D-384C-BE90-F269EE37104A}" type="datetimeFigureOut">
              <a:rPr lang="pt-BR" smtClean="0"/>
              <a:t>10/06/2019</a:t>
            </a:fld>
            <a:endParaRPr lang="pt-BR"/>
          </a:p>
        </p:txBody>
      </p:sp>
      <p:sp>
        <p:nvSpPr>
          <p:cNvPr id="5" name="Espaço Reservado para Rodapé 4">
            <a:extLst>
              <a:ext uri="{FF2B5EF4-FFF2-40B4-BE49-F238E27FC236}">
                <a16:creationId xmlns:a16="http://schemas.microsoft.com/office/drawing/2014/main" id="{D137A0CD-A89B-1545-8BEF-73909348EA4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8026D10-F777-2742-9791-3BCE7BF7790C}"/>
              </a:ext>
            </a:extLst>
          </p:cNvPr>
          <p:cNvSpPr>
            <a:spLocks noGrp="1"/>
          </p:cNvSpPr>
          <p:nvPr>
            <p:ph type="sldNum" sz="quarter" idx="12"/>
          </p:nvPr>
        </p:nvSpPr>
        <p:spPr/>
        <p:txBody>
          <a:bodyPr/>
          <a:lstStyle/>
          <a:p>
            <a:fld id="{8B58E598-F71F-224E-9341-741AAD7873BF}" type="slidenum">
              <a:rPr lang="pt-BR" smtClean="0"/>
              <a:t>‹nº›</a:t>
            </a:fld>
            <a:endParaRPr lang="pt-BR"/>
          </a:p>
        </p:txBody>
      </p:sp>
    </p:spTree>
    <p:extLst>
      <p:ext uri="{BB962C8B-B14F-4D97-AF65-F5344CB8AC3E}">
        <p14:creationId xmlns:p14="http://schemas.microsoft.com/office/powerpoint/2010/main" val="68895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D462A8-19C0-F54F-A295-F1363BE8665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1331ED3-F0E3-FD4E-BB0A-460BA7E77CF7}"/>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2885EB4-4FC1-554F-9721-E5D6662B6856}"/>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13BDC0C-937A-B446-A47A-E2232055ED51}"/>
              </a:ext>
            </a:extLst>
          </p:cNvPr>
          <p:cNvSpPr>
            <a:spLocks noGrp="1"/>
          </p:cNvSpPr>
          <p:nvPr>
            <p:ph type="dt" sz="half" idx="10"/>
          </p:nvPr>
        </p:nvSpPr>
        <p:spPr/>
        <p:txBody>
          <a:bodyPr/>
          <a:lstStyle/>
          <a:p>
            <a:fld id="{9F75C65F-587D-384C-BE90-F269EE37104A}" type="datetimeFigureOut">
              <a:rPr lang="pt-BR" smtClean="0"/>
              <a:t>10/06/2019</a:t>
            </a:fld>
            <a:endParaRPr lang="pt-BR"/>
          </a:p>
        </p:txBody>
      </p:sp>
      <p:sp>
        <p:nvSpPr>
          <p:cNvPr id="6" name="Espaço Reservado para Rodapé 5">
            <a:extLst>
              <a:ext uri="{FF2B5EF4-FFF2-40B4-BE49-F238E27FC236}">
                <a16:creationId xmlns:a16="http://schemas.microsoft.com/office/drawing/2014/main" id="{2762B434-6DF1-D641-B724-0B930B36F52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0BC1185-85DE-AC4C-823E-6D28DA1A95A6}"/>
              </a:ext>
            </a:extLst>
          </p:cNvPr>
          <p:cNvSpPr>
            <a:spLocks noGrp="1"/>
          </p:cNvSpPr>
          <p:nvPr>
            <p:ph type="sldNum" sz="quarter" idx="12"/>
          </p:nvPr>
        </p:nvSpPr>
        <p:spPr/>
        <p:txBody>
          <a:bodyPr/>
          <a:lstStyle/>
          <a:p>
            <a:fld id="{8B58E598-F71F-224E-9341-741AAD7873BF}" type="slidenum">
              <a:rPr lang="pt-BR" smtClean="0"/>
              <a:t>‹nº›</a:t>
            </a:fld>
            <a:endParaRPr lang="pt-BR"/>
          </a:p>
        </p:txBody>
      </p:sp>
    </p:spTree>
    <p:extLst>
      <p:ext uri="{BB962C8B-B14F-4D97-AF65-F5344CB8AC3E}">
        <p14:creationId xmlns:p14="http://schemas.microsoft.com/office/powerpoint/2010/main" val="78397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4A2F20-4C02-FB43-B000-62601AE9A16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E728933-78B5-D947-92E2-7721B55886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58B1FD63-1F38-8544-B233-D7788E87EFD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3AAB718D-D9E8-214F-85A9-FCC3C5B00B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E40CBC74-B668-E64F-B13A-8BCE259A4C7F}"/>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ADEF723-BB9D-A944-9B3F-09B9AF37EF72}"/>
              </a:ext>
            </a:extLst>
          </p:cNvPr>
          <p:cNvSpPr>
            <a:spLocks noGrp="1"/>
          </p:cNvSpPr>
          <p:nvPr>
            <p:ph type="dt" sz="half" idx="10"/>
          </p:nvPr>
        </p:nvSpPr>
        <p:spPr/>
        <p:txBody>
          <a:bodyPr/>
          <a:lstStyle/>
          <a:p>
            <a:fld id="{9F75C65F-587D-384C-BE90-F269EE37104A}" type="datetimeFigureOut">
              <a:rPr lang="pt-BR" smtClean="0"/>
              <a:t>10/06/2019</a:t>
            </a:fld>
            <a:endParaRPr lang="pt-BR"/>
          </a:p>
        </p:txBody>
      </p:sp>
      <p:sp>
        <p:nvSpPr>
          <p:cNvPr id="8" name="Espaço Reservado para Rodapé 7">
            <a:extLst>
              <a:ext uri="{FF2B5EF4-FFF2-40B4-BE49-F238E27FC236}">
                <a16:creationId xmlns:a16="http://schemas.microsoft.com/office/drawing/2014/main" id="{ADD8C959-E239-2844-B3E3-70D751F216F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4A0BA687-14AB-E742-9333-AAFD70326D99}"/>
              </a:ext>
            </a:extLst>
          </p:cNvPr>
          <p:cNvSpPr>
            <a:spLocks noGrp="1"/>
          </p:cNvSpPr>
          <p:nvPr>
            <p:ph type="sldNum" sz="quarter" idx="12"/>
          </p:nvPr>
        </p:nvSpPr>
        <p:spPr/>
        <p:txBody>
          <a:bodyPr/>
          <a:lstStyle/>
          <a:p>
            <a:fld id="{8B58E598-F71F-224E-9341-741AAD7873BF}" type="slidenum">
              <a:rPr lang="pt-BR" smtClean="0"/>
              <a:t>‹nº›</a:t>
            </a:fld>
            <a:endParaRPr lang="pt-BR"/>
          </a:p>
        </p:txBody>
      </p:sp>
    </p:spTree>
    <p:extLst>
      <p:ext uri="{BB962C8B-B14F-4D97-AF65-F5344CB8AC3E}">
        <p14:creationId xmlns:p14="http://schemas.microsoft.com/office/powerpoint/2010/main" val="1517866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1A748-69DD-754C-A870-2A075F0A872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D67D516-0423-9449-9BAF-1F64DCA71056}"/>
              </a:ext>
            </a:extLst>
          </p:cNvPr>
          <p:cNvSpPr>
            <a:spLocks noGrp="1"/>
          </p:cNvSpPr>
          <p:nvPr>
            <p:ph type="dt" sz="half" idx="10"/>
          </p:nvPr>
        </p:nvSpPr>
        <p:spPr/>
        <p:txBody>
          <a:bodyPr/>
          <a:lstStyle/>
          <a:p>
            <a:fld id="{9F75C65F-587D-384C-BE90-F269EE37104A}" type="datetimeFigureOut">
              <a:rPr lang="pt-BR" smtClean="0"/>
              <a:t>10/06/2019</a:t>
            </a:fld>
            <a:endParaRPr lang="pt-BR"/>
          </a:p>
        </p:txBody>
      </p:sp>
      <p:sp>
        <p:nvSpPr>
          <p:cNvPr id="4" name="Espaço Reservado para Rodapé 3">
            <a:extLst>
              <a:ext uri="{FF2B5EF4-FFF2-40B4-BE49-F238E27FC236}">
                <a16:creationId xmlns:a16="http://schemas.microsoft.com/office/drawing/2014/main" id="{170805D6-F1DE-C040-AE38-0D391071D498}"/>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EE90208-76CF-3F4A-A3A2-01348F32B74A}"/>
              </a:ext>
            </a:extLst>
          </p:cNvPr>
          <p:cNvSpPr>
            <a:spLocks noGrp="1"/>
          </p:cNvSpPr>
          <p:nvPr>
            <p:ph type="sldNum" sz="quarter" idx="12"/>
          </p:nvPr>
        </p:nvSpPr>
        <p:spPr/>
        <p:txBody>
          <a:bodyPr/>
          <a:lstStyle/>
          <a:p>
            <a:fld id="{8B58E598-F71F-224E-9341-741AAD7873BF}" type="slidenum">
              <a:rPr lang="pt-BR" smtClean="0"/>
              <a:t>‹nº›</a:t>
            </a:fld>
            <a:endParaRPr lang="pt-BR"/>
          </a:p>
        </p:txBody>
      </p:sp>
    </p:spTree>
    <p:extLst>
      <p:ext uri="{BB962C8B-B14F-4D97-AF65-F5344CB8AC3E}">
        <p14:creationId xmlns:p14="http://schemas.microsoft.com/office/powerpoint/2010/main" val="325649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A7F1E0E8-5C0E-BB4D-9CF9-352C701673AD}"/>
              </a:ext>
            </a:extLst>
          </p:cNvPr>
          <p:cNvSpPr>
            <a:spLocks noGrp="1"/>
          </p:cNvSpPr>
          <p:nvPr>
            <p:ph type="dt" sz="half" idx="10"/>
          </p:nvPr>
        </p:nvSpPr>
        <p:spPr/>
        <p:txBody>
          <a:bodyPr/>
          <a:lstStyle/>
          <a:p>
            <a:fld id="{9F75C65F-587D-384C-BE90-F269EE37104A}" type="datetimeFigureOut">
              <a:rPr lang="pt-BR" smtClean="0"/>
              <a:t>10/06/2019</a:t>
            </a:fld>
            <a:endParaRPr lang="pt-BR"/>
          </a:p>
        </p:txBody>
      </p:sp>
      <p:sp>
        <p:nvSpPr>
          <p:cNvPr id="3" name="Espaço Reservado para Rodapé 2">
            <a:extLst>
              <a:ext uri="{FF2B5EF4-FFF2-40B4-BE49-F238E27FC236}">
                <a16:creationId xmlns:a16="http://schemas.microsoft.com/office/drawing/2014/main" id="{FABFF200-307E-2743-A853-50A8DA2423E3}"/>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6BB0E2AA-07C9-1743-B402-7AFA3F9A7646}"/>
              </a:ext>
            </a:extLst>
          </p:cNvPr>
          <p:cNvSpPr>
            <a:spLocks noGrp="1"/>
          </p:cNvSpPr>
          <p:nvPr>
            <p:ph type="sldNum" sz="quarter" idx="12"/>
          </p:nvPr>
        </p:nvSpPr>
        <p:spPr/>
        <p:txBody>
          <a:bodyPr/>
          <a:lstStyle/>
          <a:p>
            <a:fld id="{8B58E598-F71F-224E-9341-741AAD7873BF}" type="slidenum">
              <a:rPr lang="pt-BR" smtClean="0"/>
              <a:t>‹nº›</a:t>
            </a:fld>
            <a:endParaRPr lang="pt-BR"/>
          </a:p>
        </p:txBody>
      </p:sp>
    </p:spTree>
    <p:extLst>
      <p:ext uri="{BB962C8B-B14F-4D97-AF65-F5344CB8AC3E}">
        <p14:creationId xmlns:p14="http://schemas.microsoft.com/office/powerpoint/2010/main" val="285724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EA28EE-6323-8549-BA99-317AB15C618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CB3C054-3DD7-F946-9E13-6B266B68C2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CE58F2E-AD92-FB47-94CD-B040917B6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8B4CFA9-74E6-584A-91D9-8053C8CA58E9}"/>
              </a:ext>
            </a:extLst>
          </p:cNvPr>
          <p:cNvSpPr>
            <a:spLocks noGrp="1"/>
          </p:cNvSpPr>
          <p:nvPr>
            <p:ph type="dt" sz="half" idx="10"/>
          </p:nvPr>
        </p:nvSpPr>
        <p:spPr/>
        <p:txBody>
          <a:bodyPr/>
          <a:lstStyle/>
          <a:p>
            <a:fld id="{9F75C65F-587D-384C-BE90-F269EE37104A}" type="datetimeFigureOut">
              <a:rPr lang="pt-BR" smtClean="0"/>
              <a:t>10/06/2019</a:t>
            </a:fld>
            <a:endParaRPr lang="pt-BR"/>
          </a:p>
        </p:txBody>
      </p:sp>
      <p:sp>
        <p:nvSpPr>
          <p:cNvPr id="6" name="Espaço Reservado para Rodapé 5">
            <a:extLst>
              <a:ext uri="{FF2B5EF4-FFF2-40B4-BE49-F238E27FC236}">
                <a16:creationId xmlns:a16="http://schemas.microsoft.com/office/drawing/2014/main" id="{FEB71AF0-7211-684A-A9CD-B140D7D41B9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2EB3D62-648C-DC49-9E18-5BB0399F393B}"/>
              </a:ext>
            </a:extLst>
          </p:cNvPr>
          <p:cNvSpPr>
            <a:spLocks noGrp="1"/>
          </p:cNvSpPr>
          <p:nvPr>
            <p:ph type="sldNum" sz="quarter" idx="12"/>
          </p:nvPr>
        </p:nvSpPr>
        <p:spPr/>
        <p:txBody>
          <a:bodyPr/>
          <a:lstStyle/>
          <a:p>
            <a:fld id="{8B58E598-F71F-224E-9341-741AAD7873BF}" type="slidenum">
              <a:rPr lang="pt-BR" smtClean="0"/>
              <a:t>‹nº›</a:t>
            </a:fld>
            <a:endParaRPr lang="pt-BR"/>
          </a:p>
        </p:txBody>
      </p:sp>
    </p:spTree>
    <p:extLst>
      <p:ext uri="{BB962C8B-B14F-4D97-AF65-F5344CB8AC3E}">
        <p14:creationId xmlns:p14="http://schemas.microsoft.com/office/powerpoint/2010/main" val="46488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76DE15-478E-5846-B3FF-727C7982D87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AB3B2CC-2776-0046-83F5-716356D2E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299A8BA-E39C-CA48-92EA-6C889755A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B99BD10-79EB-A84A-A661-CAF384748870}"/>
              </a:ext>
            </a:extLst>
          </p:cNvPr>
          <p:cNvSpPr>
            <a:spLocks noGrp="1"/>
          </p:cNvSpPr>
          <p:nvPr>
            <p:ph type="dt" sz="half" idx="10"/>
          </p:nvPr>
        </p:nvSpPr>
        <p:spPr/>
        <p:txBody>
          <a:bodyPr/>
          <a:lstStyle/>
          <a:p>
            <a:fld id="{9F75C65F-587D-384C-BE90-F269EE37104A}" type="datetimeFigureOut">
              <a:rPr lang="pt-BR" smtClean="0"/>
              <a:t>10/06/2019</a:t>
            </a:fld>
            <a:endParaRPr lang="pt-BR"/>
          </a:p>
        </p:txBody>
      </p:sp>
      <p:sp>
        <p:nvSpPr>
          <p:cNvPr id="6" name="Espaço Reservado para Rodapé 5">
            <a:extLst>
              <a:ext uri="{FF2B5EF4-FFF2-40B4-BE49-F238E27FC236}">
                <a16:creationId xmlns:a16="http://schemas.microsoft.com/office/drawing/2014/main" id="{ABD0F3AB-3D3C-354D-AC2E-BE0EFA35BE00}"/>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FE6D8240-059C-7746-A3E1-46775433EC8D}"/>
              </a:ext>
            </a:extLst>
          </p:cNvPr>
          <p:cNvSpPr>
            <a:spLocks noGrp="1"/>
          </p:cNvSpPr>
          <p:nvPr>
            <p:ph type="sldNum" sz="quarter" idx="12"/>
          </p:nvPr>
        </p:nvSpPr>
        <p:spPr/>
        <p:txBody>
          <a:bodyPr/>
          <a:lstStyle/>
          <a:p>
            <a:fld id="{8B58E598-F71F-224E-9341-741AAD7873BF}" type="slidenum">
              <a:rPr lang="pt-BR" smtClean="0"/>
              <a:t>‹nº›</a:t>
            </a:fld>
            <a:endParaRPr lang="pt-BR"/>
          </a:p>
        </p:txBody>
      </p:sp>
    </p:spTree>
    <p:extLst>
      <p:ext uri="{BB962C8B-B14F-4D97-AF65-F5344CB8AC3E}">
        <p14:creationId xmlns:p14="http://schemas.microsoft.com/office/powerpoint/2010/main" val="338457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94EAD2A-37C3-A74D-AD21-F25D276BB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90F6E46B-E498-5B48-A642-01F4F8097B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C32A19B-6005-0B4E-B0D8-998BE0D704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5C65F-587D-384C-BE90-F269EE37104A}" type="datetimeFigureOut">
              <a:rPr lang="pt-BR" smtClean="0"/>
              <a:t>10/06/2019</a:t>
            </a:fld>
            <a:endParaRPr lang="pt-BR"/>
          </a:p>
        </p:txBody>
      </p:sp>
      <p:sp>
        <p:nvSpPr>
          <p:cNvPr id="5" name="Espaço Reservado para Rodapé 4">
            <a:extLst>
              <a:ext uri="{FF2B5EF4-FFF2-40B4-BE49-F238E27FC236}">
                <a16:creationId xmlns:a16="http://schemas.microsoft.com/office/drawing/2014/main" id="{228701E9-CAAB-074D-B378-D3A150DE6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7A9F4B5-455E-4947-8B41-2E9FB490BA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8E598-F71F-224E-9341-741AAD7873BF}" type="slidenum">
              <a:rPr lang="pt-BR" smtClean="0"/>
              <a:t>‹nº›</a:t>
            </a:fld>
            <a:endParaRPr lang="pt-BR"/>
          </a:p>
        </p:txBody>
      </p:sp>
    </p:spTree>
    <p:extLst>
      <p:ext uri="{BB962C8B-B14F-4D97-AF65-F5344CB8AC3E}">
        <p14:creationId xmlns:p14="http://schemas.microsoft.com/office/powerpoint/2010/main" val="336419338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3.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F0447-4428-7843-96F4-9A97C057A01D}"/>
              </a:ext>
            </a:extLst>
          </p:cNvPr>
          <p:cNvSpPr>
            <a:spLocks noGrp="1"/>
          </p:cNvSpPr>
          <p:nvPr>
            <p:ph type="ctrTitle"/>
          </p:nvPr>
        </p:nvSpPr>
        <p:spPr/>
        <p:txBody>
          <a:bodyPr>
            <a:normAutofit/>
          </a:bodyPr>
          <a:lstStyle/>
          <a:p>
            <a:r>
              <a:rPr lang="pt-BR" dirty="0">
                <a:latin typeface="Times New Roman" panose="02020603050405020304" pitchFamily="18" charset="0"/>
                <a:cs typeface="Times New Roman" panose="02020603050405020304" pitchFamily="18" charset="0"/>
              </a:rPr>
              <a:t>As Desventuras de Jake Hut </a:t>
            </a:r>
          </a:p>
        </p:txBody>
      </p:sp>
      <p:sp>
        <p:nvSpPr>
          <p:cNvPr id="3" name="Subtítulo 2">
            <a:extLst>
              <a:ext uri="{FF2B5EF4-FFF2-40B4-BE49-F238E27FC236}">
                <a16:creationId xmlns:a16="http://schemas.microsoft.com/office/drawing/2014/main" id="{2A552493-F377-F146-986B-6F8DD35035B1}"/>
              </a:ext>
            </a:extLst>
          </p:cNvPr>
          <p:cNvSpPr>
            <a:spLocks noGrp="1"/>
          </p:cNvSpPr>
          <p:nvPr>
            <p:ph type="subTitle" idx="1"/>
          </p:nvPr>
        </p:nvSpPr>
        <p:spPr/>
        <p:txBody>
          <a:bodyPr>
            <a:normAutofit/>
          </a:bodyPr>
          <a:lstStyle/>
          <a:p>
            <a:r>
              <a:rPr lang="pt-BR" dirty="0">
                <a:latin typeface="Times New Roman" panose="02020603050405020304" pitchFamily="18" charset="0"/>
                <a:cs typeface="Times New Roman" panose="02020603050405020304" pitchFamily="18" charset="0"/>
              </a:rPr>
              <a:t>Senac – Campus Santo Amaro</a:t>
            </a:r>
          </a:p>
          <a:p>
            <a:r>
              <a:rPr lang="pt-BR" dirty="0">
                <a:latin typeface="Times New Roman" panose="02020603050405020304" pitchFamily="18" charset="0"/>
                <a:cs typeface="Times New Roman" panose="02020603050405020304" pitchFamily="18" charset="0"/>
              </a:rPr>
              <a:t>Lucas Fernando Soares Morgado de Souza</a:t>
            </a:r>
          </a:p>
          <a:p>
            <a:r>
              <a:rPr lang="pt-BR" dirty="0">
                <a:latin typeface="Times New Roman" panose="02020603050405020304" pitchFamily="18" charset="0"/>
                <a:cs typeface="Times New Roman" panose="02020603050405020304" pitchFamily="18" charset="0"/>
              </a:rPr>
              <a:t>Bacharelado em Jogos Digitais</a:t>
            </a:r>
          </a:p>
        </p:txBody>
      </p:sp>
    </p:spTree>
    <p:extLst>
      <p:ext uri="{BB962C8B-B14F-4D97-AF65-F5344CB8AC3E}">
        <p14:creationId xmlns:p14="http://schemas.microsoft.com/office/powerpoint/2010/main" val="2809126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C558F4-D89A-A946-8046-F02C1A728208}"/>
              </a:ext>
            </a:extLst>
          </p:cNvPr>
          <p:cNvSpPr>
            <a:spLocks noGrp="1"/>
          </p:cNvSpPr>
          <p:nvPr>
            <p:ph type="title"/>
          </p:nvPr>
        </p:nvSpPr>
        <p:spPr>
          <a:xfrm>
            <a:off x="838200" y="-120739"/>
            <a:ext cx="10515600" cy="1325563"/>
          </a:xfrm>
        </p:spPr>
        <p:txBody>
          <a:bodyPr>
            <a:normAutofit/>
          </a:bodyPr>
          <a:lstStyle/>
          <a:p>
            <a:pPr algn="ctr"/>
            <a:r>
              <a:rPr lang="pt-BR" sz="3600" b="1" dirty="0">
                <a:latin typeface="Times New Roman" panose="02020603050405020304" pitchFamily="18" charset="0"/>
                <a:cs typeface="Times New Roman" panose="02020603050405020304" pitchFamily="18" charset="0"/>
              </a:rPr>
              <a:t>Erradicar Vilões</a:t>
            </a:r>
          </a:p>
        </p:txBody>
      </p:sp>
      <p:sp>
        <p:nvSpPr>
          <p:cNvPr id="3" name="Espaço Reservado para Conteúdo 2">
            <a:extLst>
              <a:ext uri="{FF2B5EF4-FFF2-40B4-BE49-F238E27FC236}">
                <a16:creationId xmlns:a16="http://schemas.microsoft.com/office/drawing/2014/main" id="{5A245350-D966-5E41-ADA4-553D96442C11}"/>
              </a:ext>
            </a:extLst>
          </p:cNvPr>
          <p:cNvSpPr>
            <a:spLocks noGrp="1"/>
          </p:cNvSpPr>
          <p:nvPr>
            <p:ph idx="1"/>
          </p:nvPr>
        </p:nvSpPr>
        <p:spPr>
          <a:xfrm>
            <a:off x="838200" y="825614"/>
            <a:ext cx="10515600" cy="5206771"/>
          </a:xfrm>
        </p:spPr>
        <p:txBody>
          <a:bodyPr>
            <a:normAutofit fontScale="25000" lnSpcReduction="20000"/>
          </a:bodyPr>
          <a:lstStyle/>
          <a:p>
            <a:pPr marL="0" indent="0">
              <a:buNone/>
            </a:pPr>
            <a:r>
              <a:rPr lang="pt-BR" dirty="0"/>
              <a:t>	</a:t>
            </a:r>
            <a:r>
              <a:rPr lang="pt-BR" sz="5800" dirty="0">
                <a:latin typeface="Times New Roman" panose="02020603050405020304" pitchFamily="18" charset="0"/>
                <a:cs typeface="Times New Roman" panose="02020603050405020304" pitchFamily="18" charset="0"/>
              </a:rPr>
              <a:t>Jake decide que seguir o grupo deve lhe dar uma boa experiência em combate real, além de criar conexões com pessoas que estão na guilda há mais tempo que ele. O grupo ficou muito feliz por ele ter aceitado o seu pedido, depois de saírem da guilda, o líder percebeu que ele não se apresentou, nem o resto, e então pediu desculpas, apresentando-se logo em seguida...</a:t>
            </a:r>
          </a:p>
          <a:p>
            <a:pPr marL="0" indent="0">
              <a:buNone/>
            </a:pPr>
            <a:r>
              <a:rPr lang="pt-BR" sz="5800" dirty="0">
                <a:latin typeface="Times New Roman" panose="02020603050405020304" pitchFamily="18" charset="0"/>
                <a:cs typeface="Times New Roman" panose="02020603050405020304" pitchFamily="18" charset="0"/>
              </a:rPr>
              <a:t>	- Eu sou Helm, o líder do grupo e de nível Amarelo, à minha direita está Nidra , a vice-líder de nível castanho escuro, à minha esquerda está Leofhere e Sig, que também são do nível castanho escuro. É um prazer poder trabalhar com você!</a:t>
            </a:r>
          </a:p>
          <a:p>
            <a:pPr marL="0" indent="0">
              <a:buNone/>
            </a:pPr>
            <a:r>
              <a:rPr lang="pt-BR" sz="5800" dirty="0">
                <a:latin typeface="Times New Roman" panose="02020603050405020304" pitchFamily="18" charset="0"/>
                <a:cs typeface="Times New Roman" panose="02020603050405020304" pitchFamily="18" charset="0"/>
              </a:rPr>
              <a:t>	E Jake se apresenta de volta.</a:t>
            </a:r>
          </a:p>
          <a:p>
            <a:pPr marL="0" indent="0">
              <a:buNone/>
            </a:pPr>
            <a:r>
              <a:rPr lang="pt-BR" sz="5800" dirty="0">
                <a:latin typeface="Times New Roman" panose="02020603050405020304" pitchFamily="18" charset="0"/>
                <a:cs typeface="Times New Roman" panose="02020603050405020304" pitchFamily="18" charset="0"/>
              </a:rPr>
              <a:t>	- O prazer é todo meu, aliás, meu nome é Jake Hut, eu sou do nível castanho claro, espero não atrasar vocês.</a:t>
            </a:r>
          </a:p>
          <a:p>
            <a:pPr marL="0" indent="0">
              <a:buNone/>
            </a:pPr>
            <a:r>
              <a:rPr lang="pt-BR" sz="5800" dirty="0">
                <a:latin typeface="Times New Roman" panose="02020603050405020304" pitchFamily="18" charset="0"/>
                <a:cs typeface="Times New Roman" panose="02020603050405020304" pitchFamily="18" charset="0"/>
              </a:rPr>
              <a:t>	Após todas as apresentações, o líder informou a base dos vilões fica em um gueto, que fica aproximadamente a 1h30min do prédio principal da Guilda, que é o que eles estão. Com essas informações e todos preparados, os heróis partiram. Depois de 40 minutos de caminhada, eles entraram no periferia da cidade, mas tudo estava normal e assim continuaram caminhando, quando o tempo chegou em 1h20min a cidade começou parecer ser consumida por trevas, fome, tristeza e raiva. </a:t>
            </a:r>
          </a:p>
          <a:p>
            <a:pPr marL="0" indent="0">
              <a:buNone/>
            </a:pPr>
            <a:r>
              <a:rPr lang="pt-BR" sz="5800" dirty="0">
                <a:latin typeface="Times New Roman" panose="02020603050405020304" pitchFamily="18" charset="0"/>
                <a:cs typeface="Times New Roman" panose="02020603050405020304" pitchFamily="18" charset="0"/>
              </a:rPr>
              <a:t>	Ao chegarem na frente da casa que seria supostamente do inimigo, o líder Helm disse que se separariam e cercariam a casa. Jake e Nidra foram pelo lado direito da casa, Leofhere e Sig pelo lado esquerdo, enquanto o líder entraria pela frente. Pela informação que eles tinham, o grupo inimigo era todo de castanho escuro, então não seria problema para eles resolverem tal assunto. Quando Helm entrou pela frente, ordenando que os outros entrassem pelos lados ao mesmo tempo, ele percebeu que algo estava errado.  </a:t>
            </a:r>
          </a:p>
          <a:p>
            <a:pPr marL="0" indent="0">
              <a:buNone/>
            </a:pPr>
            <a:r>
              <a:rPr lang="pt-BR" sz="5800" dirty="0">
                <a:latin typeface="Times New Roman" panose="02020603050405020304" pitchFamily="18" charset="0"/>
                <a:cs typeface="Times New Roman" panose="02020603050405020304" pitchFamily="18" charset="0"/>
              </a:rPr>
              <a:t>	A casa estava vazia, toda congelada, todos do grupo se encontraram dentro da casa, mas sem perceber Nidra foi golpeada por trás, morrendo no mesmo instante. Todos ficaram amedrontados, ninguém tinha visto quem foi ou como foi, mas sem tempo para Leofhere também foi morto, Helm ficou desesperado, seus amigos estavam morrendo na sua frente sem ele poder fazer nada, sem nem conseguir entender o que se passava ali, até que um sujeito com olhos azuis brilhando para na sua frente, sem qualquer emoção na sua voz, ele fala...</a:t>
            </a:r>
          </a:p>
          <a:p>
            <a:pPr marL="0" indent="0">
              <a:buNone/>
            </a:pPr>
            <a:r>
              <a:rPr lang="pt-BR" sz="5800" dirty="0">
                <a:latin typeface="Times New Roman" panose="02020603050405020304" pitchFamily="18" charset="0"/>
                <a:cs typeface="Times New Roman" panose="02020603050405020304" pitchFamily="18" charset="0"/>
              </a:rPr>
              <a:t>	- Os intrusos devem morrer, sem nem sequer ter tempo para últimas palavras!</a:t>
            </a:r>
          </a:p>
          <a:p>
            <a:pPr marL="0" indent="0">
              <a:buNone/>
            </a:pPr>
            <a:r>
              <a:rPr lang="pt-BR" sz="5800" dirty="0">
                <a:latin typeface="Times New Roman" panose="02020603050405020304" pitchFamily="18" charset="0"/>
                <a:cs typeface="Times New Roman" panose="02020603050405020304" pitchFamily="18" charset="0"/>
              </a:rPr>
              <a:t>	Quando ele termina sua fala, Sig morre, todos estão sendo apunhalados com algum tipo de lâmina feito de gelo, Helm percebe isso e fala para Jake ter cuidado e ir para trás. Helm ativou sua magia de luz, manipulando ela a seu favor, mesmo em lugares que não contêm luz. Ele cria uma espécie de holofote em volta dele e de Hut, tentando cegar o inimigo e ganhando tempo enquanto ele conjurava uma magia que faria a luz do sol se concentrar em volta dele e do Jake, fazendo pegar fogo, mas quando estava finalizando a magia, ele cai com suas mãos no seu peito e também morre. Desesperado, Jake toma cuidado no que ele vai fazer, pensando se ele vai...</a:t>
            </a:r>
          </a:p>
          <a:p>
            <a:pPr marL="0" indent="0">
              <a:buNone/>
            </a:pPr>
            <a:endParaRPr lang="pt-BR" dirty="0"/>
          </a:p>
        </p:txBody>
      </p:sp>
      <p:sp>
        <p:nvSpPr>
          <p:cNvPr id="9" name="Alternar Processo 8">
            <a:hlinkClick r:id="rId2" action="ppaction://hlinksldjump"/>
            <a:extLst>
              <a:ext uri="{FF2B5EF4-FFF2-40B4-BE49-F238E27FC236}">
                <a16:creationId xmlns:a16="http://schemas.microsoft.com/office/drawing/2014/main" id="{10657FFF-C990-BC49-8446-3A9A949E7DB5}"/>
              </a:ext>
            </a:extLst>
          </p:cNvPr>
          <p:cNvSpPr/>
          <p:nvPr/>
        </p:nvSpPr>
        <p:spPr>
          <a:xfrm>
            <a:off x="3855563" y="6140794"/>
            <a:ext cx="1395167" cy="627652"/>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dirty="0"/>
              <a:t>Implorar por sua vida</a:t>
            </a:r>
          </a:p>
        </p:txBody>
      </p:sp>
      <p:sp>
        <p:nvSpPr>
          <p:cNvPr id="10" name="Alternar Processo 9">
            <a:hlinkClick r:id="rId3" action="ppaction://hlinksldjump"/>
            <a:extLst>
              <a:ext uri="{FF2B5EF4-FFF2-40B4-BE49-F238E27FC236}">
                <a16:creationId xmlns:a16="http://schemas.microsoft.com/office/drawing/2014/main" id="{63057207-64F9-3B42-B8C2-3F1147EC60E0}"/>
              </a:ext>
            </a:extLst>
          </p:cNvPr>
          <p:cNvSpPr/>
          <p:nvPr/>
        </p:nvSpPr>
        <p:spPr>
          <a:xfrm>
            <a:off x="6429081" y="6140794"/>
            <a:ext cx="1272618" cy="627652"/>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dirty="0"/>
              <a:t>Lutar</a:t>
            </a:r>
          </a:p>
        </p:txBody>
      </p:sp>
    </p:spTree>
    <p:extLst>
      <p:ext uri="{BB962C8B-B14F-4D97-AF65-F5344CB8AC3E}">
        <p14:creationId xmlns:p14="http://schemas.microsoft.com/office/powerpoint/2010/main" val="203697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571054-DE26-2544-AA14-4A1F9AC7411C}"/>
              </a:ext>
            </a:extLst>
          </p:cNvPr>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Proposta recusada</a:t>
            </a:r>
          </a:p>
        </p:txBody>
      </p:sp>
      <p:sp>
        <p:nvSpPr>
          <p:cNvPr id="3" name="Espaço Reservado para Conteúdo 2">
            <a:extLst>
              <a:ext uri="{FF2B5EF4-FFF2-40B4-BE49-F238E27FC236}">
                <a16:creationId xmlns:a16="http://schemas.microsoft.com/office/drawing/2014/main" id="{6ABA107B-0762-9A4C-B63A-53E7BB473658}"/>
              </a:ext>
            </a:extLst>
          </p:cNvPr>
          <p:cNvSpPr>
            <a:spLocks noGrp="1"/>
          </p:cNvSpPr>
          <p:nvPr>
            <p:ph idx="1"/>
          </p:nvPr>
        </p:nvSpPr>
        <p:spPr>
          <a:xfrm>
            <a:off x="838200" y="1401419"/>
            <a:ext cx="10515600" cy="4351338"/>
          </a:xfrm>
        </p:spPr>
        <p:txBody>
          <a:bodyPr>
            <a:normAutofit/>
          </a:bodyPr>
          <a:lstStyle/>
          <a:p>
            <a:pPr marL="0" indent="0">
              <a:buNone/>
            </a:pPr>
            <a:r>
              <a:rPr lang="pt-BR" dirty="0"/>
              <a:t>	</a:t>
            </a:r>
            <a:r>
              <a:rPr lang="pt-BR" sz="2400" dirty="0">
                <a:latin typeface="Times New Roman" panose="02020603050405020304" pitchFamily="18" charset="0"/>
                <a:cs typeface="Times New Roman" panose="02020603050405020304" pitchFamily="18" charset="0"/>
              </a:rPr>
              <a:t>Jake pensou e achou melhor não aceitar convites de estranhos para missões que podem ser suspeitas, então ele recusa e decide ir para sua casa. No caminho, ele pensa sobre sua vida e o quão feliz ele está com a sua primeira missão de sucesso e com a entrada para a guilda, mas deduziu que isso não poderia sustentar ele, afinal, ele é do </a:t>
            </a:r>
            <a:r>
              <a:rPr lang="pt-BR" sz="2400" dirty="0" err="1">
                <a:latin typeface="Times New Roman" panose="02020603050405020304" pitchFamily="18" charset="0"/>
                <a:cs typeface="Times New Roman" panose="02020603050405020304" pitchFamily="18" charset="0"/>
              </a:rPr>
              <a:t>rank</a:t>
            </a:r>
            <a:r>
              <a:rPr lang="pt-BR" sz="2400" dirty="0">
                <a:latin typeface="Times New Roman" panose="02020603050405020304" pitchFamily="18" charset="0"/>
                <a:cs typeface="Times New Roman" panose="02020603050405020304" pitchFamily="18" charset="0"/>
              </a:rPr>
              <a:t> mais baixo. </a:t>
            </a:r>
          </a:p>
          <a:p>
            <a:pPr marL="0" indent="0">
              <a:buNone/>
            </a:pPr>
            <a:r>
              <a:rPr lang="pt-BR" sz="2400" dirty="0">
                <a:latin typeface="Times New Roman" panose="02020603050405020304" pitchFamily="18" charset="0"/>
                <a:cs typeface="Times New Roman" panose="02020603050405020304" pitchFamily="18" charset="0"/>
              </a:rPr>
              <a:t>	Por conta disso, Hut decide querer estudar para conseguir uma formação profissional e trabalhar em paralelo com a sua vida de herói. Então, para entrar em uma faculdade, ele teria que estudar e se dedicar para conseguir passar na avaliação, mas fazia anos que ele não estudava e a prova é dentro de dois meses. </a:t>
            </a:r>
          </a:p>
          <a:p>
            <a:pPr marL="0" indent="0">
              <a:buNone/>
            </a:pPr>
            <a:endParaRPr lang="pt-BR" sz="2400" dirty="0">
              <a:latin typeface="Times New Roman" panose="02020603050405020304" pitchFamily="18" charset="0"/>
              <a:cs typeface="Times New Roman" panose="02020603050405020304" pitchFamily="18" charset="0"/>
            </a:endParaRPr>
          </a:p>
          <a:p>
            <a:pPr marL="0" indent="0">
              <a:buNone/>
            </a:pPr>
            <a:r>
              <a:rPr lang="pt-BR" sz="2400" dirty="0">
                <a:latin typeface="Times New Roman" panose="02020603050405020304" pitchFamily="18" charset="0"/>
                <a:cs typeface="Times New Roman" panose="02020603050405020304" pitchFamily="18" charset="0"/>
              </a:rPr>
              <a:t>	Jake finalmente chega em casa e decidiu</a:t>
            </a:r>
          </a:p>
          <a:p>
            <a:endParaRPr lang="pt-BR" dirty="0"/>
          </a:p>
        </p:txBody>
      </p:sp>
      <p:sp>
        <p:nvSpPr>
          <p:cNvPr id="4" name="Alternar Processo 3">
            <a:hlinkClick r:id="rId2" action="ppaction://hlinksldjump"/>
            <a:extLst>
              <a:ext uri="{FF2B5EF4-FFF2-40B4-BE49-F238E27FC236}">
                <a16:creationId xmlns:a16="http://schemas.microsoft.com/office/drawing/2014/main" id="{30850B9F-6360-2442-8D5B-A64225588D3D}"/>
              </a:ext>
            </a:extLst>
          </p:cNvPr>
          <p:cNvSpPr/>
          <p:nvPr/>
        </p:nvSpPr>
        <p:spPr>
          <a:xfrm>
            <a:off x="5122357" y="5752757"/>
            <a:ext cx="1947285" cy="864859"/>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b="1" dirty="0">
                <a:latin typeface="Times New Roman" panose="02020603050405020304" pitchFamily="18" charset="0"/>
                <a:cs typeface="Times New Roman" panose="02020603050405020304" pitchFamily="18" charset="0"/>
              </a:rPr>
              <a:t>Estudar no curto espaço de tempo</a:t>
            </a:r>
          </a:p>
        </p:txBody>
      </p:sp>
    </p:spTree>
    <p:extLst>
      <p:ext uri="{BB962C8B-B14F-4D97-AF65-F5344CB8AC3E}">
        <p14:creationId xmlns:p14="http://schemas.microsoft.com/office/powerpoint/2010/main" val="310578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34AC5-ED0D-F84C-ABCC-CD7CD167ED0A}"/>
              </a:ext>
            </a:extLst>
          </p:cNvPr>
          <p:cNvSpPr>
            <a:spLocks noGrp="1"/>
          </p:cNvSpPr>
          <p:nvPr>
            <p:ph type="title"/>
          </p:nvPr>
        </p:nvSpPr>
        <p:spPr>
          <a:xfrm>
            <a:off x="843699" y="-262143"/>
            <a:ext cx="10515600" cy="1325563"/>
          </a:xfrm>
        </p:spPr>
        <p:txBody>
          <a:bodyPr>
            <a:normAutofit/>
          </a:bodyPr>
          <a:lstStyle/>
          <a:p>
            <a:pPr algn="ctr"/>
            <a:r>
              <a:rPr lang="pt-BR" sz="3600" b="1" dirty="0">
                <a:latin typeface="Times New Roman" panose="02020603050405020304" pitchFamily="18" charset="0"/>
                <a:cs typeface="Times New Roman" panose="02020603050405020304" pitchFamily="18" charset="0"/>
              </a:rPr>
              <a:t>A missão</a:t>
            </a:r>
          </a:p>
        </p:txBody>
      </p:sp>
      <p:sp>
        <p:nvSpPr>
          <p:cNvPr id="3" name="Espaço Reservado para Conteúdo 2">
            <a:extLst>
              <a:ext uri="{FF2B5EF4-FFF2-40B4-BE49-F238E27FC236}">
                <a16:creationId xmlns:a16="http://schemas.microsoft.com/office/drawing/2014/main" id="{E8DA1D49-B83B-624D-8BF4-98144A9EA8E1}"/>
              </a:ext>
            </a:extLst>
          </p:cNvPr>
          <p:cNvSpPr>
            <a:spLocks noGrp="1"/>
          </p:cNvSpPr>
          <p:nvPr>
            <p:ph idx="1"/>
          </p:nvPr>
        </p:nvSpPr>
        <p:spPr>
          <a:xfrm>
            <a:off x="799707" y="700324"/>
            <a:ext cx="10592586" cy="5664742"/>
          </a:xfrm>
        </p:spPr>
        <p:txBody>
          <a:bodyPr>
            <a:normAutofit fontScale="55000" lnSpcReduction="20000"/>
          </a:bodyPr>
          <a:lstStyle/>
          <a:p>
            <a:pPr marL="0" indent="0">
              <a:buNone/>
            </a:pPr>
            <a:r>
              <a:rPr lang="pt-BR" dirty="0"/>
              <a:t>	Jake decide que seguir o grupo deve lhe dar uma boa experiência em combate real, além de criar conexões com pessoas que estão na guilda há mais tempo que ele. O grupo ficou muito feliz por ele ter aceitado o seu pedido, depois de saírem da guilda, o líder percebeu que ele não se apresentou, nem o resto, e então pediu desculpas, apresentando-se logo em seguida...</a:t>
            </a:r>
          </a:p>
          <a:p>
            <a:pPr marL="0" indent="0">
              <a:buNone/>
            </a:pPr>
            <a:r>
              <a:rPr lang="pt-BR" dirty="0"/>
              <a:t>	- Eu sou Helm, o líder do grupo e de nível Amarelo, à minha direita está Nidra , a vice-líder de nível castanho escuro, à minha esquerda está Leofhere e Sig, que também são do nível castanho escuro. É um prazer poder trabalhar com você!</a:t>
            </a:r>
          </a:p>
          <a:p>
            <a:pPr marL="0" indent="0">
              <a:buNone/>
            </a:pPr>
            <a:r>
              <a:rPr lang="pt-BR" dirty="0"/>
              <a:t>	E Jake se apresenta de volta.</a:t>
            </a:r>
          </a:p>
          <a:p>
            <a:pPr marL="0" indent="0">
              <a:buNone/>
            </a:pPr>
            <a:r>
              <a:rPr lang="pt-BR" dirty="0"/>
              <a:t>	- O prazer é todo meu, aliás, meu nome é Jake Hut, eu sou do nível castanho claro, espero não atrasar vocês.</a:t>
            </a:r>
          </a:p>
          <a:p>
            <a:pPr marL="0" indent="0">
              <a:buNone/>
            </a:pPr>
            <a:r>
              <a:rPr lang="pt-BR" dirty="0"/>
              <a:t>	Após todas as apresentações, o líder informou a base dos vilões fica em um gueto, que fica aproximadamente a 1h30min do prédio principal da Guilda, que é o que eles estão. Com essas informações e todos preparados, os heróis partiram. Depois de 40 minutos de caminhada, eles entraram no periferia da cidade, mas tudo estava normal e assim continuaram caminhando, quando o tempo chegou em 1h20min a cidade começou parecer ser consumida por trevas, fome, tristeza e raiva.  </a:t>
            </a:r>
          </a:p>
          <a:p>
            <a:pPr marL="0" indent="0">
              <a:buNone/>
            </a:pPr>
            <a:r>
              <a:rPr lang="pt-BR" dirty="0"/>
              <a:t>	Ao chegarem na frente da casa que seria supostamente do inimigo, o líder Helm disse que se separariam e cercariam a casa. Jake e Nidra foram pelo lado direito da casa, Leofhere e Sig pelo lado esquerdo, enquanto o líder entraria pela frente. Pela informação que eles tinham, o grupo inimigo era todo de castanho escuro, então não seria problema para eles resolverem tal assunto. Quando Helm entrou pela frente, ordenando que os outros entrassem pelos lados ao mesmo tempo, ele percebeu que algo estava errado. </a:t>
            </a:r>
          </a:p>
          <a:p>
            <a:pPr marL="0" indent="0">
              <a:buNone/>
            </a:pPr>
            <a:r>
              <a:rPr lang="pt-BR" dirty="0"/>
              <a:t>	A casa estava vazia, toda congelada, todos do grupo se encontraram dentro da casa, mas sem perceber Nidra foi golpeada por trás, morrendo no mesmo instante. Todos ficaram amedrontados, ninguém tinha visto quem foi ou como foi, mas sem tempo para pensar Leofhere também foi morto, Helm ficou desesperado, seus amigos estavam morrendo na sua frente sem ele poder fazer nada, sem nem conseguir entender o que se passava ali, até que um sujeito com olhos azuis brilhando para na sua frente, sem qualquer emoção na sua voz, ele fala...</a:t>
            </a:r>
          </a:p>
          <a:p>
            <a:pPr marL="0" indent="0">
              <a:buNone/>
            </a:pPr>
            <a:r>
              <a:rPr lang="pt-BR" dirty="0"/>
              <a:t>	- Os intrusos devem morrer, pela tola invasão de inimigo que está em outro patamar!</a:t>
            </a:r>
          </a:p>
          <a:p>
            <a:pPr marL="0" indent="0">
              <a:buNone/>
            </a:pPr>
            <a:r>
              <a:rPr lang="pt-BR" dirty="0"/>
              <a:t>	Quando ele termina sua fala, Sig morre, todos estão sendo apunhalados com algum tipo de lâmina feito de gelo, Helm percebe isso e fala para Jake ter cuidado e ir para trás. Helm ativou sua magia de luz, manipulando ela a seu favor, mesmo em lugares que não contêm luz. Ele cria uma espécie de holofote em volta dele e de Hut, tentando cegar o inimigo e ganhando tempo enquanto ele conjurava uma magia que faria a luz do sol se concentrar em volta dele e do Jake, fazendo pegar fogo, mas quando estava finalizando a magia, ele cai com suas mãos no seu peito e também morre. Desesperado, Jake toma cuidado no que ele vai fazer, pensando se vai...</a:t>
            </a:r>
          </a:p>
          <a:p>
            <a:pPr marL="0" indent="0">
              <a:buNone/>
            </a:pPr>
            <a:endParaRPr lang="pt-BR" dirty="0"/>
          </a:p>
        </p:txBody>
      </p:sp>
      <p:sp>
        <p:nvSpPr>
          <p:cNvPr id="4" name="Alternar Processo 3">
            <a:hlinkClick r:id="rId2" action="ppaction://hlinksldjump"/>
            <a:extLst>
              <a:ext uri="{FF2B5EF4-FFF2-40B4-BE49-F238E27FC236}">
                <a16:creationId xmlns:a16="http://schemas.microsoft.com/office/drawing/2014/main" id="{E70372D5-7814-CD48-8034-A6AEAF8D583B}"/>
              </a:ext>
            </a:extLst>
          </p:cNvPr>
          <p:cNvSpPr/>
          <p:nvPr/>
        </p:nvSpPr>
        <p:spPr>
          <a:xfrm>
            <a:off x="2492997" y="6157676"/>
            <a:ext cx="1554638" cy="684812"/>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b="1" dirty="0">
                <a:latin typeface="Times New Roman" panose="02020603050405020304" pitchFamily="18" charset="0"/>
                <a:cs typeface="Times New Roman" panose="02020603050405020304" pitchFamily="18" charset="0"/>
              </a:rPr>
              <a:t>Implorar por sua vida</a:t>
            </a:r>
          </a:p>
        </p:txBody>
      </p:sp>
      <p:sp>
        <p:nvSpPr>
          <p:cNvPr id="5" name="Alternar Processo 4">
            <a:hlinkClick r:id="rId3" action="ppaction://hlinksldjump"/>
            <a:extLst>
              <a:ext uri="{FF2B5EF4-FFF2-40B4-BE49-F238E27FC236}">
                <a16:creationId xmlns:a16="http://schemas.microsoft.com/office/drawing/2014/main" id="{81B071D1-C59F-4244-A224-2F108CC2DDC5}"/>
              </a:ext>
            </a:extLst>
          </p:cNvPr>
          <p:cNvSpPr/>
          <p:nvPr/>
        </p:nvSpPr>
        <p:spPr>
          <a:xfrm>
            <a:off x="5234233" y="6173186"/>
            <a:ext cx="1385740" cy="684814"/>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b="1" dirty="0">
                <a:latin typeface="Times New Roman" panose="02020603050405020304" pitchFamily="18" charset="0"/>
                <a:cs typeface="Times New Roman" panose="02020603050405020304" pitchFamily="18" charset="0"/>
              </a:rPr>
              <a:t>Tentar lutar</a:t>
            </a:r>
          </a:p>
        </p:txBody>
      </p:sp>
      <p:sp>
        <p:nvSpPr>
          <p:cNvPr id="6" name="Alternar Processo 5">
            <a:hlinkClick r:id="rId4" action="ppaction://hlinksldjump"/>
            <a:extLst>
              <a:ext uri="{FF2B5EF4-FFF2-40B4-BE49-F238E27FC236}">
                <a16:creationId xmlns:a16="http://schemas.microsoft.com/office/drawing/2014/main" id="{415FC559-19DA-B246-B648-27DB15F403E0}"/>
              </a:ext>
            </a:extLst>
          </p:cNvPr>
          <p:cNvSpPr/>
          <p:nvPr/>
        </p:nvSpPr>
        <p:spPr>
          <a:xfrm>
            <a:off x="8313263" y="6157676"/>
            <a:ext cx="1385740" cy="684814"/>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b="1" dirty="0">
                <a:latin typeface="Times New Roman" panose="02020603050405020304" pitchFamily="18" charset="0"/>
                <a:cs typeface="Times New Roman" panose="02020603050405020304" pitchFamily="18" charset="0"/>
              </a:rPr>
              <a:t>Fugir</a:t>
            </a:r>
          </a:p>
        </p:txBody>
      </p:sp>
    </p:spTree>
    <p:extLst>
      <p:ext uri="{BB962C8B-B14F-4D97-AF65-F5344CB8AC3E}">
        <p14:creationId xmlns:p14="http://schemas.microsoft.com/office/powerpoint/2010/main" val="49032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57816C-09E1-7842-9374-C153A1580FA7}"/>
              </a:ext>
            </a:extLst>
          </p:cNvPr>
          <p:cNvSpPr>
            <a:spLocks noGrp="1"/>
          </p:cNvSpPr>
          <p:nvPr>
            <p:ph type="title"/>
          </p:nvPr>
        </p:nvSpPr>
        <p:spPr/>
        <p:txBody>
          <a:bodyPr>
            <a:normAutofit/>
          </a:bodyPr>
          <a:lstStyle/>
          <a:p>
            <a:pPr algn="ctr"/>
            <a:r>
              <a:rPr lang="pt-BR" sz="4000" b="1" dirty="0">
                <a:latin typeface="Times New Roman" panose="02020603050405020304" pitchFamily="18" charset="0"/>
                <a:cs typeface="Times New Roman" panose="02020603050405020304" pitchFamily="18" charset="0"/>
              </a:rPr>
              <a:t>Implorar por sua vida</a:t>
            </a:r>
          </a:p>
        </p:txBody>
      </p:sp>
      <p:sp>
        <p:nvSpPr>
          <p:cNvPr id="3" name="Espaço Reservado para Conteúdo 2">
            <a:extLst>
              <a:ext uri="{FF2B5EF4-FFF2-40B4-BE49-F238E27FC236}">
                <a16:creationId xmlns:a16="http://schemas.microsoft.com/office/drawing/2014/main" id="{3294E65C-64A8-5248-BAB3-BD3EF3458236}"/>
              </a:ext>
            </a:extLst>
          </p:cNvPr>
          <p:cNvSpPr>
            <a:spLocks noGrp="1"/>
          </p:cNvSpPr>
          <p:nvPr>
            <p:ph idx="1"/>
          </p:nvPr>
        </p:nvSpPr>
        <p:spPr>
          <a:xfrm>
            <a:off x="838200" y="1580527"/>
            <a:ext cx="10515600" cy="4351338"/>
          </a:xfrm>
        </p:spPr>
        <p:txBody>
          <a:bodyPr>
            <a:normAutofit lnSpcReduction="10000"/>
          </a:bodyPr>
          <a:lstStyle/>
          <a:p>
            <a:pPr marL="0" indent="0">
              <a:buNone/>
            </a:pPr>
            <a:r>
              <a:rPr lang="pt-BR" sz="2000" dirty="0">
                <a:latin typeface="Times New Roman" panose="02020603050405020304" pitchFamily="18" charset="0"/>
                <a:cs typeface="Times New Roman" panose="02020603050405020304" pitchFamily="18" charset="0"/>
              </a:rPr>
              <a:t>	Jake ativa seu poder e sua mecha começa a pegar fogo, mas não tem mais nada além disso, ele percebe que não tem fugitiva dessa missão, então decide implorar por sua vida, esperando que o seu inimigo pelo menos poupe ele, depois de matar tantos. E então ele grita enquanto chora:</a:t>
            </a:r>
          </a:p>
          <a:p>
            <a:pPr marL="0" indent="0">
              <a:buNone/>
            </a:pPr>
            <a:r>
              <a:rPr lang="pt-BR" sz="2000" dirty="0">
                <a:latin typeface="Times New Roman" panose="02020603050405020304" pitchFamily="18" charset="0"/>
                <a:cs typeface="Times New Roman" panose="02020603050405020304" pitchFamily="18" charset="0"/>
              </a:rPr>
              <a:t>	- POR FAVOR, NÃO ME MATE, EU SOU MUITO NOVO PARA ISSO, AINDA NÃO CONSEGUI NEM REALIZAR UM GRANDE FEITO!!!...</a:t>
            </a:r>
          </a:p>
          <a:p>
            <a:pPr marL="0" indent="0">
              <a:buNone/>
            </a:pPr>
            <a:r>
              <a:rPr lang="pt-BR" sz="2000" dirty="0">
                <a:latin typeface="Times New Roman" panose="02020603050405020304" pitchFamily="18" charset="0"/>
                <a:cs typeface="Times New Roman" panose="02020603050405020304" pitchFamily="18" charset="0"/>
              </a:rPr>
              <a:t>	O Vilão ignora e apenas fala...</a:t>
            </a:r>
          </a:p>
          <a:p>
            <a:pPr marL="0" indent="0">
              <a:buNone/>
            </a:pPr>
            <a:r>
              <a:rPr lang="pt-BR" sz="2000" dirty="0">
                <a:latin typeface="Times New Roman" panose="02020603050405020304" pitchFamily="18" charset="0"/>
                <a:cs typeface="Times New Roman" panose="02020603050405020304" pitchFamily="18" charset="0"/>
              </a:rPr>
              <a:t>	- Que pena, você provavelmente sairia vivo se fosse qualquer outra pessoa, por pena, mas como sou eu HAHAHA, adeus criatura fraca!</a:t>
            </a:r>
          </a:p>
          <a:p>
            <a:pPr marL="0" indent="0">
              <a:buNone/>
            </a:pPr>
            <a:r>
              <a:rPr lang="pt-BR" sz="2000" dirty="0">
                <a:latin typeface="Times New Roman" panose="02020603050405020304" pitchFamily="18" charset="0"/>
                <a:cs typeface="Times New Roman" panose="02020603050405020304" pitchFamily="18" charset="0"/>
              </a:rPr>
              <a:t>	Jake fala por impulso</a:t>
            </a:r>
          </a:p>
          <a:p>
            <a:pPr marL="0" indent="0">
              <a:buNone/>
            </a:pPr>
            <a:r>
              <a:rPr lang="pt-BR" sz="2000" dirty="0">
                <a:latin typeface="Times New Roman" panose="02020603050405020304" pitchFamily="18" charset="0"/>
                <a:cs typeface="Times New Roman" panose="02020603050405020304" pitchFamily="18" charset="0"/>
              </a:rPr>
              <a:t>	- Mãe, Pai, descu...</a:t>
            </a:r>
          </a:p>
          <a:p>
            <a:pPr marL="0" indent="0">
              <a:buNone/>
            </a:pPr>
            <a:r>
              <a:rPr lang="pt-BR" sz="2000" dirty="0">
                <a:latin typeface="Times New Roman" panose="02020603050405020304" pitchFamily="18" charset="0"/>
                <a:cs typeface="Times New Roman" panose="02020603050405020304" pitchFamily="18" charset="0"/>
              </a:rPr>
              <a:t>	Antes mesmo dele completar a frase, Jake é atacado e acaba sendo decapitado. A cabeça sai rolando, com a expressão de choro estampada em sua cara, vendo a profunda tristeza em seus momentos finais. </a:t>
            </a:r>
          </a:p>
        </p:txBody>
      </p:sp>
    </p:spTree>
    <p:extLst>
      <p:ext uri="{BB962C8B-B14F-4D97-AF65-F5344CB8AC3E}">
        <p14:creationId xmlns:p14="http://schemas.microsoft.com/office/powerpoint/2010/main" val="143197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85AA1-54B1-ED49-AA44-E997B7054795}"/>
              </a:ext>
            </a:extLst>
          </p:cNvPr>
          <p:cNvSpPr>
            <a:spLocks noGrp="1"/>
          </p:cNvSpPr>
          <p:nvPr>
            <p:ph type="title"/>
          </p:nvPr>
        </p:nvSpPr>
        <p:spPr>
          <a:xfrm>
            <a:off x="838200" y="-169682"/>
            <a:ext cx="10515600" cy="1325563"/>
          </a:xfrm>
        </p:spPr>
        <p:txBody>
          <a:bodyPr>
            <a:normAutofit/>
          </a:bodyPr>
          <a:lstStyle/>
          <a:p>
            <a:pPr algn="ctr"/>
            <a:r>
              <a:rPr lang="pt-BR" sz="3200" b="1" dirty="0">
                <a:latin typeface="Times New Roman" panose="02020603050405020304" pitchFamily="18" charset="0"/>
                <a:cs typeface="Times New Roman" panose="02020603050405020304" pitchFamily="18" charset="0"/>
              </a:rPr>
              <a:t>A Luta!</a:t>
            </a:r>
          </a:p>
        </p:txBody>
      </p:sp>
      <p:sp>
        <p:nvSpPr>
          <p:cNvPr id="3" name="Espaço Reservado para Conteúdo 2">
            <a:extLst>
              <a:ext uri="{FF2B5EF4-FFF2-40B4-BE49-F238E27FC236}">
                <a16:creationId xmlns:a16="http://schemas.microsoft.com/office/drawing/2014/main" id="{16C57A3D-9689-2244-8BEC-84108D6D9356}"/>
              </a:ext>
            </a:extLst>
          </p:cNvPr>
          <p:cNvSpPr>
            <a:spLocks noGrp="1"/>
          </p:cNvSpPr>
          <p:nvPr>
            <p:ph idx="1"/>
          </p:nvPr>
        </p:nvSpPr>
        <p:spPr>
          <a:xfrm>
            <a:off x="838200" y="873845"/>
            <a:ext cx="10515600" cy="5110309"/>
          </a:xfrm>
        </p:spPr>
        <p:txBody>
          <a:bodyPr>
            <a:normAutofit fontScale="55000" lnSpcReduction="20000"/>
          </a:bodyPr>
          <a:lstStyle/>
          <a:p>
            <a:pPr marL="0" indent="0">
              <a:buNone/>
            </a:pPr>
            <a:r>
              <a:rPr lang="pt-BR" dirty="0"/>
              <a:t>	O inimigo é muito forte, muito mais forte do que Jake pode aguentar, mas ele não desiste e decide lutar, ativando seu poder e deixando sua mecha branca pegando fogo. Este é todo o seu poder, mas com o seu treino, o seu corpo tem um reflexo e força que podem auxiliar ele para não receber um ataque fatal. O inimigo admira a força de vontade de seu adversário e então revela quem ele é.</a:t>
            </a:r>
          </a:p>
          <a:p>
            <a:pPr marL="0" indent="0">
              <a:buNone/>
            </a:pPr>
            <a:r>
              <a:rPr lang="pt-BR" dirty="0"/>
              <a:t>	- Para alguém tão jovem, sua força de vontade é surpreendente, mas de nada adiantará, pelo menos deixarei que você saiba para quem morreu. Eu sou </a:t>
            </a:r>
            <a:r>
              <a:rPr lang="pt-BR" dirty="0" err="1"/>
              <a:t>Uz</a:t>
            </a:r>
            <a:r>
              <a:rPr lang="pt-BR" dirty="0"/>
              <a:t> e prepare-se para morrer.</a:t>
            </a:r>
          </a:p>
          <a:p>
            <a:pPr marL="0" indent="0">
              <a:buNone/>
            </a:pPr>
            <a:r>
              <a:rPr lang="pt-BR" dirty="0"/>
              <a:t>	Jake está tão focado que quase não presta atenção nas suas palavras, qualquer erro que ele cometesse poderia ser o seu fim. Quando </a:t>
            </a:r>
            <a:r>
              <a:rPr lang="pt-BR" dirty="0" err="1"/>
              <a:t>Uz</a:t>
            </a:r>
            <a:r>
              <a:rPr lang="pt-BR" dirty="0"/>
              <a:t> acaba seu discurso, ele parte em uma velocidade incrível para cima de Hut, ele desvia por pouco, mas foi cortado na lateral do seu abdômen, isso não o afeta e ele se prepara para tentar desviar do próximo ataque. Em seguida de se preparar, o inimigo avança novamente com a sua lâmina de gelo e o corta na coxa, mas não é um simples corte, quando essa lâmina de gelo abre uma ferida, além do machucado, ela vai congelando aquele membro ao decorrer do tempo. </a:t>
            </a:r>
          </a:p>
          <a:p>
            <a:pPr marL="0" indent="0">
              <a:buNone/>
            </a:pPr>
            <a:r>
              <a:rPr lang="pt-BR" dirty="0"/>
              <a:t>	Os dois ficaram nessa por três minutos, mas o fim de Jake está próximo, suas duas coxas foram cortadas e seu abdômen também, seus movimentos estão cada vez mais difíceis, até que quando ele se distrai por um segundo em seus pensamentos, ele recebe um ferimento fatal, cortando profundamente o seu peito. Jake cai de joelhos, o fogo do seu cabelo apaga, e depois de cara no chão, sua visão começa a ficar preta e ele vai perdendo lentamente os seus cinco sentidos, até que, depois de dez segundos, Jake Hut fecha os olhos e morre.</a:t>
            </a:r>
          </a:p>
          <a:p>
            <a:pPr marL="0" indent="0">
              <a:buNone/>
            </a:pPr>
            <a:r>
              <a:rPr lang="pt-BR" dirty="0"/>
              <a:t>	Do silêncio surge sons de demônios gritando, até que o corpo morto de Jake se levanta, seu sobretudo preto e suas luvas começam a pegar fogo, quando fica completamente de pé, seus olhos abrem, eles estão vermelhos, na mesma cor do ódio.</a:t>
            </a:r>
          </a:p>
          <a:p>
            <a:pPr marL="0" indent="0">
              <a:buNone/>
            </a:pPr>
            <a:r>
              <a:rPr lang="pt-BR" dirty="0"/>
              <a:t>	Jake avança em direção de </a:t>
            </a:r>
            <a:r>
              <a:rPr lang="pt-BR" dirty="0" err="1"/>
              <a:t>Uz</a:t>
            </a:r>
            <a:r>
              <a:rPr lang="pt-BR" dirty="0"/>
              <a:t>, acertando-o em questões de milésimos, primeiro um soco na barriga, deixando-a queimando, acompanhado de um soco no queixo, que o desestabiliza e o faz cair.</a:t>
            </a:r>
          </a:p>
          <a:p>
            <a:pPr marL="0" indent="0">
              <a:buNone/>
            </a:pPr>
            <a:r>
              <a:rPr lang="pt-BR" dirty="0"/>
              <a:t>	- Seus socos estão tão fortes que parece que estou sendo espancado por luvas de aço! – Pensa </a:t>
            </a:r>
            <a:r>
              <a:rPr lang="pt-BR" dirty="0" err="1"/>
              <a:t>Uz</a:t>
            </a:r>
            <a:r>
              <a:rPr lang="pt-BR" dirty="0"/>
              <a:t> enquanto se levanta.</a:t>
            </a:r>
          </a:p>
          <a:p>
            <a:pPr marL="0" indent="0">
              <a:buNone/>
            </a:pPr>
            <a:r>
              <a:rPr lang="pt-BR" dirty="0"/>
              <a:t>	Ao conseguir ficar completamente em pé, </a:t>
            </a:r>
            <a:r>
              <a:rPr lang="pt-BR" dirty="0" err="1"/>
              <a:t>Uz</a:t>
            </a:r>
            <a:r>
              <a:rPr lang="pt-BR" dirty="0"/>
              <a:t> olha para Jake, que está na sua frente e quando se da conta que tem um soco em chamas vindo em sua direção, já é tarde, ele é acertado tão forte no seu estômago que ele é atravessado, abrindo um buraco. </a:t>
            </a:r>
          </a:p>
          <a:p>
            <a:pPr marL="0" indent="0">
              <a:buNone/>
            </a:pPr>
            <a:r>
              <a:rPr lang="pt-BR" dirty="0"/>
              <a:t>	Quando Jake se da conta do que está fazendo, ele tem de se decidir entre....</a:t>
            </a:r>
          </a:p>
          <a:p>
            <a:pPr marL="0" indent="0">
              <a:buNone/>
            </a:pPr>
            <a:endParaRPr lang="pt-BR" dirty="0"/>
          </a:p>
          <a:p>
            <a:endParaRPr lang="pt-BR" dirty="0"/>
          </a:p>
        </p:txBody>
      </p:sp>
      <p:sp>
        <p:nvSpPr>
          <p:cNvPr id="5" name="Alternar Processo 4">
            <a:hlinkClick r:id="rId2" action="ppaction://hlinksldjump"/>
            <a:extLst>
              <a:ext uri="{FF2B5EF4-FFF2-40B4-BE49-F238E27FC236}">
                <a16:creationId xmlns:a16="http://schemas.microsoft.com/office/drawing/2014/main" id="{C2B5043A-7AB5-B649-AD00-3AAC1ED0DCFC}"/>
              </a:ext>
            </a:extLst>
          </p:cNvPr>
          <p:cNvSpPr/>
          <p:nvPr/>
        </p:nvSpPr>
        <p:spPr>
          <a:xfrm>
            <a:off x="2554664" y="6028441"/>
            <a:ext cx="1894788" cy="725864"/>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b="1" dirty="0">
                <a:latin typeface="Times New Roman" panose="02020603050405020304" pitchFamily="18" charset="0"/>
                <a:cs typeface="Times New Roman" panose="02020603050405020304" pitchFamily="18" charset="0"/>
              </a:rPr>
              <a:t>Matar</a:t>
            </a:r>
          </a:p>
        </p:txBody>
      </p:sp>
      <p:sp>
        <p:nvSpPr>
          <p:cNvPr id="7" name="Alternar Processo 6">
            <a:hlinkClick r:id="rId3" action="ppaction://hlinksldjump"/>
            <a:extLst>
              <a:ext uri="{FF2B5EF4-FFF2-40B4-BE49-F238E27FC236}">
                <a16:creationId xmlns:a16="http://schemas.microsoft.com/office/drawing/2014/main" id="{3EE6D866-BD17-7E4F-8227-B19BDC1840BE}"/>
              </a:ext>
            </a:extLst>
          </p:cNvPr>
          <p:cNvSpPr/>
          <p:nvPr/>
        </p:nvSpPr>
        <p:spPr>
          <a:xfrm>
            <a:off x="6804583" y="6028441"/>
            <a:ext cx="1894788" cy="725864"/>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b="1" dirty="0">
                <a:latin typeface="Times New Roman" panose="02020603050405020304" pitchFamily="18" charset="0"/>
                <a:cs typeface="Times New Roman" panose="02020603050405020304" pitchFamily="18" charset="0"/>
              </a:rPr>
              <a:t>Fugir</a:t>
            </a:r>
          </a:p>
        </p:txBody>
      </p:sp>
    </p:spTree>
    <p:extLst>
      <p:ext uri="{BB962C8B-B14F-4D97-AF65-F5344CB8AC3E}">
        <p14:creationId xmlns:p14="http://schemas.microsoft.com/office/powerpoint/2010/main" val="4229960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A2530F-2423-2A41-9A55-0F740A96D9EC}"/>
              </a:ext>
            </a:extLst>
          </p:cNvPr>
          <p:cNvSpPr>
            <a:spLocks noGrp="1"/>
          </p:cNvSpPr>
          <p:nvPr>
            <p:ph type="title"/>
          </p:nvPr>
        </p:nvSpPr>
        <p:spPr>
          <a:xfrm>
            <a:off x="838200" y="0"/>
            <a:ext cx="10515600" cy="1325563"/>
          </a:xfrm>
        </p:spPr>
        <p:txBody>
          <a:bodyPr>
            <a:normAutofit/>
          </a:bodyPr>
          <a:lstStyle/>
          <a:p>
            <a:pPr algn="ctr"/>
            <a:r>
              <a:rPr lang="pt-BR" sz="3600" b="1" dirty="0">
                <a:latin typeface="Times New Roman" panose="02020603050405020304" pitchFamily="18" charset="0"/>
                <a:cs typeface="Times New Roman" panose="02020603050405020304" pitchFamily="18" charset="0"/>
              </a:rPr>
              <a:t>A Fuga!</a:t>
            </a:r>
          </a:p>
        </p:txBody>
      </p:sp>
      <p:sp>
        <p:nvSpPr>
          <p:cNvPr id="3" name="Espaço Reservado para Conteúdo 2">
            <a:extLst>
              <a:ext uri="{FF2B5EF4-FFF2-40B4-BE49-F238E27FC236}">
                <a16:creationId xmlns:a16="http://schemas.microsoft.com/office/drawing/2014/main" id="{F87CD892-D2BB-124F-887B-E4031F230137}"/>
              </a:ext>
            </a:extLst>
          </p:cNvPr>
          <p:cNvSpPr>
            <a:spLocks noGrp="1"/>
          </p:cNvSpPr>
          <p:nvPr>
            <p:ph idx="1"/>
          </p:nvPr>
        </p:nvSpPr>
        <p:spPr>
          <a:xfrm>
            <a:off x="838200" y="1124607"/>
            <a:ext cx="10515600" cy="5502436"/>
          </a:xfrm>
        </p:spPr>
        <p:txBody>
          <a:bodyPr>
            <a:normAutofit fontScale="47500" lnSpcReduction="20000"/>
          </a:bodyPr>
          <a:lstStyle/>
          <a:p>
            <a:pPr marL="0" indent="0">
              <a:buNone/>
            </a:pPr>
            <a:r>
              <a:rPr lang="pt-BR" dirty="0">
                <a:latin typeface="Times New Roman" panose="02020603050405020304" pitchFamily="18" charset="0"/>
                <a:cs typeface="Times New Roman" panose="02020603050405020304" pitchFamily="18" charset="0"/>
              </a:rPr>
              <a:t>	</a:t>
            </a:r>
            <a:r>
              <a:rPr lang="pt-BR" sz="3400" dirty="0">
                <a:latin typeface="Times New Roman" panose="02020603050405020304" pitchFamily="18" charset="0"/>
                <a:cs typeface="Times New Roman" panose="02020603050405020304" pitchFamily="18" charset="0"/>
              </a:rPr>
              <a:t>Fugir é a única opção em que ele consegue pensar, então começa a correr, aproveitando que a magia de Helm que deixou o inimigo com a visão ruim, mas boa o suficiente para mata-lo. Jake consegue abrir um vantagem de distancia entre ele e o inimigo, mas sabia que não ia conseguir manter caso não fizesse alguma coisa, no pouco tempo em que teve para pensar, ele decidiu se esconder dentro de uma lata de lixo que estava ao seu lado, ao entrar nela, se certificou de que ninguém viu, mas ele não contava que após fechar a tampa, alguém o chutaria, fazendo ele e o lixo voarem para longe. </a:t>
            </a:r>
          </a:p>
          <a:p>
            <a:pPr marL="0" indent="0">
              <a:buNone/>
            </a:pPr>
            <a:r>
              <a:rPr lang="pt-BR" sz="3400" dirty="0">
                <a:latin typeface="Times New Roman" panose="02020603050405020304" pitchFamily="18" charset="0"/>
                <a:cs typeface="Times New Roman" panose="02020603050405020304" pitchFamily="18" charset="0"/>
              </a:rPr>
              <a:t>	Andando com gelo sob seus pés e congelando tudo em sua volta em uma distância de três metros, o vilão vem em direção de Jake para mata-lo. Quando está preste a cravar sua lâmina de gelo no peito de Jake, ele é atacado por uma lança também feita de gelo. </a:t>
            </a:r>
          </a:p>
          <a:p>
            <a:pPr marL="0" indent="0">
              <a:buNone/>
            </a:pPr>
            <a:r>
              <a:rPr lang="pt-BR" sz="3400" dirty="0">
                <a:latin typeface="Times New Roman" panose="02020603050405020304" pitchFamily="18" charset="0"/>
                <a:cs typeface="Times New Roman" panose="02020603050405020304" pitchFamily="18" charset="0"/>
              </a:rPr>
              <a:t>	De longe aparece um herói vindo correndo. Sem perceber, ele chega do seu lado em instantes, recebendo um ataque da lança, mas conseguindo desviar por pouco. Então o herói vai para frente de Jake e confere se ele está bem e então se apresenta...</a:t>
            </a:r>
          </a:p>
          <a:p>
            <a:pPr marL="0" indent="0">
              <a:buNone/>
            </a:pPr>
            <a:r>
              <a:rPr lang="pt-BR" sz="3400" dirty="0">
                <a:latin typeface="Times New Roman" panose="02020603050405020304" pitchFamily="18" charset="0"/>
                <a:cs typeface="Times New Roman" panose="02020603050405020304" pitchFamily="18" charset="0"/>
              </a:rPr>
              <a:t>	- Eu sou o herói Glacies, de nível azul e mago de gelo. Qual o seu nome, vilão tolo?</a:t>
            </a:r>
          </a:p>
          <a:p>
            <a:pPr marL="0" indent="0">
              <a:buNone/>
            </a:pPr>
            <a:r>
              <a:rPr lang="pt-BR" sz="3400" dirty="0">
                <a:latin typeface="Times New Roman" panose="02020603050405020304" pitchFamily="18" charset="0"/>
                <a:cs typeface="Times New Roman" panose="02020603050405020304" pitchFamily="18" charset="0"/>
              </a:rPr>
              <a:t>	O vilão responde...</a:t>
            </a:r>
          </a:p>
          <a:p>
            <a:pPr marL="0" indent="0">
              <a:buNone/>
            </a:pPr>
            <a:r>
              <a:rPr lang="pt-BR" sz="3400" dirty="0">
                <a:latin typeface="Times New Roman" panose="02020603050405020304" pitchFamily="18" charset="0"/>
                <a:cs typeface="Times New Roman" panose="02020603050405020304" pitchFamily="18" charset="0"/>
              </a:rPr>
              <a:t>	- Eu sou Cony, aquele que irá te matar!</a:t>
            </a:r>
          </a:p>
          <a:p>
            <a:pPr marL="0" indent="0">
              <a:buNone/>
            </a:pPr>
            <a:r>
              <a:rPr lang="pt-BR" sz="3400" dirty="0">
                <a:latin typeface="Times New Roman" panose="02020603050405020304" pitchFamily="18" charset="0"/>
                <a:cs typeface="Times New Roman" panose="02020603050405020304" pitchFamily="18" charset="0"/>
              </a:rPr>
              <a:t>	Após falar isso, Cony lança uma magia de gelo para prender o corpo de Glacies e taca sua lâmina, mas não surte efeito algum e ainda desvia da lâmina, e então Glacies diz:</a:t>
            </a:r>
          </a:p>
          <a:p>
            <a:pPr marL="0" indent="0">
              <a:buNone/>
            </a:pPr>
            <a:r>
              <a:rPr lang="pt-BR" sz="3400" dirty="0">
                <a:latin typeface="Times New Roman" panose="02020603050405020304" pitchFamily="18" charset="0"/>
                <a:cs typeface="Times New Roman" panose="02020603050405020304" pitchFamily="18" charset="0"/>
              </a:rPr>
              <a:t>	- Você pode ter as mesmas cores de olhos que eu, mas seu gelo parece apenas uma água minimamente gelada!</a:t>
            </a:r>
          </a:p>
          <a:p>
            <a:pPr marL="0" indent="0">
              <a:buNone/>
            </a:pPr>
            <a:r>
              <a:rPr lang="pt-BR" sz="3400" dirty="0">
                <a:latin typeface="Times New Roman" panose="02020603050405020304" pitchFamily="18" charset="0"/>
                <a:cs typeface="Times New Roman" panose="02020603050405020304" pitchFamily="18" charset="0"/>
              </a:rPr>
              <a:t>	Em seguida, ele ensina como se prender o inimigo, fazendo uma magia de gelo que não só prende o inimigo, mas também o deixa inconsciente com o seu frio extremo. Depois que a luta unilateral acabou, o Herói vai ajudar Jake e percebe que a lâmina da qual desviou mais cedo atingiu a cabeça dele, fazendo-o morrer instantaneamente. Com o choque, Glacies a pega da cabeça, aumenta o tamanho e joga de volta para o dono, matando-o da mesma forma que matou um civil. </a:t>
            </a:r>
          </a:p>
          <a:p>
            <a:pPr marL="0" indent="0">
              <a:buNone/>
            </a:pPr>
            <a:r>
              <a:rPr lang="pt-BR" sz="3400" dirty="0">
                <a:latin typeface="Times New Roman" panose="02020603050405020304" pitchFamily="18" charset="0"/>
                <a:cs typeface="Times New Roman" panose="02020603050405020304" pitchFamily="18" charset="0"/>
              </a:rPr>
              <a:t>	Após uma semana de sua morte, o seu corpo é enterrado sob as custas do nome do herói Glacies, com a seguinte descrição em sua tumba:</a:t>
            </a:r>
          </a:p>
          <a:p>
            <a:pPr marL="0" indent="0">
              <a:buNone/>
            </a:pPr>
            <a:r>
              <a:rPr lang="pt-BR" sz="3400" dirty="0">
                <a:latin typeface="Times New Roman" panose="02020603050405020304" pitchFamily="18" charset="0"/>
                <a:cs typeface="Times New Roman" panose="02020603050405020304" pitchFamily="18" charset="0"/>
              </a:rPr>
              <a:t>	- Um verdadeiro herói que eu não fui capaz de salvar.</a:t>
            </a:r>
          </a:p>
          <a:p>
            <a:endParaRPr lang="pt-BR" dirty="0"/>
          </a:p>
        </p:txBody>
      </p:sp>
    </p:spTree>
    <p:extLst>
      <p:ext uri="{BB962C8B-B14F-4D97-AF65-F5344CB8AC3E}">
        <p14:creationId xmlns:p14="http://schemas.microsoft.com/office/powerpoint/2010/main" val="869725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447211-6EB3-FD43-9ECB-B1B0AD0770BE}"/>
              </a:ext>
            </a:extLst>
          </p:cNvPr>
          <p:cNvSpPr>
            <a:spLocks noGrp="1"/>
          </p:cNvSpPr>
          <p:nvPr>
            <p:ph type="title"/>
          </p:nvPr>
        </p:nvSpPr>
        <p:spPr/>
        <p:txBody>
          <a:bodyPr>
            <a:normAutofit/>
          </a:bodyPr>
          <a:lstStyle/>
          <a:p>
            <a:pPr algn="ctr"/>
            <a:r>
              <a:rPr lang="pt-BR" sz="3600" b="1" dirty="0">
                <a:latin typeface="Times New Roman" panose="02020603050405020304" pitchFamily="18" charset="0"/>
                <a:cs typeface="Times New Roman" panose="02020603050405020304" pitchFamily="18" charset="0"/>
              </a:rPr>
              <a:t>Estudar enquanto dá</a:t>
            </a:r>
          </a:p>
        </p:txBody>
      </p:sp>
      <p:sp>
        <p:nvSpPr>
          <p:cNvPr id="3" name="Espaço Reservado para Conteúdo 2">
            <a:extLst>
              <a:ext uri="{FF2B5EF4-FFF2-40B4-BE49-F238E27FC236}">
                <a16:creationId xmlns:a16="http://schemas.microsoft.com/office/drawing/2014/main" id="{AD066DD8-43F4-A942-AFD4-F780F80DA18E}"/>
              </a:ext>
            </a:extLst>
          </p:cNvPr>
          <p:cNvSpPr>
            <a:spLocks noGrp="1"/>
          </p:cNvSpPr>
          <p:nvPr>
            <p:ph idx="1"/>
          </p:nvPr>
        </p:nvSpPr>
        <p:spPr>
          <a:xfrm>
            <a:off x="838200" y="1429699"/>
            <a:ext cx="10515600" cy="4351338"/>
          </a:xfrm>
        </p:spPr>
        <p:txBody>
          <a:bodyPr>
            <a:normAutofit fontScale="55000" lnSpcReduction="20000"/>
          </a:bodyPr>
          <a:lstStyle/>
          <a:p>
            <a:pPr marL="0" indent="0">
              <a:buNone/>
            </a:pPr>
            <a:r>
              <a:rPr lang="pt-BR" dirty="0">
                <a:latin typeface="Times New Roman" panose="02020603050405020304" pitchFamily="18" charset="0"/>
                <a:cs typeface="Times New Roman" panose="02020603050405020304" pitchFamily="18" charset="0"/>
              </a:rPr>
              <a:t>	Jake decide estudar no tempo que tem, ele entra na internet e separa os tópicos que mais caíram nos últimos cinco anos e logo após preparou o seu cronograma de estudos, que seria devastador, mas necessário, caso ele quisesse passar. </a:t>
            </a:r>
          </a:p>
          <a:p>
            <a:pPr marL="0" indent="0">
              <a:buNone/>
            </a:pPr>
            <a:r>
              <a:rPr lang="pt-BR" dirty="0">
                <a:latin typeface="Times New Roman" panose="02020603050405020304" pitchFamily="18" charset="0"/>
                <a:cs typeface="Times New Roman" panose="02020603050405020304" pitchFamily="18" charset="0"/>
              </a:rPr>
              <a:t>	Assim ele passou o tempo, estudando por quase oito horas por dia, aprendendo novas matérias e relembrando algumas das quais já tinha visto na época do colégio. E com esta rotina, passou-se uma semana, duas, três, um mês... até que chegou o grande dia da prova. </a:t>
            </a:r>
          </a:p>
          <a:p>
            <a:pPr marL="0" indent="0">
              <a:buNone/>
            </a:pPr>
            <a:r>
              <a:rPr lang="pt-BR" dirty="0">
                <a:latin typeface="Times New Roman" panose="02020603050405020304" pitchFamily="18" charset="0"/>
                <a:cs typeface="Times New Roman" panose="02020603050405020304" pitchFamily="18" charset="0"/>
              </a:rPr>
              <a:t>	Jake sentia-se confiante, ele estudou o máximo que conseguiu e dois dias antes tirou um tempo para relaxar a mente e ficar preparado. A prova teria uma duração de seis horas e levaria a tarde toda para ser feita. </a:t>
            </a:r>
          </a:p>
          <a:p>
            <a:pPr marL="0" indent="0">
              <a:buNone/>
            </a:pPr>
            <a:r>
              <a:rPr lang="pt-BR" dirty="0">
                <a:latin typeface="Times New Roman" panose="02020603050405020304" pitchFamily="18" charset="0"/>
                <a:cs typeface="Times New Roman" panose="02020603050405020304" pitchFamily="18" charset="0"/>
              </a:rPr>
              <a:t>	Hut não teve pressa alguma para fazer, afinal, ele sabia que não tinha ninguém esperando por ele em casa. O dia foi começando a ficar mais escuro, a luz do sol ficou mais alaranjado e o fim da tarde se aproximava, perto de ter 30 minutos restantes ele termina sua avaliação, entregando-a e indo para casa. Foi notificado que o resultado sairia dentro de dez dias.</a:t>
            </a:r>
          </a:p>
          <a:p>
            <a:pPr marL="0" indent="0">
              <a:buNone/>
            </a:pPr>
            <a:r>
              <a:rPr lang="pt-BR" dirty="0">
                <a:latin typeface="Times New Roman" panose="02020603050405020304" pitchFamily="18" charset="0"/>
                <a:cs typeface="Times New Roman" panose="02020603050405020304" pitchFamily="18" charset="0"/>
              </a:rPr>
              <a:t>	Durante os dez dias Jake apenas ficou em sua casa ansioso pelos resultados. Quando o tão esperado dia chegou, ele ansiosamente foi pegar a carta jogada debaixo de sua porta e abriu, vendo que foi aprovado na faculdade. Após ler a palavra “aprovado” Jake pulou e gritou de alegria, ele finalmente poderia começar a sua nova jornada na faculdade, paralela à vida de herói. Mas mesmo tendo passado e podendo começar sua nova jornada, ele teria que esperar três meses, para que as aulas começassem, assim ele fez, esperou. </a:t>
            </a:r>
          </a:p>
          <a:p>
            <a:pPr marL="0" indent="0">
              <a:buNone/>
            </a:pPr>
            <a:r>
              <a:rPr lang="pt-BR" dirty="0">
                <a:latin typeface="Times New Roman" panose="02020603050405020304" pitchFamily="18" charset="0"/>
                <a:cs typeface="Times New Roman" panose="02020603050405020304" pitchFamily="18" charset="0"/>
              </a:rPr>
              <a:t>	Durante os cinco meses em que ele se dedicou a estudar e esperar, ele não foi convocada para nenhuma outra missão, então Jake começou a pensar que não é de tanta utilidade e começa a questionar se ainda deve manter-se lá. </a:t>
            </a:r>
          </a:p>
          <a:p>
            <a:pPr marL="0" indent="0">
              <a:buNone/>
            </a:pPr>
            <a:r>
              <a:rPr lang="pt-BR" dirty="0">
                <a:latin typeface="Times New Roman" panose="02020603050405020304" pitchFamily="18" charset="0"/>
                <a:cs typeface="Times New Roman" panose="02020603050405020304" pitchFamily="18" charset="0"/>
              </a:rPr>
              <a:t>	As aulas começaram, Jake não podia conter sua felicidade e ansiedade de começar uma nova etapa, ansioso para conhecer novas pessoas e novos conhecimentos.  No primeiro dia de aula ele fala com uma garota chamada Eva Kiana, que era extremamente linda aos olhos de Hut. Quando chegou em casa, ele se jogou na sua cama e falou.... </a:t>
            </a:r>
          </a:p>
          <a:p>
            <a:pPr marL="0" indent="0">
              <a:buNone/>
            </a:pPr>
            <a:r>
              <a:rPr lang="pt-BR" dirty="0">
                <a:latin typeface="Times New Roman" panose="02020603050405020304" pitchFamily="18" charset="0"/>
                <a:cs typeface="Times New Roman" panose="02020603050405020304" pitchFamily="18" charset="0"/>
              </a:rPr>
              <a:t>	- Nossa, ela é mais do que perfeita. Aqueles cabelos ruivos são lindos e os seus olhos verdes são de prender qualquer um!</a:t>
            </a:r>
          </a:p>
          <a:p>
            <a:endParaRPr lang="pt-BR" dirty="0"/>
          </a:p>
        </p:txBody>
      </p:sp>
      <p:sp>
        <p:nvSpPr>
          <p:cNvPr id="4" name="Alternar Processo 3">
            <a:hlinkClick r:id="rId2" action="ppaction://hlinksldjump"/>
            <a:extLst>
              <a:ext uri="{FF2B5EF4-FFF2-40B4-BE49-F238E27FC236}">
                <a16:creationId xmlns:a16="http://schemas.microsoft.com/office/drawing/2014/main" id="{4DC286E3-5842-BE40-BE66-A10FD2067E33}"/>
              </a:ext>
            </a:extLst>
          </p:cNvPr>
          <p:cNvSpPr/>
          <p:nvPr/>
        </p:nvSpPr>
        <p:spPr>
          <a:xfrm>
            <a:off x="5511538" y="5936694"/>
            <a:ext cx="1168924" cy="556181"/>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dirty="0"/>
              <a:t>[...]</a:t>
            </a:r>
          </a:p>
        </p:txBody>
      </p:sp>
      <p:pic>
        <p:nvPicPr>
          <p:cNvPr id="5" name="Imagem 4">
            <a:hlinkClick r:id="rId2" action="ppaction://hlinksldjump"/>
            <a:extLst>
              <a:ext uri="{FF2B5EF4-FFF2-40B4-BE49-F238E27FC236}">
                <a16:creationId xmlns:a16="http://schemas.microsoft.com/office/drawing/2014/main" id="{53B4F817-4CD8-0D48-B527-97CE5752EF1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865250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FA5079-4015-0E40-896F-AB7E99C9E51A}"/>
              </a:ext>
            </a:extLst>
          </p:cNvPr>
          <p:cNvSpPr>
            <a:spLocks noGrp="1"/>
          </p:cNvSpPr>
          <p:nvPr>
            <p:ph type="title"/>
          </p:nvPr>
        </p:nvSpPr>
        <p:spPr>
          <a:xfrm>
            <a:off x="13692351" y="564821"/>
            <a:ext cx="10515600" cy="1325563"/>
          </a:xfrm>
        </p:spPr>
        <p:txBody>
          <a:bodyPr/>
          <a:lstStyle/>
          <a:p>
            <a:endParaRPr lang="pt-BR" dirty="0"/>
          </a:p>
        </p:txBody>
      </p:sp>
      <p:sp>
        <p:nvSpPr>
          <p:cNvPr id="3" name="Espaço Reservado para Conteúdo 2">
            <a:extLst>
              <a:ext uri="{FF2B5EF4-FFF2-40B4-BE49-F238E27FC236}">
                <a16:creationId xmlns:a16="http://schemas.microsoft.com/office/drawing/2014/main" id="{261CC168-4639-2E4C-BB90-F3624A7EB844}"/>
              </a:ext>
            </a:extLst>
          </p:cNvPr>
          <p:cNvSpPr>
            <a:spLocks noGrp="1"/>
          </p:cNvSpPr>
          <p:nvPr>
            <p:ph idx="1"/>
          </p:nvPr>
        </p:nvSpPr>
        <p:spPr>
          <a:xfrm>
            <a:off x="838200" y="215462"/>
            <a:ext cx="10515600" cy="6127750"/>
          </a:xfrm>
        </p:spPr>
        <p:txBody>
          <a:bodyPr>
            <a:normAutofit fontScale="70000" lnSpcReduction="20000"/>
          </a:bodyPr>
          <a:lstStyle/>
          <a:p>
            <a:pPr marL="0" indent="0">
              <a:buNone/>
            </a:pPr>
            <a:r>
              <a:rPr lang="pt-BR" sz="2700" dirty="0">
                <a:latin typeface="Times New Roman" panose="02020603050405020304" pitchFamily="18" charset="0"/>
                <a:cs typeface="Times New Roman" panose="02020603050405020304" pitchFamily="18" charset="0"/>
              </a:rPr>
              <a:t>	</a:t>
            </a:r>
            <a:r>
              <a:rPr lang="pt-BR" sz="2400" dirty="0">
                <a:latin typeface="Times New Roman" panose="02020603050405020304" pitchFamily="18" charset="0"/>
                <a:cs typeface="Times New Roman" panose="02020603050405020304" pitchFamily="18" charset="0"/>
              </a:rPr>
              <a:t>Assim passaram-se os dias de Jake na universidade, totalmente apaixonado pela Eva e vidrado pelas aulas que ele tinha. Mas tinha uma coisa que o deixava triste, a Guilda não o chamava há oito meses, nada além da sua primeira e, talvez, a única missão. Então ele começa a se questionar...</a:t>
            </a:r>
          </a:p>
          <a:p>
            <a:pPr marL="0" indent="0">
              <a:buNone/>
            </a:pPr>
            <a:r>
              <a:rPr lang="pt-BR" sz="2400" dirty="0">
                <a:latin typeface="Times New Roman" panose="02020603050405020304" pitchFamily="18" charset="0"/>
                <a:cs typeface="Times New Roman" panose="02020603050405020304" pitchFamily="18" charset="0"/>
              </a:rPr>
              <a:t>	- Será que eu fui pior do que eu achava ? Eu realmente quero saber o por que deles não terem me chamado novamente, mas não vou incomoda-los com isso. </a:t>
            </a:r>
          </a:p>
          <a:p>
            <a:pPr marL="0" indent="0">
              <a:buNone/>
            </a:pPr>
            <a:r>
              <a:rPr lang="pt-BR" sz="2400" dirty="0">
                <a:latin typeface="Times New Roman" panose="02020603050405020304" pitchFamily="18" charset="0"/>
                <a:cs typeface="Times New Roman" panose="02020603050405020304" pitchFamily="18" charset="0"/>
              </a:rPr>
              <a:t>	Um ano se passa desde o começo da sua faculdade, Jake está amando sua faculdade, e não apenas a faculdade, como também Eva.</a:t>
            </a:r>
          </a:p>
          <a:p>
            <a:pPr marL="0" indent="0">
              <a:buNone/>
            </a:pPr>
            <a:r>
              <a:rPr lang="pt-BR" sz="2400" dirty="0">
                <a:latin typeface="Times New Roman" panose="02020603050405020304" pitchFamily="18" charset="0"/>
                <a:cs typeface="Times New Roman" panose="02020603050405020304" pitchFamily="18" charset="0"/>
              </a:rPr>
              <a:t>	- Hoje vou me confessar para ela! – pensou Jake.</a:t>
            </a:r>
          </a:p>
          <a:p>
            <a:pPr marL="0" indent="0">
              <a:buNone/>
            </a:pPr>
            <a:r>
              <a:rPr lang="pt-BR" sz="2400" dirty="0">
                <a:latin typeface="Times New Roman" panose="02020603050405020304" pitchFamily="18" charset="0"/>
                <a:cs typeface="Times New Roman" panose="02020603050405020304" pitchFamily="18" charset="0"/>
              </a:rPr>
              <a:t>	Quando as aulas acabam, ele chama a Eva para ir em um parque que tem ao lado da faculdade, ao chegarem lá, ele fica nervoso, mas não pode recuar agora e então fala...</a:t>
            </a:r>
          </a:p>
          <a:p>
            <a:pPr marL="0" indent="0">
              <a:buNone/>
            </a:pPr>
            <a:r>
              <a:rPr lang="pt-BR" sz="2400" dirty="0">
                <a:latin typeface="Times New Roman" panose="02020603050405020304" pitchFamily="18" charset="0"/>
                <a:cs typeface="Times New Roman" panose="02020603050405020304" pitchFamily="18" charset="0"/>
              </a:rPr>
              <a:t>	- Eva, eu gosto muito de você!</a:t>
            </a:r>
          </a:p>
          <a:p>
            <a:pPr marL="0" indent="0">
              <a:buNone/>
            </a:pPr>
            <a:r>
              <a:rPr lang="pt-BR" sz="2400" dirty="0">
                <a:latin typeface="Times New Roman" panose="02020603050405020304" pitchFamily="18" charset="0"/>
                <a:cs typeface="Times New Roman" panose="02020603050405020304" pitchFamily="18" charset="0"/>
              </a:rPr>
              <a:t>	Ela da um sorriso e diz...</a:t>
            </a:r>
          </a:p>
          <a:p>
            <a:pPr marL="0" indent="0">
              <a:buNone/>
            </a:pPr>
            <a:r>
              <a:rPr lang="pt-BR" sz="2400" dirty="0">
                <a:latin typeface="Times New Roman" panose="02020603050405020304" pitchFamily="18" charset="0"/>
                <a:cs typeface="Times New Roman" panose="02020603050405020304" pitchFamily="18" charset="0"/>
              </a:rPr>
              <a:t>	- Eu sei! Eu também gosto demais de você, mas caso queira ter um relacionamento comigo, você têm que desistir de ser um Herói, eu não gosto nem um pouco dos riscos que você pode correr e das brigas.</a:t>
            </a:r>
          </a:p>
          <a:p>
            <a:pPr marL="0" indent="0">
              <a:buNone/>
            </a:pPr>
            <a:r>
              <a:rPr lang="pt-BR" sz="2400" dirty="0">
                <a:latin typeface="Times New Roman" panose="02020603050405020304" pitchFamily="18" charset="0"/>
                <a:cs typeface="Times New Roman" panose="02020603050405020304" pitchFamily="18" charset="0"/>
              </a:rPr>
              <a:t>	- Minha maior ambição era a de me tornar um Herói e agora ela quer que eu desista disso ? Mas parando para pensar, nem mesmo a Guilda me quer, considerando que nunca mais me chamaram – pensou rapidamente Jake, respondendo logo em seguida.</a:t>
            </a:r>
          </a:p>
          <a:p>
            <a:pPr marL="0" indent="0">
              <a:buNone/>
            </a:pPr>
            <a:r>
              <a:rPr lang="pt-BR" sz="2400" dirty="0">
                <a:latin typeface="Times New Roman" panose="02020603050405020304" pitchFamily="18" charset="0"/>
                <a:cs typeface="Times New Roman" panose="02020603050405020304" pitchFamily="18" charset="0"/>
              </a:rPr>
              <a:t>	- Tudo bem, eu saio da Guilda para ficar com você!</a:t>
            </a:r>
          </a:p>
          <a:p>
            <a:pPr marL="0" indent="0">
              <a:buNone/>
            </a:pPr>
            <a:r>
              <a:rPr lang="pt-BR" sz="2400" dirty="0">
                <a:latin typeface="Times New Roman" panose="02020603050405020304" pitchFamily="18" charset="0"/>
                <a:cs typeface="Times New Roman" panose="02020603050405020304" pitchFamily="18" charset="0"/>
              </a:rPr>
              <a:t>	- Muito obrigada, eu realmente odeio brigas e não quero que você se machuque por causa delas. – Disse Eva chorando de felicidade com um sorriso estampado em seu rosto. </a:t>
            </a:r>
          </a:p>
          <a:p>
            <a:pPr marL="0" indent="0">
              <a:buNone/>
            </a:pPr>
            <a:r>
              <a:rPr lang="pt-BR" sz="2400" dirty="0">
                <a:latin typeface="Times New Roman" panose="02020603050405020304" pitchFamily="18" charset="0"/>
                <a:cs typeface="Times New Roman" panose="02020603050405020304" pitchFamily="18" charset="0"/>
              </a:rPr>
              <a:t>	Após se confessar, Jake se questionou se devia ter pedido ela em namoro naquele momento ou não, mas não se preocupou com isso, já que pedirá no próximo encontro, agora só resta uma dúvida de onde pedir...</a:t>
            </a:r>
          </a:p>
          <a:p>
            <a:pPr marL="0" indent="0">
              <a:buNone/>
            </a:pPr>
            <a:endParaRPr lang="pt-BR" dirty="0"/>
          </a:p>
        </p:txBody>
      </p:sp>
      <p:sp>
        <p:nvSpPr>
          <p:cNvPr id="4" name="Alternar Processo 3">
            <a:hlinkClick r:id="rId2" action="ppaction://hlinksldjump"/>
            <a:extLst>
              <a:ext uri="{FF2B5EF4-FFF2-40B4-BE49-F238E27FC236}">
                <a16:creationId xmlns:a16="http://schemas.microsoft.com/office/drawing/2014/main" id="{2626D820-C81D-4440-9D22-100A699E7337}"/>
              </a:ext>
            </a:extLst>
          </p:cNvPr>
          <p:cNvSpPr/>
          <p:nvPr/>
        </p:nvSpPr>
        <p:spPr>
          <a:xfrm>
            <a:off x="2680138" y="5812221"/>
            <a:ext cx="1492469" cy="830317"/>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b="1" dirty="0">
                <a:latin typeface="Times New Roman" panose="02020603050405020304" pitchFamily="18" charset="0"/>
                <a:cs typeface="Times New Roman" panose="02020603050405020304" pitchFamily="18" charset="0"/>
              </a:rPr>
              <a:t>Na casa dela</a:t>
            </a:r>
          </a:p>
        </p:txBody>
      </p:sp>
      <p:sp>
        <p:nvSpPr>
          <p:cNvPr id="5" name="Alternar Processo 4">
            <a:hlinkClick r:id="rId3" action="ppaction://hlinksldjump"/>
            <a:extLst>
              <a:ext uri="{FF2B5EF4-FFF2-40B4-BE49-F238E27FC236}">
                <a16:creationId xmlns:a16="http://schemas.microsoft.com/office/drawing/2014/main" id="{F24C66B3-64E2-FD46-9E90-9804422EE599}"/>
              </a:ext>
            </a:extLst>
          </p:cNvPr>
          <p:cNvSpPr/>
          <p:nvPr/>
        </p:nvSpPr>
        <p:spPr>
          <a:xfrm>
            <a:off x="6901355" y="5812221"/>
            <a:ext cx="1492469" cy="830317"/>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b="1" dirty="0">
                <a:latin typeface="Times New Roman" panose="02020603050405020304" pitchFamily="18" charset="0"/>
                <a:cs typeface="Times New Roman" panose="02020603050405020304" pitchFamily="18" charset="0"/>
              </a:rPr>
              <a:t>No parque</a:t>
            </a:r>
          </a:p>
        </p:txBody>
      </p:sp>
    </p:spTree>
    <p:extLst>
      <p:ext uri="{BB962C8B-B14F-4D97-AF65-F5344CB8AC3E}">
        <p14:creationId xmlns:p14="http://schemas.microsoft.com/office/powerpoint/2010/main" val="1945940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37CB7-7048-7643-907E-A409B209785B}"/>
              </a:ext>
            </a:extLst>
          </p:cNvPr>
          <p:cNvSpPr>
            <a:spLocks noGrp="1"/>
          </p:cNvSpPr>
          <p:nvPr>
            <p:ph type="title"/>
          </p:nvPr>
        </p:nvSpPr>
        <p:spPr>
          <a:xfrm>
            <a:off x="838200" y="123359"/>
            <a:ext cx="10515600" cy="1325563"/>
          </a:xfrm>
        </p:spPr>
        <p:txBody>
          <a:bodyPr/>
          <a:lstStyle/>
          <a:p>
            <a:pPr algn="ctr"/>
            <a:r>
              <a:rPr lang="pt-BR" b="1" dirty="0">
                <a:latin typeface="Times New Roman" panose="02020603050405020304" pitchFamily="18" charset="0"/>
                <a:cs typeface="Times New Roman" panose="02020603050405020304" pitchFamily="18" charset="0"/>
              </a:rPr>
              <a:t>O pedido na casa</a:t>
            </a:r>
          </a:p>
        </p:txBody>
      </p:sp>
      <p:sp>
        <p:nvSpPr>
          <p:cNvPr id="3" name="Espaço Reservado para Conteúdo 2">
            <a:extLst>
              <a:ext uri="{FF2B5EF4-FFF2-40B4-BE49-F238E27FC236}">
                <a16:creationId xmlns:a16="http://schemas.microsoft.com/office/drawing/2014/main" id="{00633541-3EC9-CE46-AE2E-EE61380ECC5F}"/>
              </a:ext>
            </a:extLst>
          </p:cNvPr>
          <p:cNvSpPr>
            <a:spLocks noGrp="1"/>
          </p:cNvSpPr>
          <p:nvPr>
            <p:ph idx="1"/>
          </p:nvPr>
        </p:nvSpPr>
        <p:spPr>
          <a:xfrm>
            <a:off x="838200" y="1198180"/>
            <a:ext cx="10515600" cy="4758066"/>
          </a:xfrm>
        </p:spPr>
        <p:txBody>
          <a:bodyPr>
            <a:normAutofit fontScale="55000" lnSpcReduction="20000"/>
          </a:bodyPr>
          <a:lstStyle/>
          <a:p>
            <a:pPr marL="0" indent="0">
              <a:buNone/>
            </a:pPr>
            <a:r>
              <a:rPr lang="pt-BR" dirty="0">
                <a:latin typeface="Times New Roman" panose="02020603050405020304" pitchFamily="18" charset="0"/>
                <a:cs typeface="Times New Roman" panose="02020603050405020304" pitchFamily="18" charset="0"/>
              </a:rPr>
              <a:t>	Jake decide ir na casa dela e surpreendê-la com o pedido. Depois de cinco dias da confissão dele, ele vai no sábado às 13 horas, sem avisá-la. Chegando lá, ele toca a campainha, mas ninguém responde, então toca mais uma, mas ainda sem resposta, então ele começou a estranhar, naquela hora era para ela estar em sua casa, sozinha, pois os pais trabalhavam aos sábados. Jake começa a se preocupar e tenta ver se ela aparece em alguma janela, mas ninguém aparece.</a:t>
            </a:r>
          </a:p>
          <a:p>
            <a:pPr marL="0" indent="0">
              <a:buNone/>
            </a:pPr>
            <a:r>
              <a:rPr lang="pt-BR" dirty="0">
                <a:latin typeface="Times New Roman" panose="02020603050405020304" pitchFamily="18" charset="0"/>
                <a:cs typeface="Times New Roman" panose="02020603050405020304" pitchFamily="18" charset="0"/>
              </a:rPr>
              <a:t>	Em um ato de medo, Jake adentra na casa e começa a gritar para ver se tem alguém, mas tudo o que ele ouve é a sua voz ecoando pela casa. Ele corre rapidamente para o quarto de Eva, que está todo revirado e com um bilhete no chão, então ele foi ler. </a:t>
            </a:r>
          </a:p>
          <a:p>
            <a:pPr marL="0" indent="0">
              <a:buNone/>
            </a:pPr>
            <a:r>
              <a:rPr lang="pt-BR" dirty="0">
                <a:latin typeface="Times New Roman" panose="02020603050405020304" pitchFamily="18" charset="0"/>
                <a:cs typeface="Times New Roman" panose="02020603050405020304" pitchFamily="18" charset="0"/>
              </a:rPr>
              <a:t>	“Venha nos encontrar no Parque Tifer, o principal da cidade, às 22 horas, sozinhos, apenas os dois” </a:t>
            </a:r>
          </a:p>
          <a:p>
            <a:pPr marL="0" indent="0">
              <a:buNone/>
            </a:pPr>
            <a:r>
              <a:rPr lang="pt-BR" dirty="0">
                <a:latin typeface="Times New Roman" panose="02020603050405020304" pitchFamily="18" charset="0"/>
                <a:cs typeface="Times New Roman" panose="02020603050405020304" pitchFamily="18" charset="0"/>
              </a:rPr>
              <a:t>	Jake se questiona quem são os dois ? Seriam os pais dela ? Se sim, então ele não poderia deixa-los ir até o parque, então ele telefona para o pai dela, San, avisando que ele iria sair com a filha dele e que a levaria de volta 23 horas. San aceitou tranquilo, já que Jake já havia feito coisas como essas antes. </a:t>
            </a:r>
          </a:p>
          <a:p>
            <a:pPr marL="0" indent="0">
              <a:buNone/>
            </a:pPr>
            <a:r>
              <a:rPr lang="pt-BR" dirty="0">
                <a:latin typeface="Times New Roman" panose="02020603050405020304" pitchFamily="18" charset="0"/>
                <a:cs typeface="Times New Roman" panose="02020603050405020304" pitchFamily="18" charset="0"/>
              </a:rPr>
              <a:t>	Antes de sair da casa, Hut arruma o quarto de Eva, para que seus pais não percebessem que alguém a sequestrou e partiu para a sua casa para se preparar para salvá-la.</a:t>
            </a:r>
          </a:p>
          <a:p>
            <a:pPr marL="0" indent="0">
              <a:buNone/>
            </a:pPr>
            <a:r>
              <a:rPr lang="pt-BR" dirty="0">
                <a:latin typeface="Times New Roman" panose="02020603050405020304" pitchFamily="18" charset="0"/>
                <a:cs typeface="Times New Roman" panose="02020603050405020304" pitchFamily="18" charset="0"/>
              </a:rPr>
              <a:t>	As horas se passaram e ele chegou no parque 10 minutos antes para tentar pegá-los de surpresa, porém não conseguia ver ninguém, estava completamente vazio, tinha apenas ele escondido em uma moita com um binóculos. Mesmo quando9 deu 22:00 ninguém apareceu, até que ele ouve alguém falando atrás dele...</a:t>
            </a:r>
          </a:p>
          <a:p>
            <a:pPr marL="0" indent="0">
              <a:buNone/>
            </a:pPr>
            <a:r>
              <a:rPr lang="pt-BR" dirty="0">
                <a:latin typeface="Times New Roman" panose="02020603050405020304" pitchFamily="18" charset="0"/>
                <a:cs typeface="Times New Roman" panose="02020603050405020304" pitchFamily="18" charset="0"/>
              </a:rPr>
              <a:t>	- Não era para você estar aqui moleque! – Disse um estranho.</a:t>
            </a:r>
          </a:p>
          <a:p>
            <a:pPr marL="0" indent="0">
              <a:buNone/>
            </a:pPr>
            <a:r>
              <a:rPr lang="pt-BR" dirty="0">
                <a:latin typeface="Times New Roman" panose="02020603050405020304" pitchFamily="18" charset="0"/>
                <a:cs typeface="Times New Roman" panose="02020603050405020304" pitchFamily="18" charset="0"/>
              </a:rPr>
              <a:t>	Ao virar para trás, ele vê dois caras com os olhos brilhando, um de cor Violeta e outro de cor Verde, ambos mais fortes que ele e até mesmo que Eva, que tem olhos de cor Verde. Contudo, ao se virar, dois caras não foi tudo que ele viu, Jake conseguiu ver um corpo caído, há uns dez metros dele. Quando se deu conta que era Eva, ele começou a chorar de felicidade que ela estava bem, apenas estava desmaiada. Entretanto, para acabar com sua felicidade, o nível Violeta diz</a:t>
            </a:r>
          </a:p>
          <a:p>
            <a:pPr marL="0" indent="0">
              <a:buNone/>
            </a:pPr>
            <a:r>
              <a:rPr lang="pt-BR" dirty="0">
                <a:latin typeface="Times New Roman" panose="02020603050405020304" pitchFamily="18" charset="0"/>
                <a:cs typeface="Times New Roman" panose="02020603050405020304" pitchFamily="18" charset="0"/>
              </a:rPr>
              <a:t> 	Você não é quem estamos esperando, quem é você e por que está aqui ?</a:t>
            </a:r>
          </a:p>
          <a:p>
            <a:pPr marL="0" indent="0">
              <a:buNone/>
            </a:pPr>
            <a:endParaRPr lang="pt-BR" dirty="0"/>
          </a:p>
        </p:txBody>
      </p:sp>
      <p:sp>
        <p:nvSpPr>
          <p:cNvPr id="4" name="Alternar Processo 3">
            <a:hlinkClick r:id="rId2" action="ppaction://hlinksldjump"/>
            <a:extLst>
              <a:ext uri="{FF2B5EF4-FFF2-40B4-BE49-F238E27FC236}">
                <a16:creationId xmlns:a16="http://schemas.microsoft.com/office/drawing/2014/main" id="{94721643-7D80-D448-8541-C58B44653792}"/>
              </a:ext>
            </a:extLst>
          </p:cNvPr>
          <p:cNvSpPr/>
          <p:nvPr/>
        </p:nvSpPr>
        <p:spPr>
          <a:xfrm>
            <a:off x="5234152" y="5864772"/>
            <a:ext cx="1587062" cy="840828"/>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dirty="0"/>
              <a:t>[...]</a:t>
            </a:r>
          </a:p>
        </p:txBody>
      </p:sp>
    </p:spTree>
    <p:extLst>
      <p:ext uri="{BB962C8B-B14F-4D97-AF65-F5344CB8AC3E}">
        <p14:creationId xmlns:p14="http://schemas.microsoft.com/office/powerpoint/2010/main" val="274372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FE9EDE-6FD7-8E4F-84E3-BAB0FC1EA98A}"/>
              </a:ext>
            </a:extLst>
          </p:cNvPr>
          <p:cNvSpPr>
            <a:spLocks noGrp="1"/>
          </p:cNvSpPr>
          <p:nvPr>
            <p:ph type="title"/>
          </p:nvPr>
        </p:nvSpPr>
        <p:spPr>
          <a:xfrm>
            <a:off x="12846269" y="794515"/>
            <a:ext cx="10515600" cy="1325563"/>
          </a:xfrm>
        </p:spPr>
        <p:txBody>
          <a:bodyPr/>
          <a:lstStyle/>
          <a:p>
            <a:endParaRPr lang="pt-BR" dirty="0"/>
          </a:p>
        </p:txBody>
      </p:sp>
      <p:sp>
        <p:nvSpPr>
          <p:cNvPr id="3" name="Espaço Reservado para Conteúdo 2">
            <a:extLst>
              <a:ext uri="{FF2B5EF4-FFF2-40B4-BE49-F238E27FC236}">
                <a16:creationId xmlns:a16="http://schemas.microsoft.com/office/drawing/2014/main" id="{032C4B02-A60A-ED4D-B97D-CE327CB7D97E}"/>
              </a:ext>
            </a:extLst>
          </p:cNvPr>
          <p:cNvSpPr>
            <a:spLocks noGrp="1"/>
          </p:cNvSpPr>
          <p:nvPr>
            <p:ph idx="1"/>
          </p:nvPr>
        </p:nvSpPr>
        <p:spPr>
          <a:xfrm>
            <a:off x="838200" y="273269"/>
            <a:ext cx="10515600" cy="6400800"/>
          </a:xfrm>
        </p:spPr>
        <p:txBody>
          <a:bodyPr>
            <a:noAutofit/>
          </a:bodyPr>
          <a:lstStyle/>
          <a:p>
            <a:pPr marL="0" indent="0">
              <a:buNone/>
            </a:pPr>
            <a:r>
              <a:rPr lang="pt-BR" sz="1500" dirty="0">
                <a:latin typeface="Times New Roman" panose="02020603050405020304" pitchFamily="18" charset="0"/>
                <a:cs typeface="Times New Roman" panose="02020603050405020304" pitchFamily="18" charset="0"/>
              </a:rPr>
              <a:t>	- Eu sou.. </a:t>
            </a:r>
            <a:r>
              <a:rPr lang="pt-BR" sz="1500" dirty="0" err="1">
                <a:latin typeface="Times New Roman" panose="02020603050405020304" pitchFamily="18" charset="0"/>
                <a:cs typeface="Times New Roman" panose="02020603050405020304" pitchFamily="18" charset="0"/>
              </a:rPr>
              <a:t>hã</a:t>
            </a:r>
            <a:r>
              <a:rPr lang="pt-BR" sz="1500" dirty="0">
                <a:latin typeface="Times New Roman" panose="02020603050405020304" pitchFamily="18" charset="0"/>
                <a:cs typeface="Times New Roman" panose="02020603050405020304" pitchFamily="18" charset="0"/>
              </a:rPr>
              <a:t>... o namorado dela e vocês ? Por que raptaram ela ? O que vocês querem ? – responde ao nível Violeta.</a:t>
            </a:r>
          </a:p>
          <a:p>
            <a:pPr marL="0" indent="0">
              <a:buNone/>
            </a:pPr>
            <a:r>
              <a:rPr lang="pt-BR" sz="1500" dirty="0">
                <a:latin typeface="Times New Roman" panose="02020603050405020304" pitchFamily="18" charset="0"/>
                <a:cs typeface="Times New Roman" panose="02020603050405020304" pitchFamily="18" charset="0"/>
              </a:rPr>
              <a:t>	- Nós queremos dinheiro, o máximo que você tiver, agora! E pode me chamar de Rosyl, lembre-se desse nome garoto, ainda vai ouvir muito ele – diz o Rosyl.</a:t>
            </a:r>
          </a:p>
          <a:p>
            <a:pPr marL="0" indent="0">
              <a:buNone/>
            </a:pPr>
            <a:r>
              <a:rPr lang="pt-BR" sz="1500" dirty="0">
                <a:latin typeface="Times New Roman" panose="02020603050405020304" pitchFamily="18" charset="0"/>
                <a:cs typeface="Times New Roman" panose="02020603050405020304" pitchFamily="18" charset="0"/>
              </a:rPr>
              <a:t>	Por sorte, Jake estava com duas alianças caras em seu bolso, que daria para Eva quando a pedisse em namoro, combinadas, as duas deveriam valer $500,00. Foi toda a sua economia em anéis, mas valeriam muito a pena, até aparecerem esses dois, mas de “bom” gosto ele entrega os anéis e corre para ir ver a Eva.</a:t>
            </a:r>
          </a:p>
          <a:p>
            <a:pPr marL="0" indent="0">
              <a:buNone/>
            </a:pPr>
            <a:r>
              <a:rPr lang="pt-BR" sz="1500" dirty="0">
                <a:latin typeface="Times New Roman" panose="02020603050405020304" pitchFamily="18" charset="0"/>
                <a:cs typeface="Times New Roman" panose="02020603050405020304" pitchFamily="18" charset="0"/>
              </a:rPr>
              <a:t>	Quando Jake chega nela, ele começa a falar o nome dela, mas sem reação, mais assustado ele começa a balançar ela, para que acorde logo, porém continua sem reação, então decide verificar a sua pulsação colocando seus dedos no pescoço dela, ele não sente nada, então coloca a mão em cima de onde o coração fica, também não sente nada, quando começa a ouvir uma risada de fundo. </a:t>
            </a:r>
          </a:p>
          <a:p>
            <a:pPr marL="0" indent="0">
              <a:buNone/>
            </a:pPr>
            <a:r>
              <a:rPr lang="pt-BR" sz="1500" dirty="0">
                <a:latin typeface="Times New Roman" panose="02020603050405020304" pitchFamily="18" charset="0"/>
                <a:cs typeface="Times New Roman" panose="02020603050405020304" pitchFamily="18" charset="0"/>
              </a:rPr>
              <a:t>	- HAHAHAHA ela já está morta, nós a matamos quando fomos pegá-la em sua casa. – Disse Rosyl.</a:t>
            </a:r>
          </a:p>
          <a:p>
            <a:pPr marL="0" indent="0">
              <a:buNone/>
            </a:pPr>
            <a:r>
              <a:rPr lang="pt-BR" sz="1500" dirty="0">
                <a:latin typeface="Times New Roman" panose="02020603050405020304" pitchFamily="18" charset="0"/>
                <a:cs typeface="Times New Roman" panose="02020603050405020304" pitchFamily="18" charset="0"/>
              </a:rPr>
              <a:t>	Lágrimas começam a cair na grama do parque, fogo começa a emergia do corpo de Jake, Rosyl pergunta ao seu parceiro o que seria aquilo, mas não liga e vira as costas e começa a ir embora. Quando, de repente, sente suas costas ficarem mais quentes, Jake está com os olhos vermelhos e com o seu corpo todo pegando fogo, mas é um fogo tão quente que está até mesmo derretendo o chão sob seus pés. </a:t>
            </a:r>
          </a:p>
          <a:p>
            <a:pPr marL="0" indent="0">
              <a:buNone/>
            </a:pPr>
            <a:r>
              <a:rPr lang="pt-BR" sz="1500" dirty="0">
                <a:latin typeface="Times New Roman" panose="02020603050405020304" pitchFamily="18" charset="0"/>
                <a:cs typeface="Times New Roman" panose="02020603050405020304" pitchFamily="18" charset="0"/>
              </a:rPr>
              <a:t>	Rosyl vê que foi um erro deixa-lo para trás e então prepara um soco, mas aprimorado com seu poder, que é o veneno. Quando vira para trás, ele pensa ver uma demônio com olhos vermelhos e chamas o envolvendo, mas mesmo assim avança e lhe da um soco com o seu veneno mais mortal, que mata em cinco minutos. Jake voa para trás, mas volta com uma velocidade que nem mesmo o nível Violeta consegue acompanhar, recebendo socos em chamas de todos os lados. </a:t>
            </a:r>
          </a:p>
          <a:p>
            <a:pPr marL="0" indent="0">
              <a:buNone/>
            </a:pPr>
            <a:r>
              <a:rPr lang="pt-BR" sz="1500" dirty="0">
                <a:latin typeface="Times New Roman" panose="02020603050405020304" pitchFamily="18" charset="0"/>
                <a:cs typeface="Times New Roman" panose="02020603050405020304" pitchFamily="18" charset="0"/>
              </a:rPr>
              <a:t>	Cada parte do corpo que é acertado fica com uma queimadura de terceiro grau, mas Jake sente o veneno se espalhando pelo seu corpo e começa a tossir sangue, sem ter no que pensar, ele concentra todo o seu fogo que estava em seu corpo em sua mão, para dar um soco certeiro. Ao avançar, Rosyl tenta acertá-lo novamente, mas não consegue acompanhar a velocidade e então é acertado na cara, acontecendo uma explosão de tão forte que o fogo e o soco foram, mas milésimos antes de acertar o soco, Jake foi atingido por uma espada em seu peito pelo nível Verde, que havia usado seu poder de ilusão para se esconder no momento em que a batalha começou.</a:t>
            </a:r>
          </a:p>
          <a:p>
            <a:pPr marL="0" indent="0">
              <a:buNone/>
            </a:pPr>
            <a:r>
              <a:rPr lang="pt-BR" sz="1500" dirty="0">
                <a:latin typeface="Times New Roman" panose="02020603050405020304" pitchFamily="18" charset="0"/>
                <a:cs typeface="Times New Roman" panose="02020603050405020304" pitchFamily="18" charset="0"/>
              </a:rPr>
              <a:t>	Com o impacto, os dois vilões morrem, enquanto Jake está quase morrendo com a espada em seu peito e o veneno se espalhando, ele usa suas últimas forças para andar </a:t>
            </a:r>
            <a:r>
              <a:rPr lang="pt-BR" sz="1600" dirty="0">
                <a:latin typeface="Times New Roman" panose="02020603050405020304" pitchFamily="18" charset="0"/>
                <a:cs typeface="Times New Roman" panose="02020603050405020304" pitchFamily="18" charset="0"/>
              </a:rPr>
              <a:t>até o lado de Eva, segura sua mão e cai ao seu lado, sentindo seu corpo ir do mais quente ao mais frio, morrendo do lado de sua amada, que não foi capaz de salvar.</a:t>
            </a:r>
          </a:p>
          <a:p>
            <a:pPr marL="0" indent="0">
              <a:buNone/>
            </a:pPr>
            <a:endParaRPr lang="pt-BR"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821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B404E-ACED-EE41-AB5C-5D1236113F06}"/>
              </a:ext>
            </a:extLst>
          </p:cNvPr>
          <p:cNvSpPr>
            <a:spLocks noGrp="1"/>
          </p:cNvSpPr>
          <p:nvPr>
            <p:ph type="title"/>
          </p:nvPr>
        </p:nvSpPr>
        <p:spPr>
          <a:xfrm>
            <a:off x="2298481" y="315363"/>
            <a:ext cx="7595038" cy="820523"/>
          </a:xfrm>
        </p:spPr>
        <p:txBody>
          <a:bodyPr>
            <a:normAutofit/>
          </a:bodyPr>
          <a:lstStyle/>
          <a:p>
            <a:pPr algn="ctr"/>
            <a:r>
              <a:rPr lang="pt-BR" b="1" dirty="0">
                <a:latin typeface="Times New Roman" panose="02020603050405020304" pitchFamily="18" charset="0"/>
                <a:cs typeface="Times New Roman" panose="02020603050405020304" pitchFamily="18" charset="0"/>
              </a:rPr>
              <a:t>O Mundo</a:t>
            </a:r>
          </a:p>
        </p:txBody>
      </p:sp>
      <p:sp>
        <p:nvSpPr>
          <p:cNvPr id="3" name="Espaço Reservado para Conteúdo 2">
            <a:extLst>
              <a:ext uri="{FF2B5EF4-FFF2-40B4-BE49-F238E27FC236}">
                <a16:creationId xmlns:a16="http://schemas.microsoft.com/office/drawing/2014/main" id="{1D46FD70-8B1E-8740-93AD-6DAF3606FE38}"/>
              </a:ext>
            </a:extLst>
          </p:cNvPr>
          <p:cNvSpPr>
            <a:spLocks noGrp="1"/>
          </p:cNvSpPr>
          <p:nvPr>
            <p:ph idx="1"/>
          </p:nvPr>
        </p:nvSpPr>
        <p:spPr>
          <a:xfrm>
            <a:off x="367863" y="1135886"/>
            <a:ext cx="11466786" cy="5622266"/>
          </a:xfrm>
        </p:spPr>
        <p:txBody>
          <a:bodyPr>
            <a:normAutofit fontScale="47500" lnSpcReduction="20000"/>
          </a:bodyPr>
          <a:lstStyle/>
          <a:p>
            <a:pPr marL="0" indent="0">
              <a:buNone/>
            </a:pPr>
            <a:r>
              <a:rPr lang="pt-BR" sz="3400" dirty="0">
                <a:latin typeface="Times New Roman" panose="02020603050405020304" pitchFamily="18" charset="0"/>
                <a:cs typeface="Times New Roman" panose="02020603050405020304" pitchFamily="18" charset="0"/>
              </a:rPr>
              <a:t>	28 de Outubro de 2035 foi o dia em que o mundo mudou completamente quando o meteoro chamado Ahexis caiu na Terra, mais especificamente no oceano Pantalássico,  causando inúmeros terremotos e maremotos que morreram no próprio oceano. Mas quem dera se esses fossem os únicos efeitos que ele trouxesse, nenhum humano percebeu, porém Ahexis também trouxe algum tipo de coisa sobrenatural, que trouxe centenas de milhares de mortes instantaneamente após sua colisão e mais milhares dentro dos próximos oito meses, sendo todas elas de causas desconhecidas. </a:t>
            </a:r>
          </a:p>
          <a:p>
            <a:pPr marL="0" indent="0">
              <a:buNone/>
            </a:pPr>
            <a:r>
              <a:rPr lang="pt-BR" sz="3400" dirty="0">
                <a:latin typeface="Times New Roman" panose="02020603050405020304" pitchFamily="18" charset="0"/>
                <a:cs typeface="Times New Roman" panose="02020603050405020304" pitchFamily="18" charset="0"/>
              </a:rPr>
              <a:t>	Após sete anos, a raça humana conseguiu, efetivamente, estudar tudo sobre o meteoro e entendeu tudo que aconteceu durante esses anos, mortes com causas desconhecidas, pessoas com poderes estranhos, etc. Tudo isso vinha de um cristal chamado Mahiya, que fez os corpos absorverem uma grande quantidade sua quando Ahexis caiu, consequentemente corpos morreram instantaneamente por ter absorvido mais do que aguentavam e os que absorveram uma quantidade segura, conseguiram poderes, ativando genes que os humanos tinham desde os seus primórdios, mas ao longo do tempo foram sendo perdidos, pela falta de uso e ensinamento sobre essa técnica.  </a:t>
            </a:r>
          </a:p>
          <a:p>
            <a:pPr marL="0" indent="0">
              <a:buNone/>
            </a:pPr>
            <a:r>
              <a:rPr lang="pt-BR" sz="3400" dirty="0">
                <a:latin typeface="Times New Roman" panose="02020603050405020304" pitchFamily="18" charset="0"/>
                <a:cs typeface="Times New Roman" panose="02020603050405020304" pitchFamily="18" charset="0"/>
              </a:rPr>
              <a:t>	Quando começaram a surgir as primeiras pessoas sabendo controlar os seus poderes, os cientistas observaram que a cor dos olhos de cada um se diferenciou do que era anteriormente, descobrindo que, atualmente, a cor dos olhos indicam o nível de poder de cada um, criando então um Ranking de acordo com a raridade encontrado e com o poder do usuário, sendo do mais fraco para o mais forte:</a:t>
            </a:r>
          </a:p>
          <a:p>
            <a:pPr marL="0" indent="0" algn="ctr">
              <a:buNone/>
            </a:pPr>
            <a:r>
              <a:rPr lang="pt-BR" sz="3400" dirty="0">
                <a:solidFill>
                  <a:schemeClr val="accent4">
                    <a:lumMod val="75000"/>
                  </a:schemeClr>
                </a:solidFill>
                <a:latin typeface="Times New Roman" panose="02020603050405020304" pitchFamily="18" charset="0"/>
                <a:cs typeface="Times New Roman" panose="02020603050405020304" pitchFamily="18" charset="0"/>
              </a:rPr>
              <a:t>Castanho Claro</a:t>
            </a:r>
          </a:p>
          <a:p>
            <a:pPr marL="0" indent="0" algn="ctr">
              <a:buNone/>
            </a:pPr>
            <a:r>
              <a:rPr lang="pt-BR" sz="3400" dirty="0">
                <a:solidFill>
                  <a:schemeClr val="accent4">
                    <a:lumMod val="50000"/>
                  </a:schemeClr>
                </a:solidFill>
                <a:latin typeface="Times New Roman" panose="02020603050405020304" pitchFamily="18" charset="0"/>
                <a:cs typeface="Times New Roman" panose="02020603050405020304" pitchFamily="18" charset="0"/>
              </a:rPr>
              <a:t>Castanho Escuro</a:t>
            </a:r>
          </a:p>
          <a:p>
            <a:pPr marL="0" indent="0" algn="ctr">
              <a:buNone/>
            </a:pPr>
            <a:r>
              <a:rPr lang="pt-BR" sz="3400" dirty="0">
                <a:solidFill>
                  <a:srgbClr val="FFFF00"/>
                </a:solidFill>
                <a:latin typeface="Times New Roman" panose="02020603050405020304" pitchFamily="18" charset="0"/>
                <a:cs typeface="Times New Roman" panose="02020603050405020304" pitchFamily="18" charset="0"/>
              </a:rPr>
              <a:t>Amarelo</a:t>
            </a:r>
          </a:p>
          <a:p>
            <a:pPr marL="0" indent="0" algn="ctr">
              <a:buNone/>
            </a:pPr>
            <a:r>
              <a:rPr lang="pt-BR" sz="3400" dirty="0">
                <a:solidFill>
                  <a:schemeClr val="accent2"/>
                </a:solidFill>
                <a:latin typeface="Times New Roman" panose="02020603050405020304" pitchFamily="18" charset="0"/>
                <a:cs typeface="Times New Roman" panose="02020603050405020304" pitchFamily="18" charset="0"/>
              </a:rPr>
              <a:t>Laranja</a:t>
            </a:r>
          </a:p>
          <a:p>
            <a:pPr marL="0" indent="0" algn="ctr">
              <a:buNone/>
            </a:pPr>
            <a:r>
              <a:rPr lang="pt-BR" sz="3400" dirty="0">
                <a:solidFill>
                  <a:schemeClr val="accent1"/>
                </a:solidFill>
                <a:latin typeface="Times New Roman" panose="02020603050405020304" pitchFamily="18" charset="0"/>
                <a:cs typeface="Times New Roman" panose="02020603050405020304" pitchFamily="18" charset="0"/>
              </a:rPr>
              <a:t>Azul</a:t>
            </a:r>
          </a:p>
          <a:p>
            <a:pPr marL="0" indent="0" algn="ctr">
              <a:buNone/>
            </a:pPr>
            <a:r>
              <a:rPr lang="pt-BR" sz="3400" dirty="0">
                <a:solidFill>
                  <a:schemeClr val="accent6"/>
                </a:solidFill>
                <a:latin typeface="Times New Roman" panose="02020603050405020304" pitchFamily="18" charset="0"/>
                <a:cs typeface="Times New Roman" panose="02020603050405020304" pitchFamily="18" charset="0"/>
              </a:rPr>
              <a:t>Verde</a:t>
            </a:r>
          </a:p>
          <a:p>
            <a:pPr marL="0" indent="0" algn="ctr">
              <a:buNone/>
            </a:pPr>
            <a:r>
              <a:rPr lang="pt-BR" sz="3400" dirty="0">
                <a:solidFill>
                  <a:srgbClr val="D984FF"/>
                </a:solidFill>
                <a:latin typeface="Times New Roman" panose="02020603050405020304" pitchFamily="18" charset="0"/>
                <a:cs typeface="Times New Roman" panose="02020603050405020304" pitchFamily="18" charset="0"/>
              </a:rPr>
              <a:t>Violeta</a:t>
            </a:r>
          </a:p>
          <a:p>
            <a:pPr marL="0" indent="0" algn="ctr">
              <a:buNone/>
            </a:pPr>
            <a:r>
              <a:rPr lang="pt-BR" sz="3400" dirty="0">
                <a:solidFill>
                  <a:srgbClr val="FF0000"/>
                </a:solidFill>
                <a:latin typeface="Times New Roman" panose="02020603050405020304" pitchFamily="18" charset="0"/>
                <a:cs typeface="Times New Roman" panose="02020603050405020304" pitchFamily="18" charset="0"/>
              </a:rPr>
              <a:t>Vermelho</a:t>
            </a:r>
          </a:p>
          <a:p>
            <a:pPr marL="0" indent="0" algn="ctr">
              <a:buNone/>
            </a:pPr>
            <a:endParaRPr lang="pt-BR" sz="3400" dirty="0">
              <a:solidFill>
                <a:srgbClr val="FF0000"/>
              </a:solidFill>
              <a:latin typeface="Times New Roman" panose="02020603050405020304" pitchFamily="18" charset="0"/>
              <a:cs typeface="Times New Roman" panose="02020603050405020304" pitchFamily="18" charset="0"/>
            </a:endParaRPr>
          </a:p>
          <a:p>
            <a:pPr marL="0" indent="0" algn="ctr">
              <a:buNone/>
            </a:pPr>
            <a:r>
              <a:rPr lang="pt-BR" sz="3400" dirty="0">
                <a:solidFill>
                  <a:schemeClr val="bg1"/>
                </a:solidFill>
                <a:latin typeface="Times New Roman" panose="02020603050405020304" pitchFamily="18" charset="0"/>
                <a:cs typeface="Times New Roman" panose="02020603050405020304" pitchFamily="18" charset="0"/>
              </a:rPr>
              <a:t>[....]</a:t>
            </a:r>
          </a:p>
          <a:p>
            <a:endParaRPr lang="pt-BR" dirty="0"/>
          </a:p>
        </p:txBody>
      </p:sp>
      <p:sp>
        <p:nvSpPr>
          <p:cNvPr id="7" name="Retângulo Arredondado 6">
            <a:hlinkClick r:id="rId3" action="ppaction://hlinksldjump"/>
            <a:extLst>
              <a:ext uri="{FF2B5EF4-FFF2-40B4-BE49-F238E27FC236}">
                <a16:creationId xmlns:a16="http://schemas.microsoft.com/office/drawing/2014/main" id="{40C4F48F-0173-8640-9CCE-E1F30E6D7FF8}"/>
              </a:ext>
            </a:extLst>
          </p:cNvPr>
          <p:cNvSpPr/>
          <p:nvPr/>
        </p:nvSpPr>
        <p:spPr>
          <a:xfrm>
            <a:off x="5387906" y="6236536"/>
            <a:ext cx="1416188" cy="52161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spTree>
    <p:extLst>
      <p:ext uri="{BB962C8B-B14F-4D97-AF65-F5344CB8AC3E}">
        <p14:creationId xmlns:p14="http://schemas.microsoft.com/office/powerpoint/2010/main" val="1465163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BEF67C-3862-FA4F-B68B-47EE3F4351E0}"/>
              </a:ext>
            </a:extLst>
          </p:cNvPr>
          <p:cNvSpPr>
            <a:spLocks noGrp="1"/>
          </p:cNvSpPr>
          <p:nvPr>
            <p:ph type="title"/>
          </p:nvPr>
        </p:nvSpPr>
        <p:spPr>
          <a:xfrm>
            <a:off x="838200" y="-181630"/>
            <a:ext cx="10515600" cy="1325563"/>
          </a:xfrm>
        </p:spPr>
        <p:txBody>
          <a:bodyPr>
            <a:normAutofit/>
          </a:bodyPr>
          <a:lstStyle/>
          <a:p>
            <a:pPr algn="ctr"/>
            <a:r>
              <a:rPr lang="pt-BR" sz="4000" b="1" dirty="0">
                <a:latin typeface="Times New Roman" panose="02020603050405020304" pitchFamily="18" charset="0"/>
                <a:cs typeface="Times New Roman" panose="02020603050405020304" pitchFamily="18" charset="0"/>
              </a:rPr>
              <a:t>A Fuga</a:t>
            </a:r>
          </a:p>
        </p:txBody>
      </p:sp>
      <p:sp>
        <p:nvSpPr>
          <p:cNvPr id="3" name="Espaço Reservado para Conteúdo 2">
            <a:extLst>
              <a:ext uri="{FF2B5EF4-FFF2-40B4-BE49-F238E27FC236}">
                <a16:creationId xmlns:a16="http://schemas.microsoft.com/office/drawing/2014/main" id="{D4CEEB4A-1432-D54F-9901-1091766CB22D}"/>
              </a:ext>
            </a:extLst>
          </p:cNvPr>
          <p:cNvSpPr>
            <a:spLocks noGrp="1"/>
          </p:cNvSpPr>
          <p:nvPr>
            <p:ph idx="1"/>
          </p:nvPr>
        </p:nvSpPr>
        <p:spPr>
          <a:xfrm>
            <a:off x="838200" y="923827"/>
            <a:ext cx="10515600" cy="5740924"/>
          </a:xfrm>
        </p:spPr>
        <p:txBody>
          <a:bodyPr>
            <a:normAutofit fontScale="55000" lnSpcReduction="20000"/>
          </a:bodyPr>
          <a:lstStyle/>
          <a:p>
            <a:pPr marL="0" indent="0">
              <a:buNone/>
            </a:pPr>
            <a:r>
              <a:rPr lang="pt-BR" sz="2900" dirty="0">
                <a:latin typeface="Times New Roman" panose="02020603050405020304" pitchFamily="18" charset="0"/>
                <a:cs typeface="Times New Roman" panose="02020603050405020304" pitchFamily="18" charset="0"/>
              </a:rPr>
              <a:t>	Assustado com a quantia de poder que está transbordando em seu corpo, Jake recua e foge dali antes que ele pudesse fazer qualquer coisa, mas o fogo em volta de seu corpo, que se criou ao seu poder ativar, é tão quente que enquanto ele fugia, fazia uma trilha de asfalto derretido e eventualmente árvores, fugindo então para a floresta, onde ele pulou em um rio, </a:t>
            </a:r>
            <a:r>
              <a:rPr lang="pt-BR" sz="2900" dirty="0" err="1">
                <a:latin typeface="Times New Roman" panose="02020603050405020304" pitchFamily="18" charset="0"/>
                <a:cs typeface="Times New Roman" panose="02020603050405020304" pitchFamily="18" charset="0"/>
              </a:rPr>
              <a:t>tentanto</a:t>
            </a:r>
            <a:r>
              <a:rPr lang="pt-BR" sz="2900" dirty="0">
                <a:latin typeface="Times New Roman" panose="02020603050405020304" pitchFamily="18" charset="0"/>
                <a:cs typeface="Times New Roman" panose="02020603050405020304" pitchFamily="18" charset="0"/>
              </a:rPr>
              <a:t> apagar o fogo de seu corpo, porém quando ele pulou, toda a água evaporou no mesmo instante. Isolado e sem saber o que fazer, Jake começa a chorar, mas depois de cinco minutos dois agentes do governo chegam para pará-lo com a destruição ao meio ambiente.</a:t>
            </a:r>
          </a:p>
          <a:p>
            <a:pPr marL="0" indent="0">
              <a:buNone/>
            </a:pPr>
            <a:r>
              <a:rPr lang="pt-BR" sz="2900" dirty="0">
                <a:latin typeface="Times New Roman" panose="02020603050405020304" pitchFamily="18" charset="0"/>
                <a:cs typeface="Times New Roman" panose="02020603050405020304" pitchFamily="18" charset="0"/>
              </a:rPr>
              <a:t>	Contudo, ao perceberem que ele não fazia ideia de que tinha aquele poder, eles lhe deram uma pílula que controla os poderes e então voltou ao normal, só que Jake teria que ir com os agentes até a central de comando e operações, para que decidissem o que fariam sobre ele. Durante o trajeto na cidade, um tipo de meteoro cai a cem metros de Hut e dos dois agentes. Como eles eram do governo, eles foram averiguar a situação e confirmar se não tinha nenhum ferido, contudo, quando eles se aproximara eles voltaram voando ao mesmo tempo, com uma marca de soco tão forte que marcou os seus peitos.</a:t>
            </a:r>
          </a:p>
          <a:p>
            <a:pPr marL="0" indent="0">
              <a:buNone/>
            </a:pPr>
            <a:r>
              <a:rPr lang="pt-BR" sz="2900" dirty="0">
                <a:latin typeface="Times New Roman" panose="02020603050405020304" pitchFamily="18" charset="0"/>
                <a:cs typeface="Times New Roman" panose="02020603050405020304" pitchFamily="18" charset="0"/>
              </a:rPr>
              <a:t>	Jake se assusta e cai no chão enquanto o inimigo se aproxima, ele estava com tanto medo que não conseguia levantar para fugir, e então o monstro chegou, Jake olhou rapidamente para os olhos dele, antes que saísse voando pelo poder de seu soco. Hut arregala os olhos e se surpreende com a cor.</a:t>
            </a:r>
          </a:p>
          <a:p>
            <a:pPr marL="0" indent="0">
              <a:buNone/>
            </a:pPr>
            <a:r>
              <a:rPr lang="pt-BR" sz="2900" dirty="0">
                <a:latin typeface="Times New Roman" panose="02020603050405020304" pitchFamily="18" charset="0"/>
                <a:cs typeface="Times New Roman" panose="02020603050405020304" pitchFamily="18" charset="0"/>
              </a:rPr>
              <a:t>	- Seus olhos são pretos, mas como isso é possível ? – se questiona Jake enquanto vê o soco do adversário vindo.</a:t>
            </a:r>
          </a:p>
          <a:p>
            <a:pPr marL="0" indent="0">
              <a:buNone/>
            </a:pPr>
            <a:r>
              <a:rPr lang="pt-BR" sz="2900" dirty="0">
                <a:latin typeface="Times New Roman" panose="02020603050405020304" pitchFamily="18" charset="0"/>
                <a:cs typeface="Times New Roman" panose="02020603050405020304" pitchFamily="18" charset="0"/>
              </a:rPr>
              <a:t>	Logo após de acordar, por algum motivo, Jake lembra que havia uma pessoa tentando mudar geneticamente a cor dos olhos de Heróis, transformando-os exponencialmente mais fortes, mas nunca houve um caso de uma pessoa com olhos pretos.</a:t>
            </a:r>
          </a:p>
          <a:p>
            <a:pPr marL="0" indent="0">
              <a:buNone/>
            </a:pPr>
            <a:r>
              <a:rPr lang="pt-BR" sz="2900" dirty="0">
                <a:latin typeface="Times New Roman" panose="02020603050405020304" pitchFamily="18" charset="0"/>
                <a:cs typeface="Times New Roman" panose="02020603050405020304" pitchFamily="18" charset="0"/>
              </a:rPr>
              <a:t>	- Seriam esse os olhos dos demônios ? – Pensou Jake enquanto se levantava. </a:t>
            </a:r>
          </a:p>
          <a:p>
            <a:pPr marL="0" indent="0">
              <a:buNone/>
            </a:pPr>
            <a:r>
              <a:rPr lang="pt-BR" sz="2900" dirty="0">
                <a:latin typeface="Times New Roman" panose="02020603050405020304" pitchFamily="18" charset="0"/>
                <a:cs typeface="Times New Roman" panose="02020603050405020304" pitchFamily="18" charset="0"/>
              </a:rPr>
              <a:t>	A destruição do monstro é indescritível, com apenas um soco ele consegue derrubar prédios incrivelmente altos, mas de repente, seus braços congelam e suas pernas também, aparecendo Glacies, um herói de nível azul que controla a magia de gelo. Ele começa a enfrentar a aberração, entretanto ele não tem poder necessário para tal, levando apenas socos e chutes tão fortes que qualquer um cairia no primeiro que tomasse. Jake então pensou consigo que, para derrotar aquele monstro, precisaria de pelo menos um nível vermelho, mas não existe nenhum, além do criado artificialmente, que foi morto por trinta níveis violetas.</a:t>
            </a:r>
          </a:p>
          <a:p>
            <a:endParaRPr lang="pt-BR" dirty="0"/>
          </a:p>
        </p:txBody>
      </p:sp>
      <p:sp>
        <p:nvSpPr>
          <p:cNvPr id="5" name="Alternar Processo 4">
            <a:hlinkClick r:id="rId2" action="ppaction://hlinksldjump"/>
            <a:extLst>
              <a:ext uri="{FF2B5EF4-FFF2-40B4-BE49-F238E27FC236}">
                <a16:creationId xmlns:a16="http://schemas.microsoft.com/office/drawing/2014/main" id="{65B5383F-25F0-B34F-A9F2-60B4D851D4D1}"/>
              </a:ext>
            </a:extLst>
          </p:cNvPr>
          <p:cNvSpPr/>
          <p:nvPr/>
        </p:nvSpPr>
        <p:spPr>
          <a:xfrm>
            <a:off x="5431410" y="6056722"/>
            <a:ext cx="1329180" cy="721151"/>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dirty="0"/>
              <a:t>[...]</a:t>
            </a:r>
          </a:p>
        </p:txBody>
      </p:sp>
    </p:spTree>
    <p:extLst>
      <p:ext uri="{BB962C8B-B14F-4D97-AF65-F5344CB8AC3E}">
        <p14:creationId xmlns:p14="http://schemas.microsoft.com/office/powerpoint/2010/main" val="4259946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35C8E-B5C6-4A4D-A18C-C2B7A956DDB7}"/>
              </a:ext>
            </a:extLst>
          </p:cNvPr>
          <p:cNvSpPr>
            <a:spLocks noGrp="1"/>
          </p:cNvSpPr>
          <p:nvPr>
            <p:ph type="title"/>
          </p:nvPr>
        </p:nvSpPr>
        <p:spPr>
          <a:xfrm>
            <a:off x="838200" y="132638"/>
            <a:ext cx="10515600" cy="1325563"/>
          </a:xfrm>
        </p:spPr>
        <p:txBody>
          <a:bodyPr/>
          <a:lstStyle/>
          <a:p>
            <a:pPr algn="ctr"/>
            <a:r>
              <a:rPr lang="pt-BR" b="1" dirty="0">
                <a:latin typeface="Times New Roman" panose="02020603050405020304" pitchFamily="18" charset="0"/>
                <a:cs typeface="Times New Roman" panose="02020603050405020304" pitchFamily="18" charset="0"/>
              </a:rPr>
              <a:t>O Parque</a:t>
            </a:r>
          </a:p>
        </p:txBody>
      </p:sp>
      <p:sp>
        <p:nvSpPr>
          <p:cNvPr id="3" name="Espaço Reservado para Conteúdo 2">
            <a:extLst>
              <a:ext uri="{FF2B5EF4-FFF2-40B4-BE49-F238E27FC236}">
                <a16:creationId xmlns:a16="http://schemas.microsoft.com/office/drawing/2014/main" id="{F93C4A50-6117-AE47-84DD-4082D361FD68}"/>
              </a:ext>
            </a:extLst>
          </p:cNvPr>
          <p:cNvSpPr>
            <a:spLocks noGrp="1"/>
          </p:cNvSpPr>
          <p:nvPr>
            <p:ph idx="1"/>
          </p:nvPr>
        </p:nvSpPr>
        <p:spPr>
          <a:xfrm>
            <a:off x="838200" y="1145628"/>
            <a:ext cx="10515600" cy="5712372"/>
          </a:xfrm>
        </p:spPr>
        <p:txBody>
          <a:bodyPr>
            <a:normAutofit fontScale="47500" lnSpcReduction="20000"/>
          </a:bodyPr>
          <a:lstStyle/>
          <a:p>
            <a:pPr marL="0" indent="0">
              <a:buNone/>
            </a:pPr>
            <a:r>
              <a:rPr lang="pt-BR" dirty="0">
                <a:latin typeface="Times New Roman" panose="02020603050405020304" pitchFamily="18" charset="0"/>
                <a:cs typeface="Times New Roman" panose="02020603050405020304" pitchFamily="18" charset="0"/>
              </a:rPr>
              <a:t>	</a:t>
            </a:r>
            <a:r>
              <a:rPr lang="pt-BR" sz="3400" dirty="0">
                <a:latin typeface="Times New Roman" panose="02020603050405020304" pitchFamily="18" charset="0"/>
                <a:cs typeface="Times New Roman" panose="02020603050405020304" pitchFamily="18" charset="0"/>
              </a:rPr>
              <a:t>Jake quer leva-la no parque para que possa pedi-la em namoro, então com isso na sua cabeça ele começou a planejar como tudo deveria acontecer, para que no fim ele conseguisse ficar na parte mais alta do parque com visão ao por do sol. Depois de um dia planejando tudo, ele ligou para ela e a convidou para sair na sexta, logo depois da faculdade, ela aceitou rapidamente e assim ficou marcado.</a:t>
            </a:r>
          </a:p>
          <a:p>
            <a:pPr marL="0" indent="0">
              <a:buNone/>
            </a:pPr>
            <a:r>
              <a:rPr lang="pt-BR" sz="3400" dirty="0">
                <a:latin typeface="Times New Roman" panose="02020603050405020304" pitchFamily="18" charset="0"/>
                <a:cs typeface="Times New Roman" panose="02020603050405020304" pitchFamily="18" charset="0"/>
              </a:rPr>
              <a:t>	Sexta chegou e ele conversou com ela durante todas as aulas sobre o quão ansioso ele estava e ela correspondia a ansiedade. Quando bateu o sinal da última aula, os dois foram correndo para a saída e andaram até o parque Tifer, durante o tempo lá, eles visitaram o grande lago, tomaram sorvete e comeram pipoca. O dia foi passando e os dois foram aproveitando, mas Jake estava com muito medo de a pedir em namoro, mesmo sabendo que seus sentimentos são correspondidos, então quando o sol estava começando a se pôr, eles apostaram uma corrida para ver quem alcançaria o topo do parque primeiro.</a:t>
            </a:r>
          </a:p>
          <a:p>
            <a:pPr marL="0" indent="0">
              <a:buNone/>
            </a:pPr>
            <a:r>
              <a:rPr lang="pt-BR" sz="3400" dirty="0">
                <a:latin typeface="Times New Roman" panose="02020603050405020304" pitchFamily="18" charset="0"/>
                <a:cs typeface="Times New Roman" panose="02020603050405020304" pitchFamily="18" charset="0"/>
              </a:rPr>
              <a:t>	Jake não teve nem chance na corrida, já que Eva usou seu poder de aprimoramento físico e correu mais que um atleta profissional. Entretanto, o que importava não era a corrida e sim os dois estarem lá em cima, então quando recuperaram o fôlego, Jake Hut se virou para Eva Kiana e perguntou...</a:t>
            </a:r>
          </a:p>
          <a:p>
            <a:pPr marL="0" indent="0">
              <a:buNone/>
            </a:pPr>
            <a:r>
              <a:rPr lang="pt-BR" sz="3400" dirty="0">
                <a:latin typeface="Times New Roman" panose="02020603050405020304" pitchFamily="18" charset="0"/>
                <a:cs typeface="Times New Roman" panose="02020603050405020304" pitchFamily="18" charset="0"/>
              </a:rPr>
              <a:t>	- Eva, você gostaria de ser minha namorada ?</a:t>
            </a:r>
          </a:p>
          <a:p>
            <a:pPr marL="0" indent="0">
              <a:buNone/>
            </a:pPr>
            <a:r>
              <a:rPr lang="pt-BR" sz="3400" dirty="0">
                <a:latin typeface="Times New Roman" panose="02020603050405020304" pitchFamily="18" charset="0"/>
                <a:cs typeface="Times New Roman" panose="02020603050405020304" pitchFamily="18" charset="0"/>
              </a:rPr>
              <a:t>	- Não. – respondeu Eva.</a:t>
            </a:r>
          </a:p>
          <a:p>
            <a:pPr marL="0" indent="0">
              <a:buNone/>
            </a:pPr>
            <a:r>
              <a:rPr lang="pt-BR" sz="3400" dirty="0">
                <a:latin typeface="Times New Roman" panose="02020603050405020304" pitchFamily="18" charset="0"/>
                <a:cs typeface="Times New Roman" panose="02020603050405020304" pitchFamily="18" charset="0"/>
              </a:rPr>
              <a:t>	- Mas por quê? Pensei que você correspondia meus sentimentos. – Questionou Jake.</a:t>
            </a:r>
          </a:p>
          <a:p>
            <a:pPr marL="0" indent="0">
              <a:buNone/>
            </a:pPr>
            <a:r>
              <a:rPr lang="pt-BR" sz="3400" dirty="0">
                <a:latin typeface="Times New Roman" panose="02020603050405020304" pitchFamily="18" charset="0"/>
                <a:cs typeface="Times New Roman" panose="02020603050405020304" pitchFamily="18" charset="0"/>
              </a:rPr>
              <a:t>	- Brincadeira, eu quero sim. – Respondeu Eva dando gargalhadas.</a:t>
            </a:r>
          </a:p>
          <a:p>
            <a:pPr marL="0" indent="0">
              <a:buNone/>
            </a:pPr>
            <a:r>
              <a:rPr lang="pt-BR" sz="3400" dirty="0">
                <a:latin typeface="Times New Roman" panose="02020603050405020304" pitchFamily="18" charset="0"/>
                <a:cs typeface="Times New Roman" panose="02020603050405020304" pitchFamily="18" charset="0"/>
              </a:rPr>
              <a:t>	Jake fica aliviado e a beija. Após o pedido e o beijo, ambos param para observar o pôr do sol, que estava especialmente mais bonito naquele dia, então Jake convida Eva para passar a noite na sua casa, já que ela morava muito longe dali e ela aceitou com tranquilidade. </a:t>
            </a:r>
          </a:p>
          <a:p>
            <a:pPr marL="0" indent="0">
              <a:buNone/>
            </a:pPr>
            <a:r>
              <a:rPr lang="pt-BR" sz="3400" dirty="0">
                <a:latin typeface="Times New Roman" panose="02020603050405020304" pitchFamily="18" charset="0"/>
                <a:cs typeface="Times New Roman" panose="02020603050405020304" pitchFamily="18" charset="0"/>
              </a:rPr>
              <a:t>	Depois do dia de pedido de namoro, ambos viveram como um casal até os confins de suas vidas. Jake morreu aos 70 anos por conta de um câncer e Eva morreu seis meses depois de pneumonia, com 71 anos. </a:t>
            </a:r>
          </a:p>
          <a:p>
            <a:pPr marL="0" indent="0">
              <a:buNone/>
            </a:pPr>
            <a:r>
              <a:rPr lang="pt-BR" sz="3400" dirty="0">
                <a:latin typeface="Times New Roman" panose="02020603050405020304" pitchFamily="18" charset="0"/>
                <a:cs typeface="Times New Roman" panose="02020603050405020304" pitchFamily="18" charset="0"/>
              </a:rPr>
              <a:t>	Por pedido especial do casal, suas lápides ficaram no mesmo parque  e no mesmo lugar em que eles haviam começado a namorar.</a:t>
            </a:r>
          </a:p>
        </p:txBody>
      </p:sp>
    </p:spTree>
    <p:extLst>
      <p:ext uri="{BB962C8B-B14F-4D97-AF65-F5344CB8AC3E}">
        <p14:creationId xmlns:p14="http://schemas.microsoft.com/office/powerpoint/2010/main" val="63795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21FFF4-560B-DA43-B46C-6C4B8B5ECFE2}"/>
              </a:ext>
            </a:extLst>
          </p:cNvPr>
          <p:cNvSpPr>
            <a:spLocks noGrp="1"/>
          </p:cNvSpPr>
          <p:nvPr>
            <p:ph type="title"/>
          </p:nvPr>
        </p:nvSpPr>
        <p:spPr>
          <a:xfrm>
            <a:off x="838200" y="-162776"/>
            <a:ext cx="10515600" cy="1325563"/>
          </a:xfrm>
        </p:spPr>
        <p:txBody>
          <a:bodyPr>
            <a:normAutofit/>
          </a:bodyPr>
          <a:lstStyle/>
          <a:p>
            <a:pPr algn="ctr"/>
            <a:r>
              <a:rPr lang="pt-BR" sz="3600" b="1" dirty="0">
                <a:latin typeface="Times New Roman" panose="02020603050405020304" pitchFamily="18" charset="0"/>
                <a:cs typeface="Times New Roman" panose="02020603050405020304" pitchFamily="18" charset="0"/>
              </a:rPr>
              <a:t>A Morte</a:t>
            </a:r>
          </a:p>
        </p:txBody>
      </p:sp>
      <p:sp>
        <p:nvSpPr>
          <p:cNvPr id="3" name="Espaço Reservado para Conteúdo 2">
            <a:extLst>
              <a:ext uri="{FF2B5EF4-FFF2-40B4-BE49-F238E27FC236}">
                <a16:creationId xmlns:a16="http://schemas.microsoft.com/office/drawing/2014/main" id="{A25947C9-EDB7-3C46-B6D3-CFD01049C89E}"/>
              </a:ext>
            </a:extLst>
          </p:cNvPr>
          <p:cNvSpPr>
            <a:spLocks noGrp="1"/>
          </p:cNvSpPr>
          <p:nvPr>
            <p:ph idx="1"/>
          </p:nvPr>
        </p:nvSpPr>
        <p:spPr>
          <a:xfrm>
            <a:off x="838200" y="961534"/>
            <a:ext cx="10515600" cy="5356831"/>
          </a:xfrm>
        </p:spPr>
        <p:txBody>
          <a:bodyPr>
            <a:normAutofit fontScale="47500" lnSpcReduction="20000"/>
          </a:bodyPr>
          <a:lstStyle/>
          <a:p>
            <a:pPr marL="0" indent="0">
              <a:buNone/>
            </a:pPr>
            <a:r>
              <a:rPr lang="pt-BR" dirty="0"/>
              <a:t>	</a:t>
            </a:r>
            <a:r>
              <a:rPr lang="pt-BR" sz="3400" dirty="0">
                <a:latin typeface="Times New Roman" panose="02020603050405020304" pitchFamily="18" charset="0"/>
                <a:cs typeface="Times New Roman" panose="02020603050405020304" pitchFamily="18" charset="0"/>
              </a:rPr>
              <a:t>Com o resquício de consciência que Jake consegue manter, ele sente a necessidade de matar o inimigo que matou todos de seu grupo, com o poder atual, </a:t>
            </a:r>
            <a:r>
              <a:rPr lang="pt-BR" sz="3400" dirty="0" err="1">
                <a:latin typeface="Times New Roman" panose="02020603050405020304" pitchFamily="18" charset="0"/>
                <a:cs typeface="Times New Roman" panose="02020603050405020304" pitchFamily="18" charset="0"/>
              </a:rPr>
              <a:t>Uz</a:t>
            </a:r>
            <a:r>
              <a:rPr lang="pt-BR" sz="3400" dirty="0">
                <a:latin typeface="Times New Roman" panose="02020603050405020304" pitchFamily="18" charset="0"/>
                <a:cs typeface="Times New Roman" panose="02020603050405020304" pitchFamily="18" charset="0"/>
              </a:rPr>
              <a:t> não teria a menor chance de lutar, porém entra em modo de batalha e quando olha com atenção para Hut, percebe que suas feridas com sua lâmina de gelo estavam sendo revertidas, o fogo que transbordava o corpo dele era tão quente, que até mesmo as partes internas que estavam começando a ser congeladas foram derretidas, o mesmo se diz com o redor de Jake, tudo estava começando a derreter e até mesmo o ar parecia estar mais seco.</a:t>
            </a:r>
          </a:p>
          <a:p>
            <a:pPr marL="0" indent="0">
              <a:buNone/>
            </a:pPr>
            <a:r>
              <a:rPr lang="pt-BR" sz="3400" dirty="0">
                <a:latin typeface="Times New Roman" panose="02020603050405020304" pitchFamily="18" charset="0"/>
                <a:cs typeface="Times New Roman" panose="02020603050405020304" pitchFamily="18" charset="0"/>
              </a:rPr>
              <a:t>	Quem ataca primeiro tem a vantagem na batalha – pensou </a:t>
            </a:r>
            <a:r>
              <a:rPr lang="pt-BR" sz="3400" dirty="0" err="1">
                <a:latin typeface="Times New Roman" panose="02020603050405020304" pitchFamily="18" charset="0"/>
                <a:cs typeface="Times New Roman" panose="02020603050405020304" pitchFamily="18" charset="0"/>
              </a:rPr>
              <a:t>Uz</a:t>
            </a:r>
            <a:r>
              <a:rPr lang="pt-BR" sz="3400" dirty="0">
                <a:latin typeface="Times New Roman" panose="02020603050405020304" pitchFamily="18" charset="0"/>
                <a:cs typeface="Times New Roman" panose="02020603050405020304" pitchFamily="18" charset="0"/>
              </a:rPr>
              <a:t>, enquanto avançava.</a:t>
            </a:r>
          </a:p>
          <a:p>
            <a:pPr marL="0" indent="0">
              <a:buNone/>
            </a:pPr>
            <a:r>
              <a:rPr lang="pt-BR" sz="3400" dirty="0">
                <a:latin typeface="Times New Roman" panose="02020603050405020304" pitchFamily="18" charset="0"/>
                <a:cs typeface="Times New Roman" panose="02020603050405020304" pitchFamily="18" charset="0"/>
              </a:rPr>
              <a:t>	Quando ele vai cortar Jake, que estava parado até então, ele some, deixando apenas um rastro de fogo. </a:t>
            </a:r>
            <a:r>
              <a:rPr lang="pt-BR" sz="3400" dirty="0" err="1">
                <a:latin typeface="Times New Roman" panose="02020603050405020304" pitchFamily="18" charset="0"/>
                <a:cs typeface="Times New Roman" panose="02020603050405020304" pitchFamily="18" charset="0"/>
              </a:rPr>
              <a:t>Uz</a:t>
            </a:r>
            <a:r>
              <a:rPr lang="pt-BR" sz="3400" dirty="0">
                <a:latin typeface="Times New Roman" panose="02020603050405020304" pitchFamily="18" charset="0"/>
                <a:cs typeface="Times New Roman" panose="02020603050405020304" pitchFamily="18" charset="0"/>
              </a:rPr>
              <a:t> tenta acha-lo, mas não consegue, tudo o que tem ali é fogo, até ele olhar para cima, no exato momento em que Jake cai com sua mão flamejante atacando e prensando a cara do inimigo ao chão, matando-o instantaneamente. </a:t>
            </a:r>
          </a:p>
          <a:p>
            <a:pPr marL="0" indent="0">
              <a:buNone/>
            </a:pPr>
            <a:r>
              <a:rPr lang="pt-BR" sz="3400" dirty="0">
                <a:latin typeface="Times New Roman" panose="02020603050405020304" pitchFamily="18" charset="0"/>
                <a:cs typeface="Times New Roman" panose="02020603050405020304" pitchFamily="18" charset="0"/>
              </a:rPr>
              <a:t>	No momento em que Jake o mata, ele fica fora de controle, o seu poder ficou fora de controle pela tensão emocional e tristeza de perder os amigos, sua cérebro ficou tão impactado com tudo o que havia acontecido nos últimos momentos que ele não conseguia sequer pensar sobre. Com seus poderes fora de controle e sua mente totalmente fora da razão, Jake começa a atacar tudo e todos que estão por perto.</a:t>
            </a:r>
          </a:p>
          <a:p>
            <a:pPr marL="0" indent="0">
              <a:buNone/>
            </a:pPr>
            <a:r>
              <a:rPr lang="pt-BR" sz="3400" dirty="0">
                <a:latin typeface="Times New Roman" panose="02020603050405020304" pitchFamily="18" charset="0"/>
                <a:cs typeface="Times New Roman" panose="02020603050405020304" pitchFamily="18" charset="0"/>
              </a:rPr>
              <a:t>	Seu nível havia subido para a cor Vermelha, o mais alto nível dentre todos, ninguém conseguiria pará-lo com facilidade, precisaria de pelo menos 15 pessoas do nível Violeta para conseguir se equiparar ao poder dele. Por sorte existem vinte pessoas com o poder de nível Violeta, mas por azar, apenas onze delas estão em Pheck.</a:t>
            </a:r>
          </a:p>
          <a:p>
            <a:pPr marL="0" indent="0">
              <a:buNone/>
            </a:pPr>
            <a:r>
              <a:rPr lang="pt-BR" sz="3400" dirty="0">
                <a:latin typeface="Times New Roman" panose="02020603050405020304" pitchFamily="18" charset="0"/>
                <a:cs typeface="Times New Roman" panose="02020603050405020304" pitchFamily="18" charset="0"/>
              </a:rPr>
              <a:t>	Horas foram passando e a destruição de Jake só aumentava, Heróis e Vilões se juntaram para um bem maior, detê-lo, mas não conseguiram, todos morreram e a capital de Pheck foi destruída, deixando um fogo negro no buraco, como se o próprio demônio tivesse possuído o corpo de Jake. </a:t>
            </a:r>
          </a:p>
          <a:p>
            <a:pPr marL="0" indent="0">
              <a:buNone/>
            </a:pPr>
            <a:r>
              <a:rPr lang="pt-BR" sz="3400" dirty="0">
                <a:latin typeface="Times New Roman" panose="02020603050405020304" pitchFamily="18" charset="0"/>
                <a:cs typeface="Times New Roman" panose="02020603050405020304" pitchFamily="18" charset="0"/>
              </a:rPr>
              <a:t>	No fim, ele desacorda com tanto poder que havia gasto, porém, ele nunca mais acorda, sendo o fim do Herói, ou o maior Vilão, Jake Hut.</a:t>
            </a:r>
          </a:p>
        </p:txBody>
      </p:sp>
    </p:spTree>
    <p:extLst>
      <p:ext uri="{BB962C8B-B14F-4D97-AF65-F5344CB8AC3E}">
        <p14:creationId xmlns:p14="http://schemas.microsoft.com/office/powerpoint/2010/main" val="183017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2A059B-071F-C245-921C-7FBDE6C5357E}"/>
              </a:ext>
            </a:extLst>
          </p:cNvPr>
          <p:cNvSpPr>
            <a:spLocks noGrp="1"/>
          </p:cNvSpPr>
          <p:nvPr>
            <p:ph type="title"/>
          </p:nvPr>
        </p:nvSpPr>
        <p:spPr>
          <a:xfrm>
            <a:off x="12970497" y="186016"/>
            <a:ext cx="10515600" cy="1325563"/>
          </a:xfrm>
        </p:spPr>
        <p:txBody>
          <a:bodyPr/>
          <a:lstStyle/>
          <a:p>
            <a:endParaRPr lang="pt-BR"/>
          </a:p>
        </p:txBody>
      </p:sp>
      <p:sp>
        <p:nvSpPr>
          <p:cNvPr id="3" name="Espaço Reservado para Conteúdo 2">
            <a:extLst>
              <a:ext uri="{FF2B5EF4-FFF2-40B4-BE49-F238E27FC236}">
                <a16:creationId xmlns:a16="http://schemas.microsoft.com/office/drawing/2014/main" id="{D0C04DE4-4B96-3C43-8FC3-0340959CC8AE}"/>
              </a:ext>
            </a:extLst>
          </p:cNvPr>
          <p:cNvSpPr>
            <a:spLocks noGrp="1"/>
          </p:cNvSpPr>
          <p:nvPr>
            <p:ph idx="1"/>
          </p:nvPr>
        </p:nvSpPr>
        <p:spPr>
          <a:xfrm>
            <a:off x="838200" y="186016"/>
            <a:ext cx="10515600" cy="6497588"/>
          </a:xfrm>
        </p:spPr>
        <p:txBody>
          <a:bodyPr>
            <a:normAutofit fontScale="62500" lnSpcReduction="20000"/>
          </a:bodyPr>
          <a:lstStyle/>
          <a:p>
            <a:pPr marL="0" indent="0">
              <a:buNone/>
            </a:pPr>
            <a:r>
              <a:rPr lang="pt-BR" dirty="0">
                <a:latin typeface="Times New Roman" panose="02020603050405020304" pitchFamily="18" charset="0"/>
                <a:cs typeface="Times New Roman" panose="02020603050405020304" pitchFamily="18" charset="0"/>
              </a:rPr>
              <a:t>	Até que Jake se deu conta, ele é um verdadeiro nível vermelho, mas com poderes contidos por causa da pílula, mas o efeito não iria durar mais do que um minuto, já que ele sentia grande parte do seu poder voltando.</a:t>
            </a:r>
          </a:p>
          <a:p>
            <a:pPr marL="0" indent="0">
              <a:buNone/>
            </a:pPr>
            <a:r>
              <a:rPr lang="pt-BR" dirty="0">
                <a:latin typeface="Times New Roman" panose="02020603050405020304" pitchFamily="18" charset="0"/>
                <a:cs typeface="Times New Roman" panose="02020603050405020304" pitchFamily="18" charset="0"/>
              </a:rPr>
              <a:t>	- GANHA TEMPO PRA MIM, GLACIES! – gritou Jake para o Herói que estava muito longe.</a:t>
            </a:r>
          </a:p>
          <a:p>
            <a:pPr marL="0" indent="0">
              <a:buNone/>
            </a:pPr>
            <a:r>
              <a:rPr lang="pt-BR" dirty="0">
                <a:latin typeface="Times New Roman" panose="02020603050405020304" pitchFamily="18" charset="0"/>
                <a:cs typeface="Times New Roman" panose="02020603050405020304" pitchFamily="18" charset="0"/>
              </a:rPr>
              <a:t>	Glacies não entendeu nada do que ele disse e apenas ignorou, continuou lutando. Após levar tantos socos e golpes de chama negra, ele cai todo queimado e com a sua vida por um fio, mas esse tempo foi mais que o suficiente para Jake conseguir ter seus poderes de volta. No momento em que ele fica 100% novamente, seu cabelo, sobretudo e luvas começam a pegar fogo e queimam tudo que está por perto.	</a:t>
            </a:r>
          </a:p>
          <a:p>
            <a:pPr marL="0" indent="0">
              <a:buNone/>
            </a:pPr>
            <a:r>
              <a:rPr lang="pt-BR" dirty="0">
                <a:latin typeface="Times New Roman" panose="02020603050405020304" pitchFamily="18" charset="0"/>
                <a:cs typeface="Times New Roman" panose="02020603050405020304" pitchFamily="18" charset="0"/>
              </a:rPr>
              <a:t>	- Não tem outro motivo para eu ter saído vivo daquele vilão se não para lutar contra este desastre natural. – sussurra Jake para si mesmo, como uma forma de motivação.</a:t>
            </a:r>
          </a:p>
          <a:p>
            <a:pPr marL="0" indent="0">
              <a:buNone/>
            </a:pPr>
            <a:r>
              <a:rPr lang="pt-BR" dirty="0">
                <a:latin typeface="Times New Roman" panose="02020603050405020304" pitchFamily="18" charset="0"/>
                <a:cs typeface="Times New Roman" panose="02020603050405020304" pitchFamily="18" charset="0"/>
              </a:rPr>
              <a:t>	Dando um pulo para a frente do bicho, ele dá um soco carregado com suas chamas, que queimam a cara dele, mas que devolve também devolve com um soco de chamas negras. Esta é uma batalha de forças, para ver qual fogo é o mais forte e qual continuará em pé no final.</a:t>
            </a:r>
          </a:p>
          <a:p>
            <a:pPr marL="0" indent="0">
              <a:buNone/>
            </a:pPr>
            <a:r>
              <a:rPr lang="pt-BR" dirty="0">
                <a:latin typeface="Times New Roman" panose="02020603050405020304" pitchFamily="18" charset="0"/>
                <a:cs typeface="Times New Roman" panose="02020603050405020304" pitchFamily="18" charset="0"/>
              </a:rPr>
              <a:t>	Uma luta totalmente sangrenta e bárbara começa, recebendo socos e chutes, dragões de fogo e exércitos de chamas negras, mas ambos continuam de pé, principalmente o que parece ser o próprio </a:t>
            </a:r>
            <a:r>
              <a:rPr lang="pt-BR" dirty="0" err="1">
                <a:latin typeface="Times New Roman" panose="02020603050405020304" pitchFamily="18" charset="0"/>
                <a:cs typeface="Times New Roman" panose="02020603050405020304" pitchFamily="18" charset="0"/>
              </a:rPr>
              <a:t>armageddon</a:t>
            </a:r>
            <a:r>
              <a:rPr lang="pt-BR" dirty="0">
                <a:latin typeface="Times New Roman" panose="02020603050405020304" pitchFamily="18" charset="0"/>
                <a:cs typeface="Times New Roman" panose="02020603050405020304" pitchFamily="18" charset="0"/>
              </a:rPr>
              <a:t>, a criatura modificada geneticamente.</a:t>
            </a:r>
          </a:p>
          <a:p>
            <a:pPr marL="0" indent="0">
              <a:buNone/>
            </a:pPr>
            <a:r>
              <a:rPr lang="pt-BR" dirty="0">
                <a:latin typeface="Times New Roman" panose="02020603050405020304" pitchFamily="18" charset="0"/>
                <a:cs typeface="Times New Roman" panose="02020603050405020304" pitchFamily="18" charset="0"/>
              </a:rPr>
              <a:t>	A batalha se estende por vários minutos, mas nenhum cai, Jake até mesmo se impressiona com tamanho poder que sempre teve, mas nunca soube. Contudo, quando ambos chocam socos uma explosão acontece, tacando ambos para lados opostos, deixando o Armageddon ao lado de Glacies. Caso Jake não faça nada, ele irá morrer no fogo cruzado. Então ele avança com tudo na intenção de dar um golpe final no monstro, sentindo que seu poder ia começar a enfraquecer, ele concentra toda a sua chama no seu punho direito, ela fica tão concentrada que sua cor até muda, indo para um vermelho ao invés de laranja.</a:t>
            </a:r>
          </a:p>
          <a:p>
            <a:pPr marL="0" indent="0">
              <a:buNone/>
            </a:pPr>
            <a:r>
              <a:rPr lang="pt-BR" dirty="0">
                <a:latin typeface="Times New Roman" panose="02020603050405020304" pitchFamily="18" charset="0"/>
                <a:cs typeface="Times New Roman" panose="02020603050405020304" pitchFamily="18" charset="0"/>
              </a:rPr>
              <a:t>	Quando Jake está quase chegando, Armageddon o percebe e se prepara. Jake dá um soco tão forte que vira em 90 graus o rosto dele e o queima quase completamente, mas em contra partida, o braço cheio de chamas negras atravessou a sua barriga, queimando todos os órgão internos de Hut. </a:t>
            </a:r>
          </a:p>
          <a:p>
            <a:pPr marL="0" indent="0">
              <a:buNone/>
            </a:pPr>
            <a:r>
              <a:rPr lang="pt-BR" dirty="0">
                <a:latin typeface="Times New Roman" panose="02020603050405020304" pitchFamily="18" charset="0"/>
                <a:cs typeface="Times New Roman" panose="02020603050405020304" pitchFamily="18" charset="0"/>
              </a:rPr>
              <a:t>	No fim, Jake Hut foi lembrado como o salvador da cidade e um dos heróis mais fortes que já viveram, recebendo um enterro no qual a cidade toda se comoveu a ir.</a:t>
            </a:r>
          </a:p>
          <a:p>
            <a:endParaRPr lang="pt-BR" dirty="0"/>
          </a:p>
        </p:txBody>
      </p:sp>
    </p:spTree>
    <p:extLst>
      <p:ext uri="{BB962C8B-B14F-4D97-AF65-F5344CB8AC3E}">
        <p14:creationId xmlns:p14="http://schemas.microsoft.com/office/powerpoint/2010/main" val="1832165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A0FE1-5B4D-1345-B191-93CE5B395A4D}"/>
              </a:ext>
            </a:extLst>
          </p:cNvPr>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Jake Hut</a:t>
            </a:r>
          </a:p>
        </p:txBody>
      </p:sp>
      <p:sp>
        <p:nvSpPr>
          <p:cNvPr id="3" name="Espaço Reservado para Conteúdo 2">
            <a:extLst>
              <a:ext uri="{FF2B5EF4-FFF2-40B4-BE49-F238E27FC236}">
                <a16:creationId xmlns:a16="http://schemas.microsoft.com/office/drawing/2014/main" id="{58003BAA-591B-D84D-B3AD-E7825737AF06}"/>
              </a:ext>
            </a:extLst>
          </p:cNvPr>
          <p:cNvSpPr>
            <a:spLocks noGrp="1"/>
          </p:cNvSpPr>
          <p:nvPr>
            <p:ph idx="1"/>
          </p:nvPr>
        </p:nvSpPr>
        <p:spPr>
          <a:xfrm>
            <a:off x="838200" y="1405211"/>
            <a:ext cx="10515600" cy="5087664"/>
          </a:xfrm>
        </p:spPr>
        <p:txBody>
          <a:bodyPr>
            <a:normAutofit fontScale="70000" lnSpcReduction="20000"/>
          </a:bodyPr>
          <a:lstStyle/>
          <a:p>
            <a:pPr marL="0" indent="0">
              <a:buNone/>
            </a:pPr>
            <a:r>
              <a:rPr lang="pt-BR" dirty="0"/>
              <a:t>	</a:t>
            </a:r>
            <a:r>
              <a:rPr lang="pt-BR" dirty="0">
                <a:latin typeface="Times New Roman" panose="02020603050405020304" pitchFamily="18" charset="0"/>
                <a:cs typeface="Times New Roman" panose="02020603050405020304" pitchFamily="18" charset="0"/>
              </a:rPr>
              <a:t>Onze anos após o meteoro Ahexis cair na terra, tudo se normalizou, mas de um jeito estranho, afinal, o mundo se tornou um lugar cheio de heróis e vilões com superpoderes. Mas nem tudo está bom para todos, não para Jake Hut, que está passando pela segunda parte mais difícil de sua vida, mas antes de saber o presente, vamos voltar ao passado e entender por tudo que ele passou.</a:t>
            </a:r>
          </a:p>
          <a:p>
            <a:pPr marL="0" indent="0">
              <a:buNone/>
            </a:pPr>
            <a:r>
              <a:rPr lang="pt-BR" dirty="0">
                <a:latin typeface="Times New Roman" panose="02020603050405020304" pitchFamily="18" charset="0"/>
                <a:cs typeface="Times New Roman" panose="02020603050405020304" pitchFamily="18" charset="0"/>
              </a:rPr>
              <a:t>	Jake Hut nasceu em uma família pobre, constituída com a sua Mãe, seu Pai e sua irmã mais velha, mas eles não se importavam com isso, pois tudo que importava era eles estarem juntos. Contudo, quando Ahexis caiu, tudo mudou, Jake perdeu seu Pai e sua irmã, que morreram pela exposição extrema à Mahiya, e sua Mãe, que não morreu, mas ficou em coma desde tal acontecimento. Desde então, para pagar os tratamentos médicos de sua mãe, ele trabalhou onde pudesse, mas não era aceito em todos os lugares por ter apenas seis anos, e por ser inocente e inexperiente, trabalhava por uma mixaria e era totalmente explorado pelos adultos. Assim ele foi passando os anos, trabalhando para ajudar a sua mãe e indo para escola, para conseguir um trabalho melhor com o ensino que ele teria.</a:t>
            </a:r>
          </a:p>
          <a:p>
            <a:pPr marL="0" indent="0">
              <a:buNone/>
            </a:pPr>
            <a:r>
              <a:rPr lang="pt-BR" dirty="0">
                <a:latin typeface="Times New Roman" panose="02020603050405020304" pitchFamily="18" charset="0"/>
                <a:cs typeface="Times New Roman" panose="02020603050405020304" pitchFamily="18" charset="0"/>
              </a:rPr>
              <a:t>	Quando Hut completou seus dezesseis anos sua mãe repentinamente piorou, agora diagnosticada com Câncer com mutação por causa da Mahiya, era impossível ajuda-la a melhorar, não existia tal tecnologia. Jake achou então que os médicos não queriam curar ela por ele quase não ter o dinheiro suficiente para mantê-la. Então ele teria que tomar uma decisão: </a:t>
            </a:r>
          </a:p>
          <a:p>
            <a:pPr marL="0" indent="0">
              <a:buNone/>
            </a:pPr>
            <a:endParaRPr lang="pt-BR" dirty="0"/>
          </a:p>
          <a:p>
            <a:pPr marL="0" indent="0">
              <a:buNone/>
            </a:pPr>
            <a:r>
              <a:rPr lang="pt-BR" b="1" dirty="0"/>
              <a:t>	</a:t>
            </a:r>
            <a:endParaRPr lang="pt-BR" dirty="0"/>
          </a:p>
        </p:txBody>
      </p:sp>
      <p:sp>
        <p:nvSpPr>
          <p:cNvPr id="9" name="Alternar Processo 8">
            <a:hlinkClick r:id="rId2" action="ppaction://hlinksldjump"/>
            <a:extLst>
              <a:ext uri="{FF2B5EF4-FFF2-40B4-BE49-F238E27FC236}">
                <a16:creationId xmlns:a16="http://schemas.microsoft.com/office/drawing/2014/main" id="{BF6E379C-1E50-4F48-8C52-2E55264E09DE}"/>
              </a:ext>
            </a:extLst>
          </p:cNvPr>
          <p:cNvSpPr/>
          <p:nvPr/>
        </p:nvSpPr>
        <p:spPr>
          <a:xfrm>
            <a:off x="7032396" y="5665509"/>
            <a:ext cx="1781666" cy="697584"/>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dirty="0"/>
              <a:t>Vilão</a:t>
            </a:r>
          </a:p>
        </p:txBody>
      </p:sp>
      <p:sp>
        <p:nvSpPr>
          <p:cNvPr id="10" name="Alternar Processo 9">
            <a:hlinkClick r:id="rId3" action="ppaction://hlinksldjump"/>
            <a:extLst>
              <a:ext uri="{FF2B5EF4-FFF2-40B4-BE49-F238E27FC236}">
                <a16:creationId xmlns:a16="http://schemas.microsoft.com/office/drawing/2014/main" id="{E1B297C0-529A-1843-A8AB-0DA53E761C7A}"/>
              </a:ext>
            </a:extLst>
          </p:cNvPr>
          <p:cNvSpPr/>
          <p:nvPr/>
        </p:nvSpPr>
        <p:spPr>
          <a:xfrm>
            <a:off x="2875175" y="5665509"/>
            <a:ext cx="1617483" cy="697584"/>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dirty="0"/>
              <a:t>Herói</a:t>
            </a:r>
          </a:p>
        </p:txBody>
      </p:sp>
    </p:spTree>
    <p:extLst>
      <p:ext uri="{BB962C8B-B14F-4D97-AF65-F5344CB8AC3E}">
        <p14:creationId xmlns:p14="http://schemas.microsoft.com/office/powerpoint/2010/main" val="122233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BC28ED-6EE9-1849-A4E7-78D1596640A1}"/>
              </a:ext>
            </a:extLst>
          </p:cNvPr>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O Herói</a:t>
            </a:r>
          </a:p>
        </p:txBody>
      </p:sp>
      <p:sp>
        <p:nvSpPr>
          <p:cNvPr id="3" name="Espaço Reservado para Conteúdo 2">
            <a:extLst>
              <a:ext uri="{FF2B5EF4-FFF2-40B4-BE49-F238E27FC236}">
                <a16:creationId xmlns:a16="http://schemas.microsoft.com/office/drawing/2014/main" id="{B9BB218E-8787-4F41-AC38-762C7717F1B5}"/>
              </a:ext>
            </a:extLst>
          </p:cNvPr>
          <p:cNvSpPr>
            <a:spLocks noGrp="1"/>
          </p:cNvSpPr>
          <p:nvPr>
            <p:ph idx="1"/>
          </p:nvPr>
        </p:nvSpPr>
        <p:spPr>
          <a:xfrm>
            <a:off x="838200" y="1439125"/>
            <a:ext cx="10515600" cy="5206771"/>
          </a:xfrm>
        </p:spPr>
        <p:txBody>
          <a:bodyPr>
            <a:normAutofit/>
          </a:bodyPr>
          <a:lstStyle/>
          <a:p>
            <a:pPr marL="0" indent="0">
              <a:buNone/>
            </a:pPr>
            <a:r>
              <a:rPr lang="pt-BR" b="1" dirty="0"/>
              <a:t>	</a:t>
            </a:r>
            <a:r>
              <a:rPr lang="pt-BR" sz="2000" dirty="0">
                <a:latin typeface="Times New Roman" panose="02020603050405020304" pitchFamily="18" charset="0"/>
                <a:cs typeface="Times New Roman" panose="02020603050405020304" pitchFamily="18" charset="0"/>
              </a:rPr>
              <a:t>Jake não abdica de seus ideais de ser uma boa pessoa, mesmo passando por todas as infelicidades de sua vida, ele continua seguindo de cabeça levantada. Ao receber a notícia de que sua mãe tem câncer, ele decide tentar entrar em uma guilda de heróis para conseguir mais dinheiro e salvar sua mãe, mesmo sendo do nível mais fraco, ele acredita no seu potencial. Primeiro ele vai na maior e mais forte, a Adsumus. Após fazer um teste físico, mental e mágico, ele é reprovado, pelo baixo nível de sua magia, na qual ele apenas consegue fazer sua mecha branca ficar em chamas, isso não pode ser utilizado em batalha e nem em cura, então é dispensado na primeira fase.  </a:t>
            </a:r>
          </a:p>
          <a:p>
            <a:pPr marL="0" indent="0">
              <a:buNone/>
            </a:pPr>
            <a:r>
              <a:rPr lang="pt-BR" sz="2000" dirty="0">
                <a:latin typeface="Times New Roman" panose="02020603050405020304" pitchFamily="18" charset="0"/>
                <a:cs typeface="Times New Roman" panose="02020603050405020304" pitchFamily="18" charset="0"/>
              </a:rPr>
              <a:t>	Após se abalar pela sua ineficácia, ele parte para a próxima, fazendo de tudo para salvar sua mãe, mas o resultado não muda em nenhuma das outras quatro guildas que ele foi, então ele decide ir visitar sua mãe e ver se teve alguma melhora, para continuar tentando no próximo dia.</a:t>
            </a:r>
          </a:p>
          <a:p>
            <a:pPr marL="0" indent="0">
              <a:buNone/>
            </a:pPr>
            <a:r>
              <a:rPr lang="pt-BR" sz="2000" dirty="0">
                <a:latin typeface="Times New Roman" panose="02020603050405020304" pitchFamily="18" charset="0"/>
                <a:cs typeface="Times New Roman" panose="02020603050405020304" pitchFamily="18" charset="0"/>
              </a:rPr>
              <a:t>	Após um ano tentando entrar em uma guilda, ele simplesmente não consegue, todas rejeitam ele, então ele terá que tomar uma decisão</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endParaRPr lang="pt-BR" dirty="0"/>
          </a:p>
        </p:txBody>
      </p:sp>
      <p:sp>
        <p:nvSpPr>
          <p:cNvPr id="5" name="Alternar Processo 4">
            <a:hlinkClick r:id="rId2" action="ppaction://hlinksldjump"/>
            <a:extLst>
              <a:ext uri="{FF2B5EF4-FFF2-40B4-BE49-F238E27FC236}">
                <a16:creationId xmlns:a16="http://schemas.microsoft.com/office/drawing/2014/main" id="{9BC508F1-7ADB-6546-9C13-7198CB1C0FFA}"/>
              </a:ext>
            </a:extLst>
          </p:cNvPr>
          <p:cNvSpPr/>
          <p:nvPr/>
        </p:nvSpPr>
        <p:spPr>
          <a:xfrm>
            <a:off x="2658360" y="5418875"/>
            <a:ext cx="1819373" cy="709204"/>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b="1" dirty="0">
                <a:latin typeface="Times New Roman" panose="02020603050405020304" pitchFamily="18" charset="0"/>
                <a:cs typeface="Times New Roman" panose="02020603050405020304" pitchFamily="18" charset="0"/>
              </a:rPr>
              <a:t>Desistir</a:t>
            </a:r>
          </a:p>
        </p:txBody>
      </p:sp>
      <p:sp>
        <p:nvSpPr>
          <p:cNvPr id="6" name="Alternar Processo 5">
            <a:hlinkClick r:id="rId3" action="ppaction://hlinksldjump"/>
            <a:extLst>
              <a:ext uri="{FF2B5EF4-FFF2-40B4-BE49-F238E27FC236}">
                <a16:creationId xmlns:a16="http://schemas.microsoft.com/office/drawing/2014/main" id="{CA30D0B7-903A-8F4F-8A16-2ABA837F7564}"/>
              </a:ext>
            </a:extLst>
          </p:cNvPr>
          <p:cNvSpPr/>
          <p:nvPr/>
        </p:nvSpPr>
        <p:spPr>
          <a:xfrm>
            <a:off x="7203650" y="5418875"/>
            <a:ext cx="1819373" cy="709204"/>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b="1" dirty="0">
                <a:latin typeface="Times New Roman" panose="02020603050405020304" pitchFamily="18" charset="0"/>
                <a:cs typeface="Times New Roman" panose="02020603050405020304" pitchFamily="18" charset="0"/>
              </a:rPr>
              <a:t>Continuar</a:t>
            </a:r>
          </a:p>
        </p:txBody>
      </p:sp>
    </p:spTree>
    <p:extLst>
      <p:ext uri="{BB962C8B-B14F-4D97-AF65-F5344CB8AC3E}">
        <p14:creationId xmlns:p14="http://schemas.microsoft.com/office/powerpoint/2010/main" val="103260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F21ABC-A3AD-3343-BE95-1EED1FA452A3}"/>
              </a:ext>
            </a:extLst>
          </p:cNvPr>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O Vilão</a:t>
            </a:r>
          </a:p>
        </p:txBody>
      </p:sp>
      <p:sp>
        <p:nvSpPr>
          <p:cNvPr id="3" name="Espaço Reservado para Conteúdo 2">
            <a:extLst>
              <a:ext uri="{FF2B5EF4-FFF2-40B4-BE49-F238E27FC236}">
                <a16:creationId xmlns:a16="http://schemas.microsoft.com/office/drawing/2014/main" id="{97CFF081-7A2E-A544-8695-EE5A74C6211C}"/>
              </a:ext>
            </a:extLst>
          </p:cNvPr>
          <p:cNvSpPr>
            <a:spLocks noGrp="1"/>
          </p:cNvSpPr>
          <p:nvPr>
            <p:ph idx="1"/>
          </p:nvPr>
        </p:nvSpPr>
        <p:spPr>
          <a:xfrm>
            <a:off x="838200" y="1376312"/>
            <a:ext cx="10515600" cy="5335573"/>
          </a:xfrm>
        </p:spPr>
        <p:txBody>
          <a:bodyPr>
            <a:normAutofit fontScale="47500" lnSpcReduction="20000"/>
          </a:bodyPr>
          <a:lstStyle/>
          <a:p>
            <a:pPr marL="0" indent="0">
              <a:buNone/>
            </a:pPr>
            <a:r>
              <a:rPr lang="pt-BR" dirty="0"/>
              <a:t>	</a:t>
            </a:r>
            <a:r>
              <a:rPr lang="pt-BR" sz="3300" dirty="0">
                <a:latin typeface="Times New Roman" panose="02020603050405020304" pitchFamily="18" charset="0"/>
                <a:cs typeface="Times New Roman" panose="02020603050405020304" pitchFamily="18" charset="0"/>
              </a:rPr>
              <a:t>Jake abdica de seus ideais de ser uma boa pessoa, ele lembra de todas as infelicidades de sua vida e não aceita que a sua vida possa ser tão ruim, então ao receber a notícia de que sua mãe tem câncer, ele decide entrar para um grupo de Vilões criminosos, onde não importa se você é fraco ou forte, tudo que importa é eles terem cada vez mais pessoas querendo entrar. Ele realmente entra com facilidade, logo após sua entrada, ele já recebe uma missão: Roubar um banco da cidade.</a:t>
            </a:r>
          </a:p>
          <a:p>
            <a:pPr marL="0" indent="0">
              <a:buNone/>
            </a:pPr>
            <a:r>
              <a:rPr lang="pt-BR" sz="3300" dirty="0">
                <a:latin typeface="Times New Roman" panose="02020603050405020304" pitchFamily="18" charset="0"/>
                <a:cs typeface="Times New Roman" panose="02020603050405020304" pitchFamily="18" charset="0"/>
              </a:rPr>
              <a:t>	Como é sua primeira vez, Hut fica apreensivo, mas ao seu lado tem dois companheiros com olhos de cor Amarelo e um Castanho Escuro, então ele fica confiante de que tudo vai dar certo e que ele vai conseguir o dinheiro para sua mãe. Assim ele vai até o banco com seus três companheiros, tudo ocorre incrivelmente bem no começo, eles conseguem invadir e começam a pegar o dinheiro, mas de repente, um Herói aparece, eles perceberam que ele estava escondido no meio da multidão de refém, e nenhum dos quatro olharam para os olhos das pessoas, para verificar se tinha algum possível perigo ali. </a:t>
            </a:r>
          </a:p>
          <a:p>
            <a:pPr marL="0" indent="0">
              <a:buNone/>
            </a:pPr>
            <a:r>
              <a:rPr lang="pt-BR" sz="3300" dirty="0">
                <a:latin typeface="Times New Roman" panose="02020603050405020304" pitchFamily="18" charset="0"/>
                <a:cs typeface="Times New Roman" panose="02020603050405020304" pitchFamily="18" charset="0"/>
              </a:rPr>
              <a:t>	O Herói que apareceu tem olhos Azuis, ele é forte o suficiente para acabar com cada um dos criminosos, principalmente Jake, o mais fraco dali. Após identificar cada um dos bandidos, ele fala seu apelido, Glacies, logo depois dele falar seu nome, ele proclama:</a:t>
            </a:r>
          </a:p>
          <a:p>
            <a:pPr marL="0" indent="0">
              <a:buNone/>
            </a:pPr>
            <a:r>
              <a:rPr lang="pt-BR" sz="3300" dirty="0">
                <a:latin typeface="Times New Roman" panose="02020603050405020304" pitchFamily="18" charset="0"/>
                <a:cs typeface="Times New Roman" panose="02020603050405020304" pitchFamily="18" charset="0"/>
              </a:rPr>
              <a:t>	- Vocês, de corações negros que perturbam a paz desta terra, não merecem viver!</a:t>
            </a:r>
          </a:p>
          <a:p>
            <a:pPr marL="0" indent="0">
              <a:buNone/>
            </a:pPr>
            <a:r>
              <a:rPr lang="pt-BR" sz="3300" dirty="0">
                <a:latin typeface="Times New Roman" panose="02020603050405020304" pitchFamily="18" charset="0"/>
                <a:cs typeface="Times New Roman" panose="02020603050405020304" pitchFamily="18" charset="0"/>
              </a:rPr>
              <a:t> </a:t>
            </a:r>
          </a:p>
          <a:p>
            <a:pPr marL="0" indent="0">
              <a:buNone/>
            </a:pPr>
            <a:r>
              <a:rPr lang="pt-BR" sz="3300" dirty="0">
                <a:latin typeface="Times New Roman" panose="02020603050405020304" pitchFamily="18" charset="0"/>
                <a:cs typeface="Times New Roman" panose="02020603050405020304" pitchFamily="18" charset="0"/>
              </a:rPr>
              <a:t>	Após sua pronúncia, ele utiliza  magia de gelo e consegue, sem dificuldade,  cuidar dos três bandidos, restando Jake. Contudo, Glacies não se segura e ataca um espinho de gelo enorme na direção dele, Hut não pode fazer nada, além de esperar sua morte. O gelo enfincado em seu peito o faz estar na beira da morte, seu corpo vai esfriando, por causa do gelo e por conta do abraço gelado da morte. Jake vai perdendo seus sentidos, a beira da morte, só tem um  último pensamento passando pela cabeça de Jake... </a:t>
            </a:r>
          </a:p>
          <a:p>
            <a:pPr marL="0" indent="0">
              <a:buNone/>
            </a:pPr>
            <a:r>
              <a:rPr lang="pt-BR" sz="3300" dirty="0">
                <a:latin typeface="Times New Roman" panose="02020603050405020304" pitchFamily="18" charset="0"/>
                <a:cs typeface="Times New Roman" panose="02020603050405020304" pitchFamily="18" charset="0"/>
              </a:rPr>
              <a:t>	“Pelo meu egoísmo de achar que fazer o mal me traria o bem, eu acabarei indo antes mesmo de minha mãe, deixando-a sozinha naquele estado, me desculpe...”</a:t>
            </a:r>
          </a:p>
          <a:p>
            <a:pPr marL="0" indent="0">
              <a:buNone/>
            </a:pPr>
            <a:r>
              <a:rPr lang="pt-BR" sz="3300" dirty="0">
                <a:latin typeface="Times New Roman" panose="02020603050405020304" pitchFamily="18" charset="0"/>
                <a:cs typeface="Times New Roman" panose="02020603050405020304" pitchFamily="18" charset="0"/>
              </a:rPr>
              <a:t>	A história de Jake Hut se finaliza de uma forma triste e completamente arrependida.</a:t>
            </a:r>
          </a:p>
        </p:txBody>
      </p:sp>
    </p:spTree>
    <p:extLst>
      <p:ext uri="{BB962C8B-B14F-4D97-AF65-F5344CB8AC3E}">
        <p14:creationId xmlns:p14="http://schemas.microsoft.com/office/powerpoint/2010/main" val="345196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D55A23-C6D4-8C4C-B5A5-8061E91C431B}"/>
              </a:ext>
            </a:extLst>
          </p:cNvPr>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Desistência</a:t>
            </a:r>
          </a:p>
        </p:txBody>
      </p:sp>
      <p:sp>
        <p:nvSpPr>
          <p:cNvPr id="3" name="Espaço Reservado para Conteúdo 2">
            <a:extLst>
              <a:ext uri="{FF2B5EF4-FFF2-40B4-BE49-F238E27FC236}">
                <a16:creationId xmlns:a16="http://schemas.microsoft.com/office/drawing/2014/main" id="{62A52D57-E80F-0645-96C7-454B05C1A598}"/>
              </a:ext>
            </a:extLst>
          </p:cNvPr>
          <p:cNvSpPr>
            <a:spLocks noGrp="1"/>
          </p:cNvSpPr>
          <p:nvPr>
            <p:ph idx="1"/>
          </p:nvPr>
        </p:nvSpPr>
        <p:spPr/>
        <p:txBody>
          <a:bodyPr/>
          <a:lstStyle/>
          <a:p>
            <a:pPr marL="0" indent="0">
              <a:buNone/>
            </a:pPr>
            <a:r>
              <a:rPr lang="pt-BR" dirty="0"/>
              <a:t>	</a:t>
            </a:r>
            <a:r>
              <a:rPr lang="pt-BR" sz="2000" dirty="0">
                <a:latin typeface="Times New Roman" panose="02020603050405020304" pitchFamily="18" charset="0"/>
                <a:cs typeface="Times New Roman" panose="02020603050405020304" pitchFamily="18" charset="0"/>
              </a:rPr>
              <a:t>Depois um ano desde o começo da sua tentativa de entrar em uma Guilda e ele não conseguir, Jake desiste de tentar virar um herói, ele vai continuar trabalhando com coisas normais, com as quais ele tem a capacidade para fazer, mas depois de uma semana da sua desistência, sua mãe morre. </a:t>
            </a:r>
          </a:p>
          <a:p>
            <a:pPr marL="0" indent="0">
              <a:buNone/>
            </a:pPr>
            <a:r>
              <a:rPr lang="pt-BR" sz="2000" dirty="0">
                <a:latin typeface="Times New Roman" panose="02020603050405020304" pitchFamily="18" charset="0"/>
                <a:cs typeface="Times New Roman" panose="02020603050405020304" pitchFamily="18" charset="0"/>
              </a:rPr>
              <a:t>	Ele fica completamente desolado, por não estar com ela quando ela se foi, a perder tirou totalmente seu motivo de viver e continuar em frente, perante disso, ele se suicida, não aguentando a dor de ter visto alguém que ama indo embora, sem poder fazer nada. Mas agora ele poderia se encontrar com a sua família, podendo se desculpar pela pessoa que não conseguiu ser.  </a:t>
            </a:r>
          </a:p>
          <a:p>
            <a:endParaRPr lang="pt-BR" dirty="0"/>
          </a:p>
        </p:txBody>
      </p:sp>
    </p:spTree>
    <p:extLst>
      <p:ext uri="{BB962C8B-B14F-4D97-AF65-F5344CB8AC3E}">
        <p14:creationId xmlns:p14="http://schemas.microsoft.com/office/powerpoint/2010/main" val="112329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F1E62-5F0A-054A-9EC9-43FB3500D3CD}"/>
              </a:ext>
            </a:extLst>
          </p:cNvPr>
          <p:cNvSpPr>
            <a:spLocks noGrp="1"/>
          </p:cNvSpPr>
          <p:nvPr>
            <p:ph type="title"/>
          </p:nvPr>
        </p:nvSpPr>
        <p:spPr>
          <a:xfrm>
            <a:off x="838200" y="0"/>
            <a:ext cx="10515600" cy="1325563"/>
          </a:xfrm>
        </p:spPr>
        <p:txBody>
          <a:bodyPr/>
          <a:lstStyle/>
          <a:p>
            <a:pPr algn="ctr"/>
            <a:r>
              <a:rPr lang="pt-BR" b="1" dirty="0">
                <a:latin typeface="Times New Roman" panose="02020603050405020304" pitchFamily="18" charset="0"/>
                <a:cs typeface="Times New Roman" panose="02020603050405020304" pitchFamily="18" charset="0"/>
              </a:rPr>
              <a:t>Não desisto!</a:t>
            </a:r>
          </a:p>
        </p:txBody>
      </p:sp>
      <p:sp>
        <p:nvSpPr>
          <p:cNvPr id="3" name="Espaço Reservado para Conteúdo 2">
            <a:extLst>
              <a:ext uri="{FF2B5EF4-FFF2-40B4-BE49-F238E27FC236}">
                <a16:creationId xmlns:a16="http://schemas.microsoft.com/office/drawing/2014/main" id="{10F2C310-AF47-D145-9037-5B9681E9F319}"/>
              </a:ext>
            </a:extLst>
          </p:cNvPr>
          <p:cNvSpPr>
            <a:spLocks noGrp="1"/>
          </p:cNvSpPr>
          <p:nvPr>
            <p:ph idx="1"/>
          </p:nvPr>
        </p:nvSpPr>
        <p:spPr>
          <a:xfrm>
            <a:off x="838200" y="933695"/>
            <a:ext cx="10515600" cy="5263332"/>
          </a:xfrm>
        </p:spPr>
        <p:txBody>
          <a:bodyPr>
            <a:noAutofit/>
          </a:bodyPr>
          <a:lstStyle/>
          <a:p>
            <a:pPr marL="0" indent="0">
              <a:buNone/>
            </a:pPr>
            <a:r>
              <a:rPr lang="pt-BR" sz="1600" dirty="0">
                <a:latin typeface="Times New Roman" panose="02020603050405020304" pitchFamily="18" charset="0"/>
                <a:cs typeface="Times New Roman" panose="02020603050405020304" pitchFamily="18" charset="0"/>
              </a:rPr>
              <a:t>	Depois de um ano tentando ele não consegue, mas para continuar em frente, Jake decide treinar seu corpo fisicamente, para tentar compensar a magia fraca que ele tem. </a:t>
            </a:r>
          </a:p>
          <a:p>
            <a:pPr marL="0" indent="0">
              <a:buNone/>
            </a:pPr>
            <a:r>
              <a:rPr lang="pt-BR" sz="1600" dirty="0">
                <a:latin typeface="Times New Roman" panose="02020603050405020304" pitchFamily="18" charset="0"/>
                <a:cs typeface="Times New Roman" panose="02020603050405020304" pitchFamily="18" charset="0"/>
              </a:rPr>
              <a:t>	Depois de uma semana de ter começado o treinamento, ele recebe uma notícia que sua mãe morreu, o corpo dela foi ficando cada vez mais fraco durante esse ano, ele a viu ficando cada vez mais magra e hoje, ela morreu, sem ele ser capaz de fazer nada. Ele pensa que seu treinamento não tem mais significado, não tem mais motivos para ele conseguir dinheiro e então entra em uma tristeza profunda, até que um dia, quando ele viu um assaltante batendo em um idoso ele sentiu um ódio profundo por aquela injustiça, por que aquele cara estava batendo em um idoso? Por que ? O que ele ganharia com isso ? Estava fazendo aquilo apenas pelo dinheiro ? Só para conseguir algum trocado ? Ou então por que é mais forte ? Por puro prazer de bater em alguém mais fraco ? </a:t>
            </a:r>
          </a:p>
          <a:p>
            <a:pPr marL="0" indent="0">
              <a:buNone/>
            </a:pPr>
            <a:r>
              <a:rPr lang="pt-BR" sz="1600" dirty="0">
                <a:latin typeface="Times New Roman" panose="02020603050405020304" pitchFamily="18" charset="0"/>
                <a:cs typeface="Times New Roman" panose="02020603050405020304" pitchFamily="18" charset="0"/>
              </a:rPr>
              <a:t>	Milhares de perguntas passaram na sua cabeça, mas antes mesmo dele se dar conta de cada pergunta, Jake já estava correndo na direção do assaltante, com o punho fechado, preparado para dar um soco, mas o bandido consegue reagir a tempo e lhe da um soco tão forte no queixo que quase o desmaia, mas Jake continua indo para cima, se ele deixasse aquele senhor ser mais machucado, ele não se perdoaria nunca mais. Depois de apanhar por mais de cinco minutos o bandido desiste, pega o dinheiro do idoso e vai embora. </a:t>
            </a:r>
          </a:p>
          <a:p>
            <a:pPr marL="0" indent="0">
              <a:buNone/>
            </a:pPr>
            <a:r>
              <a:rPr lang="pt-BR" sz="1600" dirty="0">
                <a:latin typeface="Times New Roman" panose="02020603050405020304" pitchFamily="18" charset="0"/>
                <a:cs typeface="Times New Roman" panose="02020603050405020304" pitchFamily="18" charset="0"/>
              </a:rPr>
              <a:t>	Logo após o bandido sair, o idoso corre desesperadamente até Jake, que estava todo machucado e com o nariz sangrando, mas ao chegar nele, ele não vê os olhos de quem estava pedindo para ser ajudado, mas sim olhos que estavam cheios de fúria e determinação. Pode ter sido coisa da cabeça do senhor, mas ele viu olhos vermelhos, talvez ele estivesse tonto pelos socos que ele levou na cabeça, então decidiu não falar nada, ele agradece profundamente o jovem e o ajuda a ir até um hospital, onde surpreendentemente descobre que, por sorte, o garoto não tinha quebrado nenhuma parte do seu corpo. </a:t>
            </a:r>
          </a:p>
          <a:p>
            <a:pPr marL="0" indent="0">
              <a:buNone/>
            </a:pPr>
            <a:r>
              <a:rPr lang="pt-BR" sz="1600" dirty="0">
                <a:latin typeface="Times New Roman" panose="02020603050405020304" pitchFamily="18" charset="0"/>
                <a:cs typeface="Times New Roman" panose="02020603050405020304" pitchFamily="18" charset="0"/>
              </a:rPr>
              <a:t>	Depois de voltar para a sua casa, Jake finalmente percebe o que ele quer fazer, independente dele ser fraco ou forte, ele quer ajudar as pessoas, quer fazer o que ele não conseguiu fazer pela sua família, ele vai ajudar todo mundo que conseguir. Com esse pensamento na cabeça, ele volta a treinar.</a:t>
            </a:r>
          </a:p>
        </p:txBody>
      </p:sp>
      <p:sp>
        <p:nvSpPr>
          <p:cNvPr id="4" name="Alternar Processo 3">
            <a:hlinkClick r:id="rId3" action="ppaction://hlinksldjump"/>
            <a:extLst>
              <a:ext uri="{FF2B5EF4-FFF2-40B4-BE49-F238E27FC236}">
                <a16:creationId xmlns:a16="http://schemas.microsoft.com/office/drawing/2014/main" id="{D1601FAA-FB69-C147-A6AC-B06B93FE2FDB}"/>
              </a:ext>
            </a:extLst>
          </p:cNvPr>
          <p:cNvSpPr/>
          <p:nvPr/>
        </p:nvSpPr>
        <p:spPr>
          <a:xfrm>
            <a:off x="5364095" y="6197027"/>
            <a:ext cx="1463809" cy="616942"/>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dirty="0">
                <a:latin typeface="Times New Roman" panose="02020603050405020304" pitchFamily="18" charset="0"/>
                <a:cs typeface="Times New Roman" panose="02020603050405020304" pitchFamily="18" charset="0"/>
              </a:rPr>
              <a:t>A vitória</a:t>
            </a:r>
          </a:p>
        </p:txBody>
      </p:sp>
      <p:pic>
        <p:nvPicPr>
          <p:cNvPr id="5" name="Imagem 4">
            <a:hlinkClick r:id="rId3" action="ppaction://hlinksldjump"/>
            <a:extLst>
              <a:ext uri="{FF2B5EF4-FFF2-40B4-BE49-F238E27FC236}">
                <a16:creationId xmlns:a16="http://schemas.microsoft.com/office/drawing/2014/main" id="{31C919B2-FAB6-9244-AB3F-8B9FD02EE1F9}"/>
              </a:ext>
            </a:extLst>
          </p:cNvPr>
          <p:cNvPicPr>
            <a:picLocks noChangeAspect="1"/>
          </p:cNvPicPr>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1336121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CC5BB8-B056-5942-90DA-CE0AF66B73F7}"/>
              </a:ext>
            </a:extLst>
          </p:cNvPr>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Vitória</a:t>
            </a:r>
          </a:p>
        </p:txBody>
      </p:sp>
      <p:sp>
        <p:nvSpPr>
          <p:cNvPr id="3" name="Espaço Reservado para Conteúdo 2">
            <a:extLst>
              <a:ext uri="{FF2B5EF4-FFF2-40B4-BE49-F238E27FC236}">
                <a16:creationId xmlns:a16="http://schemas.microsoft.com/office/drawing/2014/main" id="{016FDD50-0401-A04F-BE13-8CD439C1AE41}"/>
              </a:ext>
            </a:extLst>
          </p:cNvPr>
          <p:cNvSpPr>
            <a:spLocks noGrp="1"/>
          </p:cNvSpPr>
          <p:nvPr>
            <p:ph idx="1"/>
          </p:nvPr>
        </p:nvSpPr>
        <p:spPr>
          <a:xfrm>
            <a:off x="838200" y="1505113"/>
            <a:ext cx="10515600" cy="4351338"/>
          </a:xfrm>
        </p:spPr>
        <p:txBody>
          <a:bodyPr>
            <a:normAutofit/>
          </a:bodyPr>
          <a:lstStyle/>
          <a:p>
            <a:pPr marL="0" indent="0">
              <a:buNone/>
            </a:pPr>
            <a:r>
              <a:rPr lang="pt-BR" dirty="0">
                <a:latin typeface="Times New Roman" panose="02020603050405020304" pitchFamily="18" charset="0"/>
                <a:cs typeface="Times New Roman" panose="02020603050405020304" pitchFamily="18" charset="0"/>
              </a:rPr>
              <a:t>	</a:t>
            </a:r>
            <a:r>
              <a:rPr lang="pt-BR" sz="1900" dirty="0">
                <a:latin typeface="Times New Roman" panose="02020603050405020304" pitchFamily="18" charset="0"/>
                <a:cs typeface="Times New Roman" panose="02020603050405020304" pitchFamily="18" charset="0"/>
              </a:rPr>
              <a:t>Com os seus objetivos claros e com um treino pesado, Jake se sente confiante de que poderá ser um bom Herói, tendo passado pelas piores coisas e tendo continuado firme, ele está mentalmente e fisicamente preparado. Após duas semanas do incidente com o idoso, Hut decide ir novamente na Adsumus, a maior e mais forte guilda. Após testes físicos, mentais e mágicos, a guilda conseguiu um novo integrante nela, no Ranque de Olhos Castanho Claros, entra Jake Hut, o mais novo herói.</a:t>
            </a:r>
          </a:p>
          <a:p>
            <a:pPr marL="0" indent="0">
              <a:buNone/>
            </a:pPr>
            <a:r>
              <a:rPr lang="pt-BR" sz="1900" dirty="0">
                <a:latin typeface="Times New Roman" panose="02020603050405020304" pitchFamily="18" charset="0"/>
                <a:cs typeface="Times New Roman" panose="02020603050405020304" pitchFamily="18" charset="0"/>
              </a:rPr>
              <a:t>	Em seguida de ser recrutado, o novo herói recebe uma missão de baixo nível, mas pela felicidade de ter sido aceito, não conseguiu processar tudo direito, então a Guilda lhe deu o prazo de um dia para dar a sua resposta. Ao ir embora, Jake se encontrou com um grupo de quatro heróis, que ao saber que havia um novo recruta, foi convidá-lo para ir em um missão com eles. Esta missão era de erradicar uma base de vilões, que era composto por  cinco vilões de olhos castanhos escuros. Por ainda não estar raciocinando direito pela felicidade que sentia a equipe deixou-o responder em um dia. </a:t>
            </a:r>
          </a:p>
          <a:p>
            <a:pPr marL="0" indent="0">
              <a:buNone/>
            </a:pPr>
            <a:r>
              <a:rPr lang="pt-BR" sz="1900" dirty="0">
                <a:latin typeface="Times New Roman" panose="02020603050405020304" pitchFamily="18" charset="0"/>
                <a:cs typeface="Times New Roman" panose="02020603050405020304" pitchFamily="18" charset="0"/>
              </a:rPr>
              <a:t>	Jake Hut achou as duas propostas realmente interessantes, mas ficou muito indeciso, só que após passar um dia inteiro pensando nisso, ele decidiu...</a:t>
            </a:r>
          </a:p>
          <a:p>
            <a:endParaRPr lang="pt-BR" dirty="0"/>
          </a:p>
        </p:txBody>
      </p:sp>
      <p:sp>
        <p:nvSpPr>
          <p:cNvPr id="4" name="Alternar Processo 3">
            <a:hlinkClick r:id="rId2" action="ppaction://hlinksldjump"/>
            <a:extLst>
              <a:ext uri="{FF2B5EF4-FFF2-40B4-BE49-F238E27FC236}">
                <a16:creationId xmlns:a16="http://schemas.microsoft.com/office/drawing/2014/main" id="{6FCD481B-C556-C44C-B393-63E672C0C0C6}"/>
              </a:ext>
            </a:extLst>
          </p:cNvPr>
          <p:cNvSpPr/>
          <p:nvPr/>
        </p:nvSpPr>
        <p:spPr>
          <a:xfrm>
            <a:off x="2888137" y="5486400"/>
            <a:ext cx="1762813" cy="829559"/>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b="1" dirty="0">
                <a:latin typeface="Times New Roman" panose="02020603050405020304" pitchFamily="18" charset="0"/>
                <a:cs typeface="Times New Roman" panose="02020603050405020304" pitchFamily="18" charset="0"/>
              </a:rPr>
              <a:t>Ir na missão</a:t>
            </a:r>
          </a:p>
        </p:txBody>
      </p:sp>
      <p:sp>
        <p:nvSpPr>
          <p:cNvPr id="5" name="Alternar Processo 4">
            <a:hlinkClick r:id="rId3" action="ppaction://hlinksldjump"/>
            <a:extLst>
              <a:ext uri="{FF2B5EF4-FFF2-40B4-BE49-F238E27FC236}">
                <a16:creationId xmlns:a16="http://schemas.microsoft.com/office/drawing/2014/main" id="{7C6375B4-1304-3848-94D0-B54A582421C9}"/>
              </a:ext>
            </a:extLst>
          </p:cNvPr>
          <p:cNvSpPr/>
          <p:nvPr/>
        </p:nvSpPr>
        <p:spPr>
          <a:xfrm>
            <a:off x="6779836" y="5486400"/>
            <a:ext cx="1762813" cy="829559"/>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dirty="0"/>
              <a:t>Ir com o grupo</a:t>
            </a:r>
          </a:p>
        </p:txBody>
      </p:sp>
      <p:sp>
        <p:nvSpPr>
          <p:cNvPr id="6" name="Alternar Processo 5">
            <a:hlinkClick r:id="rId3" action="ppaction://hlinksldjump"/>
            <a:extLst>
              <a:ext uri="{FF2B5EF4-FFF2-40B4-BE49-F238E27FC236}">
                <a16:creationId xmlns:a16="http://schemas.microsoft.com/office/drawing/2014/main" id="{78F80156-11B6-844A-82C1-B27DDA04191D}"/>
              </a:ext>
            </a:extLst>
          </p:cNvPr>
          <p:cNvSpPr/>
          <p:nvPr/>
        </p:nvSpPr>
        <p:spPr>
          <a:xfrm>
            <a:off x="6700887" y="5486400"/>
            <a:ext cx="1762813" cy="829559"/>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b="1" dirty="0"/>
              <a:t>Ir com o grupo</a:t>
            </a:r>
          </a:p>
        </p:txBody>
      </p:sp>
    </p:spTree>
    <p:extLst>
      <p:ext uri="{BB962C8B-B14F-4D97-AF65-F5344CB8AC3E}">
        <p14:creationId xmlns:p14="http://schemas.microsoft.com/office/powerpoint/2010/main" val="668272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53D92-F885-1540-BD04-2C2DFC937875}"/>
              </a:ext>
            </a:extLst>
          </p:cNvPr>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Missão da Guilda</a:t>
            </a:r>
          </a:p>
        </p:txBody>
      </p:sp>
      <p:sp>
        <p:nvSpPr>
          <p:cNvPr id="3" name="Espaço Reservado para Conteúdo 2">
            <a:extLst>
              <a:ext uri="{FF2B5EF4-FFF2-40B4-BE49-F238E27FC236}">
                <a16:creationId xmlns:a16="http://schemas.microsoft.com/office/drawing/2014/main" id="{7BDEF20A-47D5-614F-8D35-450C3D42D4C5}"/>
              </a:ext>
            </a:extLst>
          </p:cNvPr>
          <p:cNvSpPr>
            <a:spLocks noGrp="1"/>
          </p:cNvSpPr>
          <p:nvPr>
            <p:ph idx="1"/>
          </p:nvPr>
        </p:nvSpPr>
        <p:spPr>
          <a:xfrm>
            <a:off x="838200" y="1599382"/>
            <a:ext cx="10515600" cy="4351338"/>
          </a:xfrm>
        </p:spPr>
        <p:txBody>
          <a:bodyPr>
            <a:normAutofit fontScale="62500" lnSpcReduction="20000"/>
          </a:bodyPr>
          <a:lstStyle/>
          <a:p>
            <a:pPr marL="0" indent="0">
              <a:buNone/>
            </a:pPr>
            <a:r>
              <a:rPr lang="pt-BR" dirty="0"/>
              <a:t>	</a:t>
            </a:r>
            <a:r>
              <a:rPr lang="pt-BR" dirty="0">
                <a:latin typeface="Times New Roman" panose="02020603050405020304" pitchFamily="18" charset="0"/>
                <a:cs typeface="Times New Roman" panose="02020603050405020304" pitchFamily="18" charset="0"/>
              </a:rPr>
              <a:t>Após ficar um dia pensando incessantemente, Jake considera que a missão da Guilda deve ser mais apropriada para os seus poderes, com isso, ele segue para a missão. Ao chegar na Adsumus, ele é informado que sua missão é de nível mais baixo, tendo que partir para uma responsabilidade de proteger um informante da guilda. Essa missão teria início em 30 minutos, seria ele e mais dois agentes de olhos castanhos claros. </a:t>
            </a:r>
          </a:p>
          <a:p>
            <a:pPr marL="0" indent="0">
              <a:buNone/>
            </a:pPr>
            <a:r>
              <a:rPr lang="pt-BR" dirty="0">
                <a:latin typeface="Times New Roman" panose="02020603050405020304" pitchFamily="18" charset="0"/>
                <a:cs typeface="Times New Roman" panose="02020603050405020304" pitchFamily="18" charset="0"/>
              </a:rPr>
              <a:t>	Quando a missão se deu início, todo o grupo foi orientado de que, caso alguma ameaça aparecesse e não pudessem dar conta dele, deveriam imediatamente abandonar a missão e retornar para a guilda, depois dessa orientação eles saíram do prédio e foram em direção a um bairro na periferia da cidade, para que o trabalho fosse bem sucedido, todos teria que andar distante um dos outros, para que não atraísse suspeita de qualquer possível ameaça, então foram dois do lado esquerdo da calçada e Hut no lado direito, seguindo o agente com cerca de oito metros de distância.</a:t>
            </a:r>
          </a:p>
          <a:p>
            <a:pPr marL="0" indent="0">
              <a:buNone/>
            </a:pPr>
            <a:r>
              <a:rPr lang="pt-BR" dirty="0">
                <a:latin typeface="Times New Roman" panose="02020603050405020304" pitchFamily="18" charset="0"/>
                <a:cs typeface="Times New Roman" panose="02020603050405020304" pitchFamily="18" charset="0"/>
              </a:rPr>
              <a:t>	Demorou cerca de 30 minutos até que os quatro conseguissem chegar no bairro, o objetivo do informante era entregar uma carta da Guilda para um agente de nível azul, mas que não poderia ser identificado por questões de segurança para ambos os lados. Em seguida da entrega da carta, o grupo de proteção com o agente foram embora do local, conseguiram completar a missão sem quaisquer problemas e todos foram celebrando no caminho de volta para Adsumus. Ao chegar nela, o grupo que protegeu o agente foi informado que haverá outra missão, mas que a guilda não os recomenda a ir, que é junto a um grupo de quatro heróis, que iriam derrotar uma base de vilões, que estão no nível castanho-escuro e um de nível amarelo.</a:t>
            </a:r>
          </a:p>
          <a:p>
            <a:pPr marL="0" indent="0">
              <a:buNone/>
            </a:pPr>
            <a:r>
              <a:rPr lang="pt-BR" dirty="0">
                <a:latin typeface="Times New Roman" panose="02020603050405020304" pitchFamily="18" charset="0"/>
                <a:cs typeface="Times New Roman" panose="02020603050405020304" pitchFamily="18" charset="0"/>
              </a:rPr>
              <a:t>	Com pouco tempo para pensar, Jake decidiu...</a:t>
            </a:r>
          </a:p>
          <a:p>
            <a:endParaRPr lang="pt-BR" dirty="0"/>
          </a:p>
        </p:txBody>
      </p:sp>
      <p:sp>
        <p:nvSpPr>
          <p:cNvPr id="4" name="Alternar Processo 3">
            <a:hlinkClick r:id="rId3" action="ppaction://hlinksldjump"/>
            <a:extLst>
              <a:ext uri="{FF2B5EF4-FFF2-40B4-BE49-F238E27FC236}">
                <a16:creationId xmlns:a16="http://schemas.microsoft.com/office/drawing/2014/main" id="{F6040100-2725-F74C-939E-8A5DAD832A47}"/>
              </a:ext>
            </a:extLst>
          </p:cNvPr>
          <p:cNvSpPr/>
          <p:nvPr/>
        </p:nvSpPr>
        <p:spPr>
          <a:xfrm>
            <a:off x="3002436" y="5656082"/>
            <a:ext cx="1706252" cy="867266"/>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b="1" dirty="0">
                <a:latin typeface="Times New Roman" panose="02020603050405020304" pitchFamily="18" charset="0"/>
                <a:cs typeface="Times New Roman" panose="02020603050405020304" pitchFamily="18" charset="0"/>
              </a:rPr>
              <a:t>Ir para a missão</a:t>
            </a:r>
          </a:p>
        </p:txBody>
      </p:sp>
      <p:sp>
        <p:nvSpPr>
          <p:cNvPr id="5" name="Alternar Processo 4">
            <a:hlinkClick r:id="rId4" action="ppaction://hlinksldjump"/>
            <a:extLst>
              <a:ext uri="{FF2B5EF4-FFF2-40B4-BE49-F238E27FC236}">
                <a16:creationId xmlns:a16="http://schemas.microsoft.com/office/drawing/2014/main" id="{60CFED43-05B5-3146-9205-6431A44921E2}"/>
              </a:ext>
            </a:extLst>
          </p:cNvPr>
          <p:cNvSpPr/>
          <p:nvPr/>
        </p:nvSpPr>
        <p:spPr>
          <a:xfrm>
            <a:off x="6872924" y="5656082"/>
            <a:ext cx="1706252" cy="867266"/>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b="1" dirty="0">
                <a:latin typeface="Times New Roman" panose="02020603050405020304" pitchFamily="18" charset="0"/>
                <a:cs typeface="Times New Roman" panose="02020603050405020304" pitchFamily="18" charset="0"/>
              </a:rPr>
              <a:t>Recusar a proposta</a:t>
            </a:r>
          </a:p>
        </p:txBody>
      </p:sp>
    </p:spTree>
    <p:extLst>
      <p:ext uri="{BB962C8B-B14F-4D97-AF65-F5344CB8AC3E}">
        <p14:creationId xmlns:p14="http://schemas.microsoft.com/office/powerpoint/2010/main" val="8904227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TotalTime>
  <Words>128</Words>
  <Application>Microsoft Macintosh PowerPoint</Application>
  <PresentationFormat>Widescreen</PresentationFormat>
  <Paragraphs>219</Paragraphs>
  <Slides>23</Slides>
  <Notes>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23</vt:i4>
      </vt:variant>
    </vt:vector>
  </HeadingPairs>
  <TitlesOfParts>
    <vt:vector size="28" baseType="lpstr">
      <vt:lpstr>Arial</vt:lpstr>
      <vt:lpstr>Calibri</vt:lpstr>
      <vt:lpstr>Calibri Light</vt:lpstr>
      <vt:lpstr>Times New Roman</vt:lpstr>
      <vt:lpstr>Tema do Office</vt:lpstr>
      <vt:lpstr>As Desventuras de Jake Hut </vt:lpstr>
      <vt:lpstr>O Mundo</vt:lpstr>
      <vt:lpstr>Jake Hut</vt:lpstr>
      <vt:lpstr>O Herói</vt:lpstr>
      <vt:lpstr>O Vilão</vt:lpstr>
      <vt:lpstr>Desistência</vt:lpstr>
      <vt:lpstr>Não desisto!</vt:lpstr>
      <vt:lpstr>Vitória</vt:lpstr>
      <vt:lpstr>Missão da Guilda</vt:lpstr>
      <vt:lpstr>Erradicar Vilões</vt:lpstr>
      <vt:lpstr>Proposta recusada</vt:lpstr>
      <vt:lpstr>A missão</vt:lpstr>
      <vt:lpstr>Implorar por sua vida</vt:lpstr>
      <vt:lpstr>A Luta!</vt:lpstr>
      <vt:lpstr>A Fuga!</vt:lpstr>
      <vt:lpstr>Estudar enquanto dá</vt:lpstr>
      <vt:lpstr>Apresentação do PowerPoint</vt:lpstr>
      <vt:lpstr>O pedido na casa</vt:lpstr>
      <vt:lpstr>Apresentação do PowerPoint</vt:lpstr>
      <vt:lpstr>A Fuga</vt:lpstr>
      <vt:lpstr>O Parque</vt:lpstr>
      <vt:lpstr>A Morte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 caminho do Herói</dc:title>
  <dc:creator>LUCAS FERNANDO SOARES MORGADO DE SOUZA</dc:creator>
  <cp:lastModifiedBy>LUCAS FERNANDO SOARES MORGADO DE SOUZA</cp:lastModifiedBy>
  <cp:revision>19</cp:revision>
  <dcterms:created xsi:type="dcterms:W3CDTF">2019-06-03T23:34:01Z</dcterms:created>
  <dcterms:modified xsi:type="dcterms:W3CDTF">2019-06-11T00:40:36Z</dcterms:modified>
</cp:coreProperties>
</file>