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13B"/>
    <a:srgbClr val="A100FE"/>
    <a:srgbClr val="B266DF"/>
    <a:srgbClr val="C2E3C8"/>
    <a:srgbClr val="4B7351"/>
    <a:srgbClr val="1A2326"/>
    <a:srgbClr val="3A583E"/>
    <a:srgbClr val="57875E"/>
    <a:srgbClr val="537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06E7D-2DC1-4777-A108-C78A840F5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68C470-2C2A-4A95-8E51-2112E726F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F37D49-E9A8-4053-82C5-0409D370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1AD-C2DE-400C-96C2-B12BE875FFCB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E0C34A-5763-434E-951A-62891616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12C418-5A71-41D4-B949-19B100D8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2D4D-19D5-444B-90E7-72E0BF469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57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EC972-950D-4D69-8B43-B4A36203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632299-AD28-476E-8351-39267BC17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34E5AA-F700-45E0-9ED0-CA795894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1AD-C2DE-400C-96C2-B12BE875FFCB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F39E5D-519D-46EC-AA84-A58D5804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9C0FC-1ABD-4CF3-AD9A-B4B34FF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2D4D-19D5-444B-90E7-72E0BF469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43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DE3822-0015-4F80-80AF-E2E655657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F6ED47-7E73-43A5-8CC7-5BB7CBD59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E9DA7D-E862-4643-92AB-F8763D63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1AD-C2DE-400C-96C2-B12BE875FFCB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C6D63-C594-41B6-9136-EB5BB2AE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E51F9-FCF3-474F-94C2-03397858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2D4D-19D5-444B-90E7-72E0BF469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38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3C261-A9E7-4041-935E-5BEB7802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9A9690-1B8B-49B0-835B-95BAB7CCB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3B2F69-887B-4398-9A17-117B7978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1AD-C2DE-400C-96C2-B12BE875FFCB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F7942F-B31E-4EFC-B8E6-325B0A9D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3C55B9-D6A6-4C2C-B0C1-C08D9C85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2D4D-19D5-444B-90E7-72E0BF469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6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772CC-EED1-4E52-A6C5-84BB96DF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5CA399-2D59-417E-B0E3-3F9084A8C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90806-E593-4BBB-B123-B9FFFD09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1AD-C2DE-400C-96C2-B12BE875FFCB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26BE6A-A593-4A0E-96FA-466110B0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03F5C1-059D-4B73-9538-DDB68F2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2D4D-19D5-444B-90E7-72E0BF469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62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FCE99-75B0-467F-BEDA-25035B04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A9CB2F-4572-4811-A19D-8FA1CDD51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F9FA90-B842-4EE1-BFBF-AAF5C9A0B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1D7CB3-4D16-4386-9FF4-C7AE61BF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1AD-C2DE-400C-96C2-B12BE875FFCB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494083-AD16-4C2B-83E9-E44F062B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43F04D-0653-4E13-81BB-8F2FB79F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2D4D-19D5-444B-90E7-72E0BF469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81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DA423-1BAD-45AB-B48F-FDA38D5A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FD5398-0DE2-465C-937A-923C47BC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DF7A9E-D237-476C-BC18-16EDA43F3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00E85D-F9E1-4355-A9A9-728846A28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D287CD-7DE3-419C-8E5E-495DCB297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C9C71-B836-4E5D-86FC-E10F96DD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1AD-C2DE-400C-96C2-B12BE875FFCB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B0C64E-62F0-47C1-8D96-37CAB18E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4A1A8A-E203-4B64-B8FE-0F536B62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2D4D-19D5-444B-90E7-72E0BF469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75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AB4D0-A16A-462B-834F-648BE5A8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B00FF5-DBA1-4A9A-BAE2-2A341982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1AD-C2DE-400C-96C2-B12BE875FFCB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BFD3D8-9815-4C87-BFA5-24BB0E0C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D6B47B-0EFD-4D1B-B639-7B1D4B52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2D4D-19D5-444B-90E7-72E0BF469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68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A1E26B-60DC-499D-9980-7C325730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1AD-C2DE-400C-96C2-B12BE875FFCB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506CB2-66F3-4C64-B554-5F98DC45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BB78FC-F6F0-46CA-A64B-C837EFAD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2D4D-19D5-444B-90E7-72E0BF469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9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74B2A-83BB-4AA3-B813-6A082DFA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8CFA3-CFBB-479B-B23C-F4456E96B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A1ACD7-F411-46F3-8FA7-1E92C367E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BF4F9A-A0E4-471D-89A2-1691EFB3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1AD-C2DE-400C-96C2-B12BE875FFCB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31745-C864-43F5-8020-C834A6E5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82AE3B-02D1-441C-BF9B-6AB52F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2D4D-19D5-444B-90E7-72E0BF469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38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D3FB8-263F-48E2-BD27-3F1F5B6D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552924-6B7B-4AEB-847A-156DA7CB4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743634-369A-4ECF-A2D7-FD912D53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07B7F2-2BC1-4574-B3DC-529F0A39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71AD-C2DE-400C-96C2-B12BE875FFCB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E03EED-A1AF-4B9F-BA8C-A79923A4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7ACE4E-2360-4C54-9078-C10CD4AD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2D4D-19D5-444B-90E7-72E0BF469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0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21C6D9-B4D8-4839-9960-C93531DC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26A863-323C-4404-94A5-B92B81A0C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A29BA-6A75-40DF-893C-2A6C9762E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C71AD-C2DE-400C-96C2-B12BE875FFCB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4AE051-3476-45A5-9D08-71CCD8CD5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7D3E18-BAA7-46FD-B12C-C00490AD0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2D4D-19D5-444B-90E7-72E0BF469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2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asNatanFC/predicao_custos_adm_p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ucasnatanfc/" TargetMode="External"/><Relationship Id="rId2" Type="http://schemas.openxmlformats.org/officeDocument/2006/relationships/hyperlink" Target="mailto:lucasnatantecm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5BB2B-08E7-4E45-AA49-735A1ECB2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350" y="276225"/>
            <a:ext cx="7486650" cy="1476375"/>
          </a:xfrm>
          <a:noFill/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3161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Previsão do custo médio anual por cliente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C0CA5F-9135-40D5-93BF-FBA197FB4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4500" y="1998663"/>
            <a:ext cx="2705100" cy="592137"/>
          </a:xfrm>
        </p:spPr>
        <p:txBody>
          <a:bodyPr/>
          <a:lstStyle/>
          <a:p>
            <a:r>
              <a:rPr lang="pt-BR" dirty="0">
                <a:solidFill>
                  <a:srgbClr val="31613B"/>
                </a:solidFill>
              </a:rPr>
              <a:t>Administradora PSX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467000E-4CCD-4D53-8418-41F798E25116}"/>
              </a:ext>
            </a:extLst>
          </p:cNvPr>
          <p:cNvCxnSpPr/>
          <p:nvPr/>
        </p:nvCxnSpPr>
        <p:spPr>
          <a:xfrm>
            <a:off x="5024946" y="276225"/>
            <a:ext cx="0" cy="1428750"/>
          </a:xfrm>
          <a:prstGeom prst="line">
            <a:avLst/>
          </a:prstGeom>
          <a:ln w="19050">
            <a:solidFill>
              <a:srgbClr val="537F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A17985-1516-4AD1-95AB-6AEFA206DE3F}"/>
              </a:ext>
            </a:extLst>
          </p:cNvPr>
          <p:cNvSpPr txBox="1"/>
          <p:nvPr/>
        </p:nvSpPr>
        <p:spPr>
          <a:xfrm>
            <a:off x="8686360" y="6296672"/>
            <a:ext cx="350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537F59"/>
                </a:solidFill>
              </a:rPr>
              <a:t>Lucas Natan - 04 de agosto de 2021</a:t>
            </a:r>
          </a:p>
        </p:txBody>
      </p:sp>
    </p:spTree>
    <p:extLst>
      <p:ext uri="{BB962C8B-B14F-4D97-AF65-F5344CB8AC3E}">
        <p14:creationId xmlns:p14="http://schemas.microsoft.com/office/powerpoint/2010/main" val="67451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6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C555C-3648-42EC-A0C0-D569082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214312"/>
            <a:ext cx="2752725" cy="995362"/>
          </a:xfrm>
          <a:ln w="50800"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3161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BB16E8-95AF-4989-AFFC-3F0D3DDE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2" y="1709737"/>
            <a:ext cx="8050058" cy="4351338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C2E3C8"/>
                </a:solidFill>
              </a:rPr>
              <a:t>A administradora de planos de saúde PSX procurou a Accenture a fim de prever o custo médio anual gasto por clientes para o planejamento financeiro do próximo ano e entender melhor o porquê da alta variabilidade dos custos entre seus clientes.</a:t>
            </a:r>
          </a:p>
          <a:p>
            <a:endParaRPr lang="pt-BR" sz="2400" dirty="0">
              <a:solidFill>
                <a:srgbClr val="57875E"/>
              </a:solidFill>
            </a:endParaRPr>
          </a:p>
          <a:p>
            <a:r>
              <a:rPr lang="pt-BR" sz="2400" dirty="0">
                <a:solidFill>
                  <a:srgbClr val="C2E3C8"/>
                </a:solidFill>
              </a:rPr>
              <a:t>A área de negócio da PSX nos enviou uma base de dados cadastrais de alguns clientes para a construção de um modelo preditivo.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F741B3B-71A3-46E3-A6FD-6BD2DE1A9C84}"/>
              </a:ext>
            </a:extLst>
          </p:cNvPr>
          <p:cNvCxnSpPr>
            <a:cxnSpLocks/>
          </p:cNvCxnSpPr>
          <p:nvPr/>
        </p:nvCxnSpPr>
        <p:spPr>
          <a:xfrm>
            <a:off x="2838449" y="719136"/>
            <a:ext cx="400050" cy="0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35568D3-4CBD-4CF8-BA36-97E6A576B4BC}"/>
              </a:ext>
            </a:extLst>
          </p:cNvPr>
          <p:cNvCxnSpPr>
            <a:cxnSpLocks/>
          </p:cNvCxnSpPr>
          <p:nvPr/>
        </p:nvCxnSpPr>
        <p:spPr>
          <a:xfrm flipV="1">
            <a:off x="11906250" y="5715000"/>
            <a:ext cx="0" cy="542925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82B5319-7AA8-42C4-99D9-696248ABE622}"/>
              </a:ext>
            </a:extLst>
          </p:cNvPr>
          <p:cNvCxnSpPr>
            <a:cxnSpLocks/>
          </p:cNvCxnSpPr>
          <p:nvPr/>
        </p:nvCxnSpPr>
        <p:spPr>
          <a:xfrm flipV="1">
            <a:off x="11906250" y="692943"/>
            <a:ext cx="0" cy="485774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78ED054-B01D-4EE7-90B7-166F406FC0F3}"/>
              </a:ext>
            </a:extLst>
          </p:cNvPr>
          <p:cNvCxnSpPr>
            <a:cxnSpLocks/>
          </p:cNvCxnSpPr>
          <p:nvPr/>
        </p:nvCxnSpPr>
        <p:spPr>
          <a:xfrm>
            <a:off x="11496675" y="711993"/>
            <a:ext cx="409575" cy="1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8890F50-F512-4430-8D69-D8C1B2A848A2}"/>
              </a:ext>
            </a:extLst>
          </p:cNvPr>
          <p:cNvCxnSpPr>
            <a:cxnSpLocks/>
          </p:cNvCxnSpPr>
          <p:nvPr/>
        </p:nvCxnSpPr>
        <p:spPr>
          <a:xfrm>
            <a:off x="747712" y="1709737"/>
            <a:ext cx="700088" cy="0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89C550A-A299-4145-956D-01736789117F}"/>
              </a:ext>
            </a:extLst>
          </p:cNvPr>
          <p:cNvCxnSpPr>
            <a:cxnSpLocks/>
          </p:cNvCxnSpPr>
          <p:nvPr/>
        </p:nvCxnSpPr>
        <p:spPr>
          <a:xfrm>
            <a:off x="8097682" y="6047450"/>
            <a:ext cx="700088" cy="0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2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6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C555C-3648-42EC-A0C0-D569082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214312"/>
            <a:ext cx="2752725" cy="995362"/>
          </a:xfrm>
          <a:ln w="50800"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3161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BB16E8-95AF-4989-AFFC-3F0D3DDE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3" y="1709737"/>
            <a:ext cx="5414962" cy="4351336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C2E3C8"/>
                </a:solidFill>
              </a:rPr>
              <a:t>A metodologia escolhida para o projeto pela equipe de consultoria da Accenture foi a CRISP-DM (Cross-</a:t>
            </a:r>
            <a:r>
              <a:rPr lang="pt-BR" sz="2400" dirty="0" err="1">
                <a:solidFill>
                  <a:srgbClr val="C2E3C8"/>
                </a:solidFill>
              </a:rPr>
              <a:t>Industry</a:t>
            </a:r>
            <a:r>
              <a:rPr lang="pt-BR" sz="2400" dirty="0">
                <a:solidFill>
                  <a:srgbClr val="C2E3C8"/>
                </a:solidFill>
              </a:rPr>
              <a:t> Standard Process for data mining)</a:t>
            </a:r>
          </a:p>
          <a:p>
            <a:endParaRPr lang="pt-BR" sz="2400" dirty="0">
              <a:solidFill>
                <a:srgbClr val="57875E"/>
              </a:solidFill>
            </a:endParaRPr>
          </a:p>
          <a:p>
            <a:r>
              <a:rPr lang="pt-BR" sz="2400" dirty="0">
                <a:solidFill>
                  <a:srgbClr val="C2E3C8"/>
                </a:solidFill>
              </a:rPr>
              <a:t>Esta metodologia é bastante utilizada pela comunidade de Data Science em seus projetos.</a:t>
            </a:r>
          </a:p>
          <a:p>
            <a:endParaRPr lang="pt-BR" sz="2400" dirty="0">
              <a:solidFill>
                <a:srgbClr val="C2E3C8"/>
              </a:solidFill>
            </a:endParaRPr>
          </a:p>
          <a:p>
            <a:r>
              <a:rPr lang="pt-BR" sz="2400" dirty="0">
                <a:solidFill>
                  <a:srgbClr val="C2E3C8"/>
                </a:solidFill>
              </a:rPr>
              <a:t>A elaboração do projeto foi realizada em linguagem R.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F741B3B-71A3-46E3-A6FD-6BD2DE1A9C84}"/>
              </a:ext>
            </a:extLst>
          </p:cNvPr>
          <p:cNvCxnSpPr>
            <a:cxnSpLocks/>
          </p:cNvCxnSpPr>
          <p:nvPr/>
        </p:nvCxnSpPr>
        <p:spPr>
          <a:xfrm>
            <a:off x="3143249" y="711993"/>
            <a:ext cx="400050" cy="0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35568D3-4CBD-4CF8-BA36-97E6A576B4BC}"/>
              </a:ext>
            </a:extLst>
          </p:cNvPr>
          <p:cNvCxnSpPr>
            <a:cxnSpLocks/>
          </p:cNvCxnSpPr>
          <p:nvPr/>
        </p:nvCxnSpPr>
        <p:spPr>
          <a:xfrm flipV="1">
            <a:off x="11906250" y="5715000"/>
            <a:ext cx="0" cy="542925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82B5319-7AA8-42C4-99D9-696248ABE622}"/>
              </a:ext>
            </a:extLst>
          </p:cNvPr>
          <p:cNvCxnSpPr>
            <a:cxnSpLocks/>
          </p:cNvCxnSpPr>
          <p:nvPr/>
        </p:nvCxnSpPr>
        <p:spPr>
          <a:xfrm flipV="1">
            <a:off x="11906250" y="692943"/>
            <a:ext cx="0" cy="485774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78ED054-B01D-4EE7-90B7-166F406FC0F3}"/>
              </a:ext>
            </a:extLst>
          </p:cNvPr>
          <p:cNvCxnSpPr>
            <a:cxnSpLocks/>
          </p:cNvCxnSpPr>
          <p:nvPr/>
        </p:nvCxnSpPr>
        <p:spPr>
          <a:xfrm>
            <a:off x="11496675" y="711993"/>
            <a:ext cx="409575" cy="1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8890F50-F512-4430-8D69-D8C1B2A848A2}"/>
              </a:ext>
            </a:extLst>
          </p:cNvPr>
          <p:cNvCxnSpPr>
            <a:cxnSpLocks/>
          </p:cNvCxnSpPr>
          <p:nvPr/>
        </p:nvCxnSpPr>
        <p:spPr>
          <a:xfrm>
            <a:off x="747712" y="1709737"/>
            <a:ext cx="700088" cy="0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89C550A-A299-4145-956D-01736789117F}"/>
              </a:ext>
            </a:extLst>
          </p:cNvPr>
          <p:cNvCxnSpPr>
            <a:cxnSpLocks/>
          </p:cNvCxnSpPr>
          <p:nvPr/>
        </p:nvCxnSpPr>
        <p:spPr>
          <a:xfrm>
            <a:off x="5310187" y="6073773"/>
            <a:ext cx="700088" cy="0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B9A608E-366C-4343-B00C-8D1EC77AD144}"/>
              </a:ext>
            </a:extLst>
          </p:cNvPr>
          <p:cNvGrpSpPr/>
          <p:nvPr/>
        </p:nvGrpSpPr>
        <p:grpSpPr>
          <a:xfrm>
            <a:off x="6705599" y="692943"/>
            <a:ext cx="5200650" cy="4439730"/>
            <a:chOff x="6185170" y="599618"/>
            <a:chExt cx="5200650" cy="4439730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5F097B2A-F8D2-4CE5-B7D8-08DCFDACE063}"/>
                </a:ext>
              </a:extLst>
            </p:cNvPr>
            <p:cNvGrpSpPr/>
            <p:nvPr/>
          </p:nvGrpSpPr>
          <p:grpSpPr>
            <a:xfrm>
              <a:off x="6185170" y="599618"/>
              <a:ext cx="5200650" cy="4439730"/>
              <a:chOff x="5566045" y="1914068"/>
              <a:chExt cx="5200650" cy="4439730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90FE8EB1-0C95-4F53-B5C7-190ADF107258}"/>
                  </a:ext>
                </a:extLst>
              </p:cNvPr>
              <p:cNvSpPr/>
              <p:nvPr/>
            </p:nvSpPr>
            <p:spPr>
              <a:xfrm>
                <a:off x="5566045" y="1914068"/>
                <a:ext cx="5200650" cy="4439730"/>
              </a:xfrm>
              <a:prstGeom prst="ellipse">
                <a:avLst/>
              </a:prstGeom>
              <a:noFill/>
              <a:ln w="635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Hexágono 24">
                <a:extLst>
                  <a:ext uri="{FF2B5EF4-FFF2-40B4-BE49-F238E27FC236}">
                    <a16:creationId xmlns:a16="http://schemas.microsoft.com/office/drawing/2014/main" id="{C2C75D5E-4EFD-4B71-AF7F-E1B52CDEF8F9}"/>
                  </a:ext>
                </a:extLst>
              </p:cNvPr>
              <p:cNvSpPr/>
              <p:nvPr/>
            </p:nvSpPr>
            <p:spPr>
              <a:xfrm rot="5400000">
                <a:off x="9323378" y="3525756"/>
                <a:ext cx="1295567" cy="1216356"/>
              </a:xfrm>
              <a:prstGeom prst="hexagon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Hexágono 25">
                <a:extLst>
                  <a:ext uri="{FF2B5EF4-FFF2-40B4-BE49-F238E27FC236}">
                    <a16:creationId xmlns:a16="http://schemas.microsoft.com/office/drawing/2014/main" id="{424CFC63-BACF-420F-A51D-D45D2C643145}"/>
                  </a:ext>
                </a:extLst>
              </p:cNvPr>
              <p:cNvSpPr/>
              <p:nvPr/>
            </p:nvSpPr>
            <p:spPr>
              <a:xfrm rot="5400000">
                <a:off x="8459940" y="4821323"/>
                <a:ext cx="1295567" cy="1216356"/>
              </a:xfrm>
              <a:prstGeom prst="hexagon">
                <a:avLst/>
              </a:prstGeom>
              <a:solidFill>
                <a:srgbClr val="3161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Hexágono 26">
                <a:extLst>
                  <a:ext uri="{FF2B5EF4-FFF2-40B4-BE49-F238E27FC236}">
                    <a16:creationId xmlns:a16="http://schemas.microsoft.com/office/drawing/2014/main" id="{43A24406-CC69-48BC-87B2-E64E47429D95}"/>
                  </a:ext>
                </a:extLst>
              </p:cNvPr>
              <p:cNvSpPr/>
              <p:nvPr/>
            </p:nvSpPr>
            <p:spPr>
              <a:xfrm rot="5400000">
                <a:off x="6656173" y="4821324"/>
                <a:ext cx="1295567" cy="1216356"/>
              </a:xfrm>
              <a:prstGeom prst="hexag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Hexágono 27">
                <a:extLst>
                  <a:ext uri="{FF2B5EF4-FFF2-40B4-BE49-F238E27FC236}">
                    <a16:creationId xmlns:a16="http://schemas.microsoft.com/office/drawing/2014/main" id="{CAC745AB-A8A2-4675-9DD7-87B7DE41E0BB}"/>
                  </a:ext>
                </a:extLst>
              </p:cNvPr>
              <p:cNvSpPr/>
              <p:nvPr/>
            </p:nvSpPr>
            <p:spPr>
              <a:xfrm rot="5400000">
                <a:off x="5756306" y="3468606"/>
                <a:ext cx="1295567" cy="1216356"/>
              </a:xfrm>
              <a:prstGeom prst="hexag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Hexágono 28">
                <a:extLst>
                  <a:ext uri="{FF2B5EF4-FFF2-40B4-BE49-F238E27FC236}">
                    <a16:creationId xmlns:a16="http://schemas.microsoft.com/office/drawing/2014/main" id="{98651A4A-A5BB-4562-BB7A-0B66102217E6}"/>
                  </a:ext>
                </a:extLst>
              </p:cNvPr>
              <p:cNvSpPr/>
              <p:nvPr/>
            </p:nvSpPr>
            <p:spPr>
              <a:xfrm rot="5400000">
                <a:off x="6719812" y="2185478"/>
                <a:ext cx="1295567" cy="1216356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1200" dirty="0"/>
              </a:p>
            </p:txBody>
          </p:sp>
          <p:sp>
            <p:nvSpPr>
              <p:cNvPr id="30" name="Hexágono 29">
                <a:extLst>
                  <a:ext uri="{FF2B5EF4-FFF2-40B4-BE49-F238E27FC236}">
                    <a16:creationId xmlns:a16="http://schemas.microsoft.com/office/drawing/2014/main" id="{64F818CF-B52E-42BB-B6D2-7CC6C74D16FC}"/>
                  </a:ext>
                </a:extLst>
              </p:cNvPr>
              <p:cNvSpPr/>
              <p:nvPr/>
            </p:nvSpPr>
            <p:spPr>
              <a:xfrm rot="5400000">
                <a:off x="8449806" y="2220053"/>
                <a:ext cx="1295567" cy="1236625"/>
              </a:xfrm>
              <a:prstGeom prst="hexagon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1A3083BB-A476-4D6C-941D-130BB61EACA7}"/>
                  </a:ext>
                </a:extLst>
              </p:cNvPr>
              <p:cNvSpPr txBox="1"/>
              <p:nvPr/>
            </p:nvSpPr>
            <p:spPr>
              <a:xfrm>
                <a:off x="6743866" y="2524125"/>
                <a:ext cx="12163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bg1"/>
                    </a:solidFill>
                  </a:rPr>
                  <a:t>Deploy</a:t>
                </a:r>
                <a:r>
                  <a:rPr lang="pt-BR" sz="1400" dirty="0">
                    <a:solidFill>
                      <a:schemeClr val="bg1"/>
                    </a:solidFill>
                  </a:rPr>
                  <a:t> do modelo</a:t>
                </a: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13B61E0F-7884-4A72-9260-742EF58676D5}"/>
                  </a:ext>
                </a:extLst>
              </p:cNvPr>
              <p:cNvSpPr txBox="1"/>
              <p:nvPr/>
            </p:nvSpPr>
            <p:spPr>
              <a:xfrm>
                <a:off x="8465013" y="2554902"/>
                <a:ext cx="1236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Entendimento do problema</a:t>
                </a: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AE858F86-7CD7-4538-938B-D241DE42631B}"/>
                  </a:ext>
                </a:extLst>
              </p:cNvPr>
              <p:cNvSpPr txBox="1"/>
              <p:nvPr/>
            </p:nvSpPr>
            <p:spPr>
              <a:xfrm>
                <a:off x="9362552" y="3896150"/>
                <a:ext cx="12163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Entendimento dos dados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A1E147C-E9BA-4E4B-95FB-BC25D0EB5DAD}"/>
                  </a:ext>
                </a:extLst>
              </p:cNvPr>
              <p:cNvSpPr txBox="1"/>
              <p:nvPr/>
            </p:nvSpPr>
            <p:spPr>
              <a:xfrm>
                <a:off x="8479276" y="5205620"/>
                <a:ext cx="12223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Preparação dos dados</a:t>
                </a: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1A73BC4-C1A0-4D4F-AB31-E55581158BF8}"/>
                  </a:ext>
                </a:extLst>
              </p:cNvPr>
              <p:cNvSpPr txBox="1"/>
              <p:nvPr/>
            </p:nvSpPr>
            <p:spPr>
              <a:xfrm>
                <a:off x="6695777" y="5297952"/>
                <a:ext cx="12163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Modelagem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552B845F-2A19-4B54-9B2B-5C115AB05814}"/>
                  </a:ext>
                </a:extLst>
              </p:cNvPr>
              <p:cNvSpPr txBox="1"/>
              <p:nvPr/>
            </p:nvSpPr>
            <p:spPr>
              <a:xfrm>
                <a:off x="5795481" y="3852171"/>
                <a:ext cx="12163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Avaliação dos resultados</a:t>
                </a:r>
              </a:p>
            </p:txBody>
          </p:sp>
        </p:grpSp>
        <p:sp>
          <p:nvSpPr>
            <p:cNvPr id="14" name="Seta: para a Direita 13">
              <a:extLst>
                <a:ext uri="{FF2B5EF4-FFF2-40B4-BE49-F238E27FC236}">
                  <a16:creationId xmlns:a16="http://schemas.microsoft.com/office/drawing/2014/main" id="{0FE4D085-2C24-44D4-9020-AAD24ED7B6B7}"/>
                </a:ext>
              </a:extLst>
            </p:cNvPr>
            <p:cNvSpPr/>
            <p:nvPr/>
          </p:nvSpPr>
          <p:spPr>
            <a:xfrm rot="3662830">
              <a:off x="10181499" y="1979046"/>
              <a:ext cx="335584" cy="212883"/>
            </a:xfrm>
            <a:prstGeom prst="rightArrow">
              <a:avLst>
                <a:gd name="adj1" fmla="val 24468"/>
                <a:gd name="adj2" fmla="val 6702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A138EFD1-DABF-48DA-8EB6-316250BF9F89}"/>
                </a:ext>
              </a:extLst>
            </p:cNvPr>
            <p:cNvSpPr/>
            <p:nvPr/>
          </p:nvSpPr>
          <p:spPr>
            <a:xfrm rot="10800000">
              <a:off x="8617703" y="4238623"/>
              <a:ext cx="335584" cy="212883"/>
            </a:xfrm>
            <a:prstGeom prst="rightArrow">
              <a:avLst>
                <a:gd name="adj1" fmla="val 24468"/>
                <a:gd name="adj2" fmla="val 67021"/>
              </a:avLst>
            </a:prstGeom>
            <a:solidFill>
              <a:srgbClr val="3161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: para a Direita 16">
              <a:extLst>
                <a:ext uri="{FF2B5EF4-FFF2-40B4-BE49-F238E27FC236}">
                  <a16:creationId xmlns:a16="http://schemas.microsoft.com/office/drawing/2014/main" id="{604710AA-1B8C-402D-9A28-511D49672E1C}"/>
                </a:ext>
              </a:extLst>
            </p:cNvPr>
            <p:cNvSpPr/>
            <p:nvPr/>
          </p:nvSpPr>
          <p:spPr>
            <a:xfrm rot="7014216">
              <a:off x="10015840" y="3393779"/>
              <a:ext cx="335584" cy="212883"/>
            </a:xfrm>
            <a:prstGeom prst="rightArrow">
              <a:avLst>
                <a:gd name="adj1" fmla="val 24468"/>
                <a:gd name="adj2" fmla="val 6702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para a Direita 17">
              <a:extLst>
                <a:ext uri="{FF2B5EF4-FFF2-40B4-BE49-F238E27FC236}">
                  <a16:creationId xmlns:a16="http://schemas.microsoft.com/office/drawing/2014/main" id="{CE6E3DCD-785C-4B57-9B15-9C734F4926AB}"/>
                </a:ext>
              </a:extLst>
            </p:cNvPr>
            <p:cNvSpPr/>
            <p:nvPr/>
          </p:nvSpPr>
          <p:spPr>
            <a:xfrm rot="14423593">
              <a:off x="9862405" y="2155744"/>
              <a:ext cx="335584" cy="212883"/>
            </a:xfrm>
            <a:prstGeom prst="rightArrow">
              <a:avLst>
                <a:gd name="adj1" fmla="val 24468"/>
                <a:gd name="adj2" fmla="val 6702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AC3BDDF6-7CB1-4656-B5A3-5A0C35A2D277}"/>
                </a:ext>
              </a:extLst>
            </p:cNvPr>
            <p:cNvSpPr/>
            <p:nvPr/>
          </p:nvSpPr>
          <p:spPr>
            <a:xfrm>
              <a:off x="8617703" y="3896110"/>
              <a:ext cx="335584" cy="212883"/>
            </a:xfrm>
            <a:prstGeom prst="rightArrow">
              <a:avLst>
                <a:gd name="adj1" fmla="val 24468"/>
                <a:gd name="adj2" fmla="val 6702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eta: para a Direita 19">
              <a:extLst>
                <a:ext uri="{FF2B5EF4-FFF2-40B4-BE49-F238E27FC236}">
                  <a16:creationId xmlns:a16="http://schemas.microsoft.com/office/drawing/2014/main" id="{39CA766E-9268-43EB-8C96-28A42A7F290D}"/>
                </a:ext>
              </a:extLst>
            </p:cNvPr>
            <p:cNvSpPr/>
            <p:nvPr/>
          </p:nvSpPr>
          <p:spPr>
            <a:xfrm rot="14342350">
              <a:off x="7229466" y="3361011"/>
              <a:ext cx="335584" cy="212883"/>
            </a:xfrm>
            <a:prstGeom prst="rightArrow">
              <a:avLst>
                <a:gd name="adj1" fmla="val 24468"/>
                <a:gd name="adj2" fmla="val 6702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: para a Direita 20">
              <a:extLst>
                <a:ext uri="{FF2B5EF4-FFF2-40B4-BE49-F238E27FC236}">
                  <a16:creationId xmlns:a16="http://schemas.microsoft.com/office/drawing/2014/main" id="{63BCF484-7820-4E8F-BA92-3BE4587AF094}"/>
                </a:ext>
              </a:extLst>
            </p:cNvPr>
            <p:cNvSpPr/>
            <p:nvPr/>
          </p:nvSpPr>
          <p:spPr>
            <a:xfrm rot="18002689">
              <a:off x="7363054" y="2019057"/>
              <a:ext cx="335584" cy="212883"/>
            </a:xfrm>
            <a:prstGeom prst="rightArrow">
              <a:avLst>
                <a:gd name="adj1" fmla="val 24468"/>
                <a:gd name="adj2" fmla="val 6702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8747D2DD-3DB1-437A-8B8E-9350B2D8F08D}"/>
                </a:ext>
              </a:extLst>
            </p:cNvPr>
            <p:cNvSpPr/>
            <p:nvPr/>
          </p:nvSpPr>
          <p:spPr>
            <a:xfrm rot="19814479">
              <a:off x="7726921" y="2166186"/>
              <a:ext cx="1197998" cy="276999"/>
            </a:xfrm>
            <a:prstGeom prst="rightArrow">
              <a:avLst>
                <a:gd name="adj1" fmla="val 24468"/>
                <a:gd name="adj2" fmla="val 6702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1356DFEB-1584-46DE-B98F-98F8873B5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236" y="2400293"/>
              <a:ext cx="981428" cy="981428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00F4C7-7E19-4848-A061-F52583BD954B}"/>
              </a:ext>
            </a:extLst>
          </p:cNvPr>
          <p:cNvSpPr txBox="1"/>
          <p:nvPr/>
        </p:nvSpPr>
        <p:spPr>
          <a:xfrm>
            <a:off x="8071697" y="5240045"/>
            <a:ext cx="2430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C2E3C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Fases da metodologia CRISP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EBDB9B5-25BE-4CAB-AF15-396FE32CAC05}"/>
              </a:ext>
            </a:extLst>
          </p:cNvPr>
          <p:cNvSpPr txBox="1"/>
          <p:nvPr/>
        </p:nvSpPr>
        <p:spPr>
          <a:xfrm>
            <a:off x="10590555" y="4912273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C2E3C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Ref.: Lucas Natan</a:t>
            </a:r>
          </a:p>
        </p:txBody>
      </p:sp>
    </p:spTree>
    <p:extLst>
      <p:ext uri="{BB962C8B-B14F-4D97-AF65-F5344CB8AC3E}">
        <p14:creationId xmlns:p14="http://schemas.microsoft.com/office/powerpoint/2010/main" val="48964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6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C555C-3648-42EC-A0C0-D569082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214312"/>
            <a:ext cx="2752725" cy="995362"/>
          </a:xfrm>
          <a:ln w="50800"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3161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Resultados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F741B3B-71A3-46E3-A6FD-6BD2DE1A9C84}"/>
              </a:ext>
            </a:extLst>
          </p:cNvPr>
          <p:cNvCxnSpPr>
            <a:cxnSpLocks/>
          </p:cNvCxnSpPr>
          <p:nvPr/>
        </p:nvCxnSpPr>
        <p:spPr>
          <a:xfrm>
            <a:off x="2838449" y="719136"/>
            <a:ext cx="400050" cy="0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35568D3-4CBD-4CF8-BA36-97E6A576B4BC}"/>
              </a:ext>
            </a:extLst>
          </p:cNvPr>
          <p:cNvCxnSpPr>
            <a:cxnSpLocks/>
          </p:cNvCxnSpPr>
          <p:nvPr/>
        </p:nvCxnSpPr>
        <p:spPr>
          <a:xfrm flipV="1">
            <a:off x="11906250" y="5715000"/>
            <a:ext cx="0" cy="542925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82B5319-7AA8-42C4-99D9-696248ABE622}"/>
              </a:ext>
            </a:extLst>
          </p:cNvPr>
          <p:cNvCxnSpPr>
            <a:cxnSpLocks/>
          </p:cNvCxnSpPr>
          <p:nvPr/>
        </p:nvCxnSpPr>
        <p:spPr>
          <a:xfrm flipV="1">
            <a:off x="11906250" y="692943"/>
            <a:ext cx="0" cy="485774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78ED054-B01D-4EE7-90B7-166F406FC0F3}"/>
              </a:ext>
            </a:extLst>
          </p:cNvPr>
          <p:cNvCxnSpPr>
            <a:cxnSpLocks/>
          </p:cNvCxnSpPr>
          <p:nvPr/>
        </p:nvCxnSpPr>
        <p:spPr>
          <a:xfrm>
            <a:off x="11496675" y="711993"/>
            <a:ext cx="409575" cy="1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8890F50-F512-4430-8D69-D8C1B2A848A2}"/>
              </a:ext>
            </a:extLst>
          </p:cNvPr>
          <p:cNvCxnSpPr>
            <a:cxnSpLocks/>
          </p:cNvCxnSpPr>
          <p:nvPr/>
        </p:nvCxnSpPr>
        <p:spPr>
          <a:xfrm>
            <a:off x="838200" y="2294199"/>
            <a:ext cx="700088" cy="0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89C550A-A299-4145-956D-01736789117F}"/>
              </a:ext>
            </a:extLst>
          </p:cNvPr>
          <p:cNvCxnSpPr>
            <a:cxnSpLocks/>
          </p:cNvCxnSpPr>
          <p:nvPr/>
        </p:nvCxnSpPr>
        <p:spPr>
          <a:xfrm>
            <a:off x="10573094" y="4515079"/>
            <a:ext cx="700088" cy="0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5678A57F-8D5C-4956-9007-1DCD810F1D67}"/>
              </a:ext>
            </a:extLst>
          </p:cNvPr>
          <p:cNvSpPr txBox="1">
            <a:spLocks/>
          </p:cNvSpPr>
          <p:nvPr/>
        </p:nvSpPr>
        <p:spPr>
          <a:xfrm>
            <a:off x="838200" y="2292352"/>
            <a:ext cx="10434982" cy="2222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C2E3C8"/>
                </a:solidFill>
              </a:rPr>
              <a:t>Os resultados e o processo de elaboração do modelo serão apresentados em um arquivo </a:t>
            </a:r>
            <a:r>
              <a:rPr lang="pt-BR" sz="2400" dirty="0" err="1">
                <a:solidFill>
                  <a:srgbClr val="C2E3C8"/>
                </a:solidFill>
              </a:rPr>
              <a:t>Jupyter</a:t>
            </a:r>
            <a:r>
              <a:rPr lang="pt-BR" sz="2400" dirty="0">
                <a:solidFill>
                  <a:srgbClr val="C2E3C8"/>
                </a:solidFill>
              </a:rPr>
              <a:t> notebook que se encontra no endereço abaixo:</a:t>
            </a:r>
          </a:p>
          <a:p>
            <a:endParaRPr lang="pt-BR" sz="2400" dirty="0">
              <a:solidFill>
                <a:srgbClr val="C2E3C8"/>
              </a:solidFill>
            </a:endParaRPr>
          </a:p>
          <a:p>
            <a:pPr lvl="1"/>
            <a:r>
              <a:rPr lang="pt-BR" sz="2000" dirty="0">
                <a:solidFill>
                  <a:srgbClr val="31613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https://github.com/LucasNatanFC/predicao_custos_adm_psx</a:t>
            </a:r>
            <a:endParaRPr lang="pt-BR" sz="2000" dirty="0">
              <a:solidFill>
                <a:srgbClr val="31613B"/>
              </a:solidFill>
            </a:endParaRPr>
          </a:p>
          <a:p>
            <a:endParaRPr lang="pt-BR" sz="2400" dirty="0">
              <a:solidFill>
                <a:srgbClr val="578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7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6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C555C-3648-42EC-A0C0-D569082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214312"/>
            <a:ext cx="3522769" cy="995362"/>
          </a:xfrm>
          <a:ln w="50800"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3161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BB16E8-95AF-4989-AFFC-3F0D3DDE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2" y="1709737"/>
            <a:ext cx="6519863" cy="4351338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C2E3C8"/>
                </a:solidFill>
              </a:rPr>
              <a:t>Para melhorar a precisão do modelo é necessária a adição de novas informações cadastrais na base de treino.</a:t>
            </a:r>
          </a:p>
          <a:p>
            <a:endParaRPr lang="pt-BR" sz="2400" dirty="0">
              <a:solidFill>
                <a:srgbClr val="C2E3C8"/>
              </a:solidFill>
            </a:endParaRPr>
          </a:p>
          <a:p>
            <a:r>
              <a:rPr lang="pt-BR" sz="2400" dirty="0">
                <a:solidFill>
                  <a:srgbClr val="C2E3C8"/>
                </a:solidFill>
              </a:rPr>
              <a:t>Após a validação do modelo pela área de negócios da PSX o modelo ser entregue a partir de uma API ou até mesmo um relatório em R </a:t>
            </a:r>
            <a:r>
              <a:rPr lang="pt-BR" sz="2400" dirty="0" err="1">
                <a:solidFill>
                  <a:srgbClr val="C2E3C8"/>
                </a:solidFill>
              </a:rPr>
              <a:t>Shiny</a:t>
            </a:r>
            <a:r>
              <a:rPr lang="pt-BR" sz="2400" dirty="0">
                <a:solidFill>
                  <a:srgbClr val="C2E3C8"/>
                </a:solidFill>
              </a:rPr>
              <a:t>.</a:t>
            </a:r>
          </a:p>
          <a:p>
            <a:endParaRPr lang="pt-BR" dirty="0">
              <a:solidFill>
                <a:srgbClr val="57875E"/>
              </a:solidFill>
            </a:endParaRPr>
          </a:p>
          <a:p>
            <a:endParaRPr lang="pt-BR" dirty="0">
              <a:solidFill>
                <a:srgbClr val="57875E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F741B3B-71A3-46E3-A6FD-6BD2DE1A9C84}"/>
              </a:ext>
            </a:extLst>
          </p:cNvPr>
          <p:cNvCxnSpPr>
            <a:cxnSpLocks/>
          </p:cNvCxnSpPr>
          <p:nvPr/>
        </p:nvCxnSpPr>
        <p:spPr>
          <a:xfrm>
            <a:off x="3808518" y="692943"/>
            <a:ext cx="400050" cy="0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35568D3-4CBD-4CF8-BA36-97E6A576B4BC}"/>
              </a:ext>
            </a:extLst>
          </p:cNvPr>
          <p:cNvCxnSpPr>
            <a:cxnSpLocks/>
          </p:cNvCxnSpPr>
          <p:nvPr/>
        </p:nvCxnSpPr>
        <p:spPr>
          <a:xfrm flipV="1">
            <a:off x="11906250" y="5715000"/>
            <a:ext cx="0" cy="542925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82B5319-7AA8-42C4-99D9-696248ABE622}"/>
              </a:ext>
            </a:extLst>
          </p:cNvPr>
          <p:cNvCxnSpPr>
            <a:cxnSpLocks/>
          </p:cNvCxnSpPr>
          <p:nvPr/>
        </p:nvCxnSpPr>
        <p:spPr>
          <a:xfrm flipV="1">
            <a:off x="11906250" y="692943"/>
            <a:ext cx="0" cy="485774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78ED054-B01D-4EE7-90B7-166F406FC0F3}"/>
              </a:ext>
            </a:extLst>
          </p:cNvPr>
          <p:cNvCxnSpPr>
            <a:cxnSpLocks/>
          </p:cNvCxnSpPr>
          <p:nvPr/>
        </p:nvCxnSpPr>
        <p:spPr>
          <a:xfrm>
            <a:off x="11496675" y="711993"/>
            <a:ext cx="409575" cy="1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8890F50-F512-4430-8D69-D8C1B2A848A2}"/>
              </a:ext>
            </a:extLst>
          </p:cNvPr>
          <p:cNvCxnSpPr>
            <a:cxnSpLocks/>
          </p:cNvCxnSpPr>
          <p:nvPr/>
        </p:nvCxnSpPr>
        <p:spPr>
          <a:xfrm>
            <a:off x="747712" y="1709737"/>
            <a:ext cx="700088" cy="0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89C550A-A299-4145-956D-01736789117F}"/>
              </a:ext>
            </a:extLst>
          </p:cNvPr>
          <p:cNvCxnSpPr>
            <a:cxnSpLocks/>
          </p:cNvCxnSpPr>
          <p:nvPr/>
        </p:nvCxnSpPr>
        <p:spPr>
          <a:xfrm>
            <a:off x="6491287" y="6061075"/>
            <a:ext cx="700088" cy="0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82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6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C555C-3648-42EC-A0C0-D569082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214312"/>
            <a:ext cx="4703501" cy="995362"/>
          </a:xfrm>
          <a:ln w="50800"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2800" b="1" dirty="0">
                <a:solidFill>
                  <a:srgbClr val="3161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 que mais pode ser feito?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BB16E8-95AF-4989-AFFC-3F0D3DDE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2" y="1709737"/>
            <a:ext cx="8485064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31613B"/>
                </a:solidFill>
              </a:rPr>
              <a:t>Projeto de precificação do seguro anual:</a:t>
            </a:r>
          </a:p>
          <a:p>
            <a:pPr lvl="1"/>
            <a:r>
              <a:rPr lang="pt-BR" dirty="0">
                <a:solidFill>
                  <a:srgbClr val="C2E3C8"/>
                </a:solidFill>
              </a:rPr>
              <a:t>A ideia deste projeto é rever os preços cobrados dos cliente conforme resultados do modelo de custo médio anual por cliente para aumentar a margem por cliente.</a:t>
            </a:r>
          </a:p>
          <a:p>
            <a:pPr lvl="1"/>
            <a:endParaRPr lang="pt-BR" dirty="0">
              <a:solidFill>
                <a:srgbClr val="C2E3C8"/>
              </a:solidFill>
            </a:endParaRPr>
          </a:p>
          <a:p>
            <a:r>
              <a:rPr lang="pt-BR" dirty="0">
                <a:solidFill>
                  <a:srgbClr val="31613B"/>
                </a:solidFill>
              </a:rPr>
              <a:t>Projeto para conscientização de saúde:</a:t>
            </a:r>
          </a:p>
          <a:p>
            <a:pPr lvl="1"/>
            <a:r>
              <a:rPr lang="pt-BR" dirty="0">
                <a:solidFill>
                  <a:srgbClr val="C2E3C8"/>
                </a:solidFill>
              </a:rPr>
              <a:t>A ideia deste projeto é um modelo de </a:t>
            </a:r>
            <a:r>
              <a:rPr lang="pt-BR" dirty="0" err="1">
                <a:solidFill>
                  <a:srgbClr val="C2E3C8"/>
                </a:solidFill>
              </a:rPr>
              <a:t>clustering</a:t>
            </a:r>
            <a:r>
              <a:rPr lang="pt-BR" dirty="0">
                <a:solidFill>
                  <a:srgbClr val="C2E3C8"/>
                </a:solidFill>
              </a:rPr>
              <a:t> para seleção de clientes com alto custo em que sejam enviadas campanhas de promoção da saúde (Antifumo, sedentarismo, etc...).</a:t>
            </a:r>
            <a:endParaRPr lang="pt-BR" dirty="0">
              <a:solidFill>
                <a:srgbClr val="57875E"/>
              </a:solidFill>
            </a:endParaRPr>
          </a:p>
          <a:p>
            <a:endParaRPr lang="pt-BR" dirty="0">
              <a:solidFill>
                <a:srgbClr val="57875E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F741B3B-71A3-46E3-A6FD-6BD2DE1A9C84}"/>
              </a:ext>
            </a:extLst>
          </p:cNvPr>
          <p:cNvCxnSpPr>
            <a:cxnSpLocks/>
          </p:cNvCxnSpPr>
          <p:nvPr/>
        </p:nvCxnSpPr>
        <p:spPr>
          <a:xfrm>
            <a:off x="5204022" y="692943"/>
            <a:ext cx="400050" cy="0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35568D3-4CBD-4CF8-BA36-97E6A576B4BC}"/>
              </a:ext>
            </a:extLst>
          </p:cNvPr>
          <p:cNvCxnSpPr>
            <a:cxnSpLocks/>
          </p:cNvCxnSpPr>
          <p:nvPr/>
        </p:nvCxnSpPr>
        <p:spPr>
          <a:xfrm flipV="1">
            <a:off x="11906250" y="5715000"/>
            <a:ext cx="0" cy="542925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82B5319-7AA8-42C4-99D9-696248ABE622}"/>
              </a:ext>
            </a:extLst>
          </p:cNvPr>
          <p:cNvCxnSpPr>
            <a:cxnSpLocks/>
          </p:cNvCxnSpPr>
          <p:nvPr/>
        </p:nvCxnSpPr>
        <p:spPr>
          <a:xfrm flipV="1">
            <a:off x="11906250" y="692943"/>
            <a:ext cx="0" cy="485774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78ED054-B01D-4EE7-90B7-166F406FC0F3}"/>
              </a:ext>
            </a:extLst>
          </p:cNvPr>
          <p:cNvCxnSpPr>
            <a:cxnSpLocks/>
          </p:cNvCxnSpPr>
          <p:nvPr/>
        </p:nvCxnSpPr>
        <p:spPr>
          <a:xfrm>
            <a:off x="11496675" y="711993"/>
            <a:ext cx="409575" cy="1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8890F50-F512-4430-8D69-D8C1B2A848A2}"/>
              </a:ext>
            </a:extLst>
          </p:cNvPr>
          <p:cNvCxnSpPr>
            <a:cxnSpLocks/>
          </p:cNvCxnSpPr>
          <p:nvPr/>
        </p:nvCxnSpPr>
        <p:spPr>
          <a:xfrm>
            <a:off x="747712" y="1709737"/>
            <a:ext cx="700088" cy="0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89C550A-A299-4145-956D-01736789117F}"/>
              </a:ext>
            </a:extLst>
          </p:cNvPr>
          <p:cNvCxnSpPr>
            <a:cxnSpLocks/>
          </p:cNvCxnSpPr>
          <p:nvPr/>
        </p:nvCxnSpPr>
        <p:spPr>
          <a:xfrm>
            <a:off x="6491287" y="6061075"/>
            <a:ext cx="700088" cy="0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9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6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C555C-3648-42EC-A0C0-D569082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220" y="542694"/>
            <a:ext cx="4703501" cy="995362"/>
          </a:xfrm>
          <a:ln w="50800">
            <a:noFill/>
          </a:ln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3161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Fim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35568D3-4CBD-4CF8-BA36-97E6A576B4BC}"/>
              </a:ext>
            </a:extLst>
          </p:cNvPr>
          <p:cNvCxnSpPr>
            <a:cxnSpLocks/>
          </p:cNvCxnSpPr>
          <p:nvPr/>
        </p:nvCxnSpPr>
        <p:spPr>
          <a:xfrm flipV="1">
            <a:off x="11906250" y="5715000"/>
            <a:ext cx="0" cy="542925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82B5319-7AA8-42C4-99D9-696248ABE622}"/>
              </a:ext>
            </a:extLst>
          </p:cNvPr>
          <p:cNvCxnSpPr>
            <a:cxnSpLocks/>
          </p:cNvCxnSpPr>
          <p:nvPr/>
        </p:nvCxnSpPr>
        <p:spPr>
          <a:xfrm flipV="1">
            <a:off x="11906250" y="692943"/>
            <a:ext cx="0" cy="485774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78ED054-B01D-4EE7-90B7-166F406FC0F3}"/>
              </a:ext>
            </a:extLst>
          </p:cNvPr>
          <p:cNvCxnSpPr>
            <a:cxnSpLocks/>
          </p:cNvCxnSpPr>
          <p:nvPr/>
        </p:nvCxnSpPr>
        <p:spPr>
          <a:xfrm>
            <a:off x="11496675" y="711993"/>
            <a:ext cx="409575" cy="1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89C550A-A299-4145-956D-01736789117F}"/>
              </a:ext>
            </a:extLst>
          </p:cNvPr>
          <p:cNvCxnSpPr>
            <a:cxnSpLocks/>
          </p:cNvCxnSpPr>
          <p:nvPr/>
        </p:nvCxnSpPr>
        <p:spPr>
          <a:xfrm>
            <a:off x="587636" y="690569"/>
            <a:ext cx="700088" cy="0"/>
          </a:xfrm>
          <a:prstGeom prst="line">
            <a:avLst/>
          </a:prstGeom>
          <a:ln w="38100">
            <a:solidFill>
              <a:srgbClr val="3161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5D6E254B-C22D-4E58-BC1A-5A0D33FCC95D}"/>
              </a:ext>
            </a:extLst>
          </p:cNvPr>
          <p:cNvSpPr txBox="1">
            <a:spLocks/>
          </p:cNvSpPr>
          <p:nvPr/>
        </p:nvSpPr>
        <p:spPr>
          <a:xfrm>
            <a:off x="110787" y="1538056"/>
            <a:ext cx="2872110" cy="770666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>
                <a:solidFill>
                  <a:srgbClr val="3161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Contatos: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792E3897-5B83-477A-92C5-AA510F04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24" y="1825147"/>
            <a:ext cx="7481887" cy="3022061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31613B"/>
                </a:solidFill>
              </a:rPr>
              <a:t>E-mail: </a:t>
            </a:r>
            <a:r>
              <a:rPr lang="pt-BR" sz="2400" dirty="0">
                <a:solidFill>
                  <a:srgbClr val="C2E3C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lucasnatantecm@gmail.com</a:t>
            </a:r>
            <a:endParaRPr lang="pt-BR" sz="2400" dirty="0">
              <a:solidFill>
                <a:srgbClr val="C2E3C8"/>
              </a:solidFill>
            </a:endParaRPr>
          </a:p>
          <a:p>
            <a:endParaRPr lang="pt-BR" sz="2400" dirty="0">
              <a:solidFill>
                <a:srgbClr val="C2E3C8"/>
              </a:solidFill>
            </a:endParaRPr>
          </a:p>
          <a:p>
            <a:r>
              <a:rPr lang="pt-BR" sz="2400" dirty="0">
                <a:solidFill>
                  <a:srgbClr val="31613B"/>
                </a:solidFill>
              </a:rPr>
              <a:t>LinkedIn: </a:t>
            </a:r>
            <a:r>
              <a:rPr lang="pt-BR" sz="2400" dirty="0">
                <a:solidFill>
                  <a:srgbClr val="C2E3C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https://www.linkedin.com/in/lucasnatanfc/</a:t>
            </a:r>
            <a:endParaRPr lang="pt-BR" dirty="0">
              <a:solidFill>
                <a:srgbClr val="C2E3C8"/>
              </a:solidFill>
            </a:endParaRPr>
          </a:p>
          <a:p>
            <a:endParaRPr lang="pt-BR" dirty="0">
              <a:solidFill>
                <a:srgbClr val="578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29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349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Semibold</vt:lpstr>
      <vt:lpstr>Tema do Office</vt:lpstr>
      <vt:lpstr>Previsão do custo médio anual por cliente</vt:lpstr>
      <vt:lpstr>Introdução</vt:lpstr>
      <vt:lpstr>Metodologia</vt:lpstr>
      <vt:lpstr>Resultados</vt:lpstr>
      <vt:lpstr>Próximos passos</vt:lpstr>
      <vt:lpstr>O que mais pode ser feito?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Previsão de custos médios anuais por clientes</dc:title>
  <dc:creator>Lucas Natan França Carmo</dc:creator>
  <cp:lastModifiedBy>Lucas Natan França Carmo</cp:lastModifiedBy>
  <cp:revision>13</cp:revision>
  <dcterms:created xsi:type="dcterms:W3CDTF">2021-08-03T15:35:31Z</dcterms:created>
  <dcterms:modified xsi:type="dcterms:W3CDTF">2021-08-04T00:48:33Z</dcterms:modified>
</cp:coreProperties>
</file>