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Helvetica Neue" panose="020B0604020202020204" charset="0"/>
      <p:regular r:id="rId54"/>
      <p:bold r:id="rId55"/>
      <p:italic r:id="rId56"/>
      <p:boldItalic r:id="rId57"/>
    </p:embeddedFont>
    <p:embeddedFont>
      <p:font typeface="Nixie One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tYoB4xoCAL3gUGigT/GzFKoo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08D54-98FA-4000-B925-0A519822F4A7}">
  <a:tblStyle styleId="{7A908D54-98FA-4000-B925-0A519822F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e3afe03cf1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6713a11e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f6713a11e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6713a11e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f6713a11e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6713a11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f6713a11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6713a11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f6713a11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6713a11e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f6713a11e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6713a11e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f6713a11e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713a11e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f6713a11e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6713a11e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f6713a11e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6713a11e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f6713a11e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713a11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f6713a11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e3afe03cf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6713a11e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f6713a11e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6713a11e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f6713a11e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713a11e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f6713a11e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713a11e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f6713a11e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713a11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f6713a11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6713a11e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f6713a11e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6713a11e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f6713a11e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713a11e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f6713a11e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6713a11e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f6713a11e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1bb00566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g101bb00566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e3afe03cf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1bb00566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101bb00566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713a11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f6713a11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1bb0056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g101bb0056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1bb0056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101bb0056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1bb0056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101bb00566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1bb00566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g101bb00566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1bb0056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g101bb0056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1bb0056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101bb0056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1bb00566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101bb00566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1bb0056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101bb0056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2716f26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e92716f26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1bb00566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g101bb00566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1bb0056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g101bb0056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1bb00566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01bb00566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1bb00566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01bb00566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1bb00566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101bb00566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bb00566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g101bb00566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bb00566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101bb00566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1bb00566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g101bb00566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1bb0056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g101bb0056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1bb00566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101bb00566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6713a11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f6713a11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1bb00566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101bb00566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3afe03cf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e3afe03cf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6713a11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f6713a11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6713a11e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f6713a11e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6713a11e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f6713a11e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6713a11e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f6713a11e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e3afe03cf1_0_467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04" name="Google Shape;304;ge3afe03cf1_0_73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ge5a00b95ce_0_4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>
            <a:spLocks noGrp="1"/>
          </p:cNvSpPr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ge5a00b95ce_0_638"/>
          <p:cNvSpPr txBox="1">
            <a:spLocks noGrp="1"/>
          </p:cNvSpPr>
          <p:nvPr>
            <p:ph type="subTitle" idx="1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e3afe03cf1_0_79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3" name="Google Shape;53;ge3afe03cf1_0_79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e3afe03cf1_0_7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ge3afe03cf1_0_506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e3afe03cf1_0_506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e3afe03cf1_0_69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rot="10800000" flipH="1">
            <a:off x="-123825" y="84779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e3afe03cf1_0_62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ge3afe03cf1_0_62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ge3afe03cf1_0_62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ge3afe03cf1_0_546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pt-BR"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ge3afe03cf1_0_58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ge3afe03cf1_0_58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ge3afe03cf1_0_67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ge3afe03cf1_0_670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e3afe03cf1_0_670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ge3afe03cf1_0_67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e3afe03cf1_0_463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e3afe03cf1_0_46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aomilleniun/backend-java-ebac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ostgresqltutorial.com/" TargetMode="External"/><Relationship Id="rId4" Type="http://schemas.openxmlformats.org/officeDocument/2006/relationships/hyperlink" Target="https://www.postgresql.org/docs/13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6713a11e3_0_11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Numéricos fracionários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04" name="Google Shape;404;gf6713a11e3_0_115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Tamanho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Faixa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decimal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variable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no limit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numeric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variable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no limit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real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4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6 decimal digits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double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8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15 decimal digits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713a11e3_0_14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Caracteres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10" name="Google Shape;410;gf6713a11e3_0_143"/>
          <p:cNvGraphicFramePr/>
          <p:nvPr>
            <p:extLst>
              <p:ext uri="{D42A27DB-BD31-4B8C-83A1-F6EECF244321}">
                <p14:modId xmlns:p14="http://schemas.microsoft.com/office/powerpoint/2010/main" val="4139313182"/>
              </p:ext>
            </p:extLst>
          </p:nvPr>
        </p:nvGraphicFramePr>
        <p:xfrm>
          <a:off x="2265218" y="1516865"/>
          <a:ext cx="4797457" cy="32454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30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Descrição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>
                          <a:solidFill>
                            <a:srgbClr val="C6DAEC"/>
                          </a:solidFill>
                        </a:rPr>
                        <a:t>character</a:t>
                      </a:r>
                      <a:r>
                        <a:rPr lang="pt-BR" dirty="0">
                          <a:solidFill>
                            <a:srgbClr val="C6DAEC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C6DAEC"/>
                          </a:solidFill>
                        </a:rPr>
                        <a:t>varying</a:t>
                      </a:r>
                      <a:r>
                        <a:rPr lang="pt-BR" dirty="0">
                          <a:solidFill>
                            <a:srgbClr val="C6DAEC"/>
                          </a:solidFill>
                        </a:rPr>
                        <a:t>(n)</a:t>
                      </a:r>
                      <a:endParaRPr dirty="0"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variável com limite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varchar(n)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variável com limite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character(n)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fixo, completado com brancos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char(n)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fixo, completado com brancos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text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</a:rPr>
                        <a:t>comprimento variável não limitado</a:t>
                      </a:r>
                      <a:endParaRPr dirty="0"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6713a11e3_0_13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Data e hora</a:t>
            </a:r>
            <a:endParaRPr sz="36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16" name="Google Shape;416;gf6713a11e3_0_133"/>
          <p:cNvGraphicFramePr/>
          <p:nvPr/>
        </p:nvGraphicFramePr>
        <p:xfrm>
          <a:off x="2159000" y="1969650"/>
          <a:ext cx="4826000" cy="2790097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Descrição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Timestamp without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tanto data quanto hora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Timestamp with Time Zone(Timestamptz)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tanto data quanto hora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Interval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intervalos de tempo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 without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somente a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 with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somente a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Data sem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6713a11e3_0_154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Literais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22" name="Google Shape;422;gf6713a11e3_0_154"/>
          <p:cNvGraphicFramePr/>
          <p:nvPr/>
        </p:nvGraphicFramePr>
        <p:xfrm>
          <a:off x="2159000" y="1969650"/>
          <a:ext cx="4826000" cy="115821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 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Valor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‘t’, ‘true’, ‘y’, ‘yes’, ‘1’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f’, ‘false’, ‘n’, ‘no’, ‘0’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6713a11e3_0_16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Create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28" name="Google Shape;428;gf6713a11e3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863" y="1435125"/>
            <a:ext cx="2510278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6713a11e3_0_98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Alter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34" name="Google Shape;434;gf6713a11e3_0_98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ALTER TABLE table_name </a:t>
            </a:r>
            <a:r>
              <a:rPr lang="pt-BR" b="1" u="sng"/>
              <a:t>action</a:t>
            </a:r>
            <a:r>
              <a:rPr lang="pt-BR"/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6713a11e3_0_44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add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0" name="Google Shape;440;gf6713a11e3_0_44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COLUMN column_name datatype;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6713a11e3_0_5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rename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6" name="Google Shape;446;gf6713a11e3_0_55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renomear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RENAME COLUMN column_name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new_column_name;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6713a11e3_0_79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alter column type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2" name="Google Shape;452;gf6713a11e3_0_79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 dirty="0"/>
              <a:t>Comando usado para alterar o tipo de dado de uma coluna uma existente.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ALTER TABLE </a:t>
            </a:r>
            <a:r>
              <a:rPr lang="pt-BR" dirty="0" err="1"/>
              <a:t>table_name</a:t>
            </a:r>
            <a:r>
              <a:rPr lang="pt-BR" dirty="0"/>
              <a:t> ALTER COLUMN </a:t>
            </a:r>
            <a:r>
              <a:rPr lang="pt-BR" dirty="0" err="1"/>
              <a:t>column_name</a:t>
            </a:r>
            <a:r>
              <a:rPr lang="pt-BR" dirty="0"/>
              <a:t> TYPE </a:t>
            </a:r>
            <a:r>
              <a:rPr lang="pt-BR" dirty="0" err="1"/>
              <a:t>data_type</a:t>
            </a:r>
            <a:r>
              <a:rPr lang="pt-BR" dirty="0"/>
              <a:t>;</a:t>
            </a:r>
            <a:endParaRPr sz="1200" dirty="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6713a11e3_0_61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defaults values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8" name="Google Shape;458;gf6713a11e3_0_61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valores defaults em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COLUMN column_name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[SET DEFAULT value | DROP DEFAULT];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6713a11e3_0_6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constraint not null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64" name="Google Shape;464;gf6713a11e3_0_67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uma constraint not null(restrição) em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COLUMN column_name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[SET NOT NULL| DROP NOT NULL];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6713a11e3_0_7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constraint check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70" name="Google Shape;470;gf6713a11e3_0_73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uma constraint(restrição) em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CHECK expression;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6713a11e3_0_8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rename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76" name="Google Shape;476;gf6713a11e3_0_85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renomear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RENAME TO new_table_name;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6713a11e3_0_49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drop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82" name="Google Shape;482;gf6713a11e3_0_49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remover uma coluna em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 COLUMN column_name;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6713a11e3_0_22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Alter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88" name="Google Shape;488;gf6713a11e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63" y="1420650"/>
            <a:ext cx="6536678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713a11e3_0_170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Truncate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94" name="Google Shape;494;gf6713a11e3_0_170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limpar todos os dados de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TRUNCATE TABLE table_name;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OBS: Cuidado ao utilizar este comando, pois o mesmo limpa os dados da tabela e não é possível recuperar os dados.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6713a11e3_0_18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Truncate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00" name="Google Shape;500;gf6713a11e3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376900"/>
            <a:ext cx="3733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6713a11e3_0_176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Drop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06" name="Google Shape;506;gf6713a11e3_0_176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excluir uma tabela existente.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 TABLE table_name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6713a11e3_0_19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Drop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12" name="Google Shape;512;gf6713a11e3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2369650"/>
            <a:ext cx="33909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1bb005669_0_51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Create/Drop Database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18" name="Google Shape;518;g101bb005669_0_51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criar ou excluir um novo banco de dados.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DATABASE name_database;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 DATABASE name_database;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DDL - Data Definition Language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i="0" u="none" strike="noStrike" cap="non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1bb005669_0_4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Create/Drop Database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24" name="Google Shape;524;g101bb00566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222425"/>
            <a:ext cx="63246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6713a11e3_0_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DML - Data Manipulation Language</a:t>
            </a:r>
            <a:endParaRPr/>
          </a:p>
        </p:txBody>
      </p:sp>
      <p:sp>
        <p:nvSpPr>
          <p:cNvPr id="530" name="Google Shape;530;gf6713a11e3_0_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f6713a11e3_0_2"/>
          <p:cNvSpPr txBox="1"/>
          <p:nvPr/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Porque utilizar?</a:t>
            </a: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1bb005669_0_0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37" name="Google Shape;537;g101bb005669_0_0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Manipulação de Dados.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São os comandos que interagem com os dados dentro das tabelas.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1bb005669_0_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Comandos DML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43" name="Google Shape;543;g101bb005669_0_5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INSERT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DELETE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UPDATE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1bb005669_0_32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 DQL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49" name="Google Shape;549;g101bb005669_0_32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 - Linguagem de Consulta de dados.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comandos de consulta.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1bb005669_0_38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Select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55" name="Google Shape;555;g101bb00566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457125"/>
            <a:ext cx="55816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1bb005669_0_11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Insert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61" name="Google Shape;561;g101bb005669_0_11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INSERT INTO table_name (colunm_name) values (values);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1bb005669_0_16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Insert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67" name="Google Shape;567;g101bb00566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50" y="2494648"/>
            <a:ext cx="6332301" cy="8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1bb005669_0_22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Update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73" name="Google Shape;573;g101bb005669_0_22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UPDATE nome_tabela set nome_campo = valor;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1bb005669_0_2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Update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79" name="Google Shape;579;g101bb00566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13" y="1451225"/>
            <a:ext cx="3733375" cy="3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92716f26d_0_384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e92716f26d_0_384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É um conjunto de instruções e comandos para definição de dados.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1bb005669_0_5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Delete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85" name="Google Shape;585;g101bb005669_0_57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DELETE FROM nome_tabela;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DELETE FROM nome_tabela where id = 2;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1bb005669_0_62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Delete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91" name="Google Shape;591;g101bb00566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88" y="1941050"/>
            <a:ext cx="6593826" cy="19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1bb005669_0_68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DQL - Data Manipulation Language</a:t>
            </a:r>
            <a:endParaRPr/>
          </a:p>
        </p:txBody>
      </p:sp>
      <p:sp>
        <p:nvSpPr>
          <p:cNvPr id="597" name="Google Shape;597;g101bb005669_0_6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01bb005669_0_68"/>
          <p:cNvSpPr txBox="1"/>
          <p:nvPr/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Porque utilizar?</a:t>
            </a:r>
            <a:endParaRPr sz="1400" b="0" i="0" u="none" strike="noStrike" cap="non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1bb005669_0_74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 DQL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604" name="Google Shape;604;g101bb005669_0_74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 - Linguagem de Consulta de dados.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comandos de consulta.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bb005669_0_81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10" name="Google Shape;610;g101bb005669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88" y="1920877"/>
            <a:ext cx="6821824" cy="21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bb005669_0_8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like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16" name="Google Shape;616;g101bb005669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25" y="1770376"/>
            <a:ext cx="7440950" cy="27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1bb005669_0_94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and/or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22" name="Google Shape;622;g101bb00566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5" y="2461100"/>
            <a:ext cx="8105850" cy="8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1bb005669_0_100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order by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28" name="Google Shape;628;g101bb005669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50" y="1978599"/>
            <a:ext cx="7002901" cy="1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1bb005669_0_107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distinct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34" name="Google Shape;634;g101bb005669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88" y="2329424"/>
            <a:ext cx="7137025" cy="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1bb005669_0_112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in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40" name="Google Shape;640;g101bb005669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00" y="2390851"/>
            <a:ext cx="6517667" cy="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6713a11e3_0_10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Comandos DDL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4" name="Google Shape;374;gf6713a11e3_0_10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CREATE TABLE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DROP TABLE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ALTER TABLE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TRUNCATE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01bb005669_0_118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between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46" name="Google Shape;646;g101bb00566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63" y="2571751"/>
            <a:ext cx="6800878" cy="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sz="1400" b="1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u="sng">
                <a:solidFill>
                  <a:schemeClr val="hlink"/>
                </a:solidFill>
              </a:rPr>
              <a:t>Documentação e tutoriais sobre PostgreSQL: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https://www.postgresql.org/docs/13/index.html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https://www.postgresqltutorial.com/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e3afe03cf1_0_458"/>
          <p:cNvSpPr txBox="1">
            <a:spLocks noGrp="1"/>
          </p:cNvSpPr>
          <p:nvPr>
            <p:ph type="title" idx="4294967295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713a11e3_0_16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Create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0" name="Google Shape;380;gf6713a11e3_0_16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CREATE TABLE nome_tabela (campo e tipo campo);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6713a11e3_0_28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Create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86" name="Google Shape;386;gf6713a11e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6814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6713a11e3_0_35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Tipos de dados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2" name="Google Shape;392;gf6713a11e3_0_35"/>
          <p:cNvSpPr txBox="1">
            <a:spLocks noGrp="1"/>
          </p:cNvSpPr>
          <p:nvPr>
            <p:ph type="subTitle" idx="4294967295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Numéricos inteiros;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Números fracionários;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Caracteres;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Data e hora;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Literais;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6713a11e3_0_103"/>
          <p:cNvSpPr txBox="1">
            <a:spLocks noGrp="1"/>
          </p:cNvSpPr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Numéricos inteiros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398" name="Google Shape;398;gf6713a11e3_0_10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Tamanho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Faixa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smallint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2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-32768 to +32767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integer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4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-2147483648 to +2147483647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bigint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8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-9223372036854775808 to 9223372036854775807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L="9525" marR="9525" marT="9525" marB="9525">
                    <a:lnL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Apresentação na tela (16:9)</PresentationFormat>
  <Paragraphs>240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Helvetica Neue</vt:lpstr>
      <vt:lpstr>Nixie One</vt:lpstr>
      <vt:lpstr>Courier New</vt:lpstr>
      <vt:lpstr>Imogen template</vt:lpstr>
      <vt:lpstr>Módulo 27</vt:lpstr>
      <vt:lpstr>BackEnd Java</vt:lpstr>
      <vt:lpstr>DDL - Data Definition Language</vt:lpstr>
      <vt:lpstr>O que são?</vt:lpstr>
      <vt:lpstr>Comandos DDL</vt:lpstr>
      <vt:lpstr>Sintaxe Create Table</vt:lpstr>
      <vt:lpstr>Exemplo Create Table</vt:lpstr>
      <vt:lpstr>Tipos de dados</vt:lpstr>
      <vt:lpstr>Numéricos inteiros</vt:lpstr>
      <vt:lpstr>Numéricos fracionários</vt:lpstr>
      <vt:lpstr>Caracteres</vt:lpstr>
      <vt:lpstr>Data e hora </vt:lpstr>
      <vt:lpstr>Literais</vt:lpstr>
      <vt:lpstr>Exemplo Create Table</vt:lpstr>
      <vt:lpstr>Sintaxe Alter Table</vt:lpstr>
      <vt:lpstr>Alter Table - add column</vt:lpstr>
      <vt:lpstr>Alter Table - rename column</vt:lpstr>
      <vt:lpstr>Alter Table - alter column type</vt:lpstr>
      <vt:lpstr>Alter Table - defaults values</vt:lpstr>
      <vt:lpstr>Alter Table - constraint not null</vt:lpstr>
      <vt:lpstr>Alter Table - constraint check</vt:lpstr>
      <vt:lpstr>Alter Table - rename table</vt:lpstr>
      <vt:lpstr>Alter Table - drop column</vt:lpstr>
      <vt:lpstr>Exemplos Alter Table</vt:lpstr>
      <vt:lpstr>Truncate Table</vt:lpstr>
      <vt:lpstr>Truncate Table</vt:lpstr>
      <vt:lpstr>Drop Table</vt:lpstr>
      <vt:lpstr>Drop Table</vt:lpstr>
      <vt:lpstr>Create/Drop Database</vt:lpstr>
      <vt:lpstr>Create/Drop Database</vt:lpstr>
      <vt:lpstr>DML - Data Manipulation Language</vt:lpstr>
      <vt:lpstr>O que são?</vt:lpstr>
      <vt:lpstr>Comandos DML</vt:lpstr>
      <vt:lpstr>Comando DQL</vt:lpstr>
      <vt:lpstr>Exemplo Select</vt:lpstr>
      <vt:lpstr>Sintaxe Insert</vt:lpstr>
      <vt:lpstr>Exemplo Insert</vt:lpstr>
      <vt:lpstr>Sintaxe Update</vt:lpstr>
      <vt:lpstr>Exemplo Update</vt:lpstr>
      <vt:lpstr>Sintaxe Delete</vt:lpstr>
      <vt:lpstr>Exemplo Delete</vt:lpstr>
      <vt:lpstr>DQL - Data Manipulation Language</vt:lpstr>
      <vt:lpstr>Comando DQL</vt:lpstr>
      <vt:lpstr>Exemplos Select</vt:lpstr>
      <vt:lpstr>Exemplos Select - like</vt:lpstr>
      <vt:lpstr>Exemplos Select - and/or</vt:lpstr>
      <vt:lpstr>Exemplos Select - order by</vt:lpstr>
      <vt:lpstr>Exemplos Select - distinct</vt:lpstr>
      <vt:lpstr>Exemplos Select - in</vt:lpstr>
      <vt:lpstr>Exemplos Select - between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27</dc:title>
  <cp:lastModifiedBy>Lucas Moreira Negrini</cp:lastModifiedBy>
  <cp:revision>1</cp:revision>
  <dcterms:modified xsi:type="dcterms:W3CDTF">2024-10-28T20:22:49Z</dcterms:modified>
</cp:coreProperties>
</file>