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B7oWSQdkHSvjsc2sw99YYsjRr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80a7af3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080a7af35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ccf1a85b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dccf1a85b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dccf1a85b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definição dada pelo instituto nacional de câncer INCA</a:t>
            </a:r>
            <a:endParaRPr/>
          </a:p>
        </p:txBody>
      </p:sp>
      <p:sp>
        <p:nvSpPr>
          <p:cNvPr id="257" name="Google Shape;25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080a7af12a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080a7af12a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9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9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9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9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9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9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9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9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9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9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9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9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9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9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9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9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9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9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9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9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9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9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9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8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2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2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22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22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22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23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23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23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23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23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23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2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23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13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13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datasets/Cervical+Cancer+Behavior+Ris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sBL9hXuFL544UnfsBJa9hBLpghortYzp?authuser=1" TargetMode="External"/><Relationship Id="rId4" Type="http://schemas.openxmlformats.org/officeDocument/2006/relationships/hyperlink" Target="https://colab.research.google.com/drive/15yM18NKWDyoAsFET_diDD4xWyjl6mZzo?authuser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/>
          <p:nvPr>
            <p:ph type="ctrTitle"/>
          </p:nvPr>
        </p:nvSpPr>
        <p:spPr>
          <a:xfrm>
            <a:off x="522514" y="2188028"/>
            <a:ext cx="11524343" cy="165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pt-BR"/>
              <a:t>DETECÇÃO DE PACIENTES COM CÂNCER CERVICAL</a:t>
            </a:r>
            <a:endParaRPr/>
          </a:p>
        </p:txBody>
      </p:sp>
      <p:sp>
        <p:nvSpPr>
          <p:cNvPr id="239" name="Google Shape;239;p1"/>
          <p:cNvSpPr txBox="1"/>
          <p:nvPr>
            <p:ph idx="1" type="subTitle"/>
          </p:nvPr>
        </p:nvSpPr>
        <p:spPr>
          <a:xfrm>
            <a:off x="7837714" y="5138059"/>
            <a:ext cx="5762171" cy="2308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FFFE"/>
              </a:buClr>
              <a:buSzPts val="3000"/>
              <a:buNone/>
            </a:pPr>
            <a:r>
              <a:rPr lang="pt-BR" sz="2400">
                <a:solidFill>
                  <a:srgbClr val="E6FFFE"/>
                </a:solidFill>
              </a:rPr>
              <a:t>IGOR RODRIGUES CASTILHO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6FFFE"/>
              </a:buClr>
              <a:buSzPts val="3000"/>
              <a:buNone/>
            </a:pPr>
            <a:r>
              <a:rPr lang="pt-BR" sz="2400">
                <a:solidFill>
                  <a:srgbClr val="E6FFFE"/>
                </a:solidFill>
              </a:rPr>
              <a:t>NANCY ANALIA ROHRIG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6FFFE"/>
              </a:buClr>
              <a:buSzPts val="3000"/>
              <a:buNone/>
            </a:pPr>
            <a:r>
              <a:rPr lang="pt-BR" sz="2400">
                <a:solidFill>
                  <a:srgbClr val="E6FFFE"/>
                </a:solidFill>
              </a:rPr>
              <a:t>LUCAS GABRIEL DA SILVA NERIS</a:t>
            </a:r>
            <a:endParaRPr sz="2400">
              <a:solidFill>
                <a:srgbClr val="E6FFFE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80a7af35d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99" name="Google Shape;299;g2080a7af35d_0_0"/>
          <p:cNvSpPr txBox="1"/>
          <p:nvPr/>
        </p:nvSpPr>
        <p:spPr>
          <a:xfrm>
            <a:off x="1141425" y="1942200"/>
            <a:ext cx="9641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●"/>
            </a:pP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O modelo de RLM criado teve eficácia bem superior ao de K-means.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●"/>
            </a:pP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Nossa hipótese é que o conjunto de dados é pequeno demais para o método K-means ser eficiente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○"/>
            </a:pP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Ajustamos as posições dos clusters manualmente de forma a conseguir o melhor resultado possível, mas ainda é de apenas 71% de acurácia.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○"/>
            </a:pP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Além disso, este resultado pode ter sido consequência de </a:t>
            </a: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outliers</a:t>
            </a: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●"/>
            </a:pP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Já no código de RLM, escolhido um ponto de corte ideal foi obtido de 90% de </a:t>
            </a:r>
            <a:r>
              <a:rPr lang="pt-B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eficácia</a:t>
            </a: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, portanto concluímos que ele é o melhor dos métodos considerados para esse problema.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/>
          <p:nvPr>
            <p:ph type="title"/>
          </p:nvPr>
        </p:nvSpPr>
        <p:spPr>
          <a:xfrm>
            <a:off x="1141412" y="780972"/>
            <a:ext cx="2240416" cy="571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pt-BR" sz="3200"/>
              <a:t>OBJETIVOS:</a:t>
            </a:r>
            <a:endParaRPr sz="3200"/>
          </a:p>
        </p:txBody>
      </p:sp>
      <p:sp>
        <p:nvSpPr>
          <p:cNvPr id="245" name="Google Shape;245;p2"/>
          <p:cNvSpPr txBox="1"/>
          <p:nvPr>
            <p:ph idx="1" type="body"/>
          </p:nvPr>
        </p:nvSpPr>
        <p:spPr>
          <a:xfrm>
            <a:off x="1143012" y="1157393"/>
            <a:ext cx="9906000" cy="4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000"/>
              <a:buChar char="•"/>
            </a:pPr>
            <a:r>
              <a:rPr lang="pt-BR">
                <a:solidFill>
                  <a:srgbClr val="0C0C0C"/>
                </a:solidFill>
              </a:rPr>
              <a:t>Descrever a sua base de dados assim como o problema escolhido.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000"/>
              <a:buChar char="•"/>
            </a:pPr>
            <a:r>
              <a:rPr lang="pt-BR">
                <a:solidFill>
                  <a:srgbClr val="0C0C0C"/>
                </a:solidFill>
              </a:rPr>
              <a:t>Especificar amostras no total e quantas amostras por classes.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000"/>
              <a:buChar char="•"/>
            </a:pPr>
            <a:r>
              <a:rPr lang="pt-BR">
                <a:solidFill>
                  <a:srgbClr val="0C0C0C"/>
                </a:solidFill>
              </a:rPr>
              <a:t>Escolher os algoritmos a serem utilizados.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000"/>
              <a:buChar char="•"/>
            </a:pPr>
            <a:r>
              <a:rPr lang="pt-BR">
                <a:solidFill>
                  <a:srgbClr val="0C0C0C"/>
                </a:solidFill>
              </a:rPr>
              <a:t>Demonstrar a estratégia proposta.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000"/>
              <a:buChar char="•"/>
            </a:pPr>
            <a:r>
              <a:rPr lang="pt-BR">
                <a:solidFill>
                  <a:srgbClr val="0C0C0C"/>
                </a:solidFill>
              </a:rPr>
              <a:t>Aplicar e demonstrar a solução.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000"/>
              <a:buChar char="•"/>
            </a:pPr>
            <a:r>
              <a:rPr lang="pt-BR">
                <a:solidFill>
                  <a:srgbClr val="0C0C0C"/>
                </a:solidFill>
              </a:rPr>
              <a:t>Mostrar como a estratégia foi avaliada com base no conjunto de Teste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ccf1a85b0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dos dados</a:t>
            </a:r>
            <a:endParaRPr/>
          </a:p>
        </p:txBody>
      </p:sp>
      <p:sp>
        <p:nvSpPr>
          <p:cNvPr id="252" name="Google Shape;252;g1dccf1a85b0_0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Fonte: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Nome: DR. Sobar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Instituição STIKES Indonesia Maju, Jakarta, Indonesia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Email: sobar2000 '@' gmail.com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Nome: Adi Wijaya, PhD candidate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Instituição: STIKES Indonesia Maju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Email: adiwjj '@' stikim.ac.id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dccf1a85b0_0_0"/>
          <p:cNvSpPr txBox="1"/>
          <p:nvPr/>
        </p:nvSpPr>
        <p:spPr>
          <a:xfrm>
            <a:off x="6405100" y="2516250"/>
            <a:ext cx="61788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Nome: Prof. Rizanda Machmud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Instituição: Universitas Andalas, Padang, Indonésia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Email: rizandamachmud '@' fk.unand.ac.id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/>
          <p:nvPr>
            <p:ph type="title"/>
          </p:nvPr>
        </p:nvSpPr>
        <p:spPr>
          <a:xfrm>
            <a:off x="598972" y="1148992"/>
            <a:ext cx="4251997" cy="119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CÂNCER CERVICAL</a:t>
            </a:r>
            <a:endParaRPr/>
          </a:p>
        </p:txBody>
      </p:sp>
      <p:sp>
        <p:nvSpPr>
          <p:cNvPr id="260" name="Google Shape;260;p4"/>
          <p:cNvSpPr txBox="1"/>
          <p:nvPr>
            <p:ph idx="1" type="body"/>
          </p:nvPr>
        </p:nvSpPr>
        <p:spPr>
          <a:xfrm>
            <a:off x="598972" y="2019595"/>
            <a:ext cx="4468973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000"/>
              <a:buNone/>
            </a:pPr>
            <a:r>
              <a:rPr b="0" i="0" lang="pt-BR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 câncer do colo do útero é causado pela infecção persistente por alguns tipos do Papilomavírus Humano – HPV </a:t>
            </a:r>
            <a:endParaRPr>
              <a:solidFill>
                <a:srgbClr val="0C0C0C"/>
              </a:solidFill>
            </a:endParaRPr>
          </a:p>
        </p:txBody>
      </p:sp>
      <p:pic>
        <p:nvPicPr>
          <p:cNvPr id="261" name="Google Shape;2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825" y="1502525"/>
            <a:ext cx="6758300" cy="479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BASE DE DADOS:</a:t>
            </a:r>
            <a:br>
              <a:rPr lang="pt-BR"/>
            </a:br>
            <a:r>
              <a:rPr lang="pt-BR"/>
              <a:t>SEM/COM CÂNCER CERVICAL</a:t>
            </a:r>
            <a:endParaRPr/>
          </a:p>
        </p:txBody>
      </p:sp>
      <p:sp>
        <p:nvSpPr>
          <p:cNvPr id="267" name="Google Shape;267;p3"/>
          <p:cNvSpPr txBox="1"/>
          <p:nvPr>
            <p:ph idx="1" type="body"/>
          </p:nvPr>
        </p:nvSpPr>
        <p:spPr>
          <a:xfrm>
            <a:off x="1141400" y="2249472"/>
            <a:ext cx="9906000" cy="4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96378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933"/>
              <a:buChar char="•"/>
            </a:pPr>
            <a:r>
              <a:rPr lang="pt-BR" sz="26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pt-BR" sz="26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ontém 1</a:t>
            </a:r>
            <a:r>
              <a:rPr lang="pt-BR" sz="26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b="0" i="0" lang="pt-BR" sz="26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atributos relativos ao risco de comportamento, intenção, norma social e percepção</a:t>
            </a:r>
            <a:r>
              <a:rPr lang="pt-BR" sz="26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todas transformadas para </a:t>
            </a:r>
            <a:r>
              <a:rPr lang="pt-BR" sz="26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uma versão</a:t>
            </a:r>
            <a:r>
              <a:rPr lang="pt-BR" sz="26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quantitativa.</a:t>
            </a:r>
            <a:endParaRPr sz="2616"/>
          </a:p>
          <a:p>
            <a:pPr indent="-19637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22933"/>
              <a:buChar char="•"/>
            </a:pPr>
            <a:r>
              <a:rPr lang="pt-BR" sz="26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pt-BR" sz="26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ótulo de classe é ca_cervix com 1 e 0.</a:t>
            </a:r>
            <a:endParaRPr sz="2616"/>
          </a:p>
          <a:p>
            <a:pPr indent="-201374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1 -&gt; </a:t>
            </a:r>
            <a:r>
              <a:rPr b="0" i="0" lang="pt-BR" sz="2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 câncer cervical.</a:t>
            </a:r>
            <a:endParaRPr sz="2350"/>
          </a:p>
          <a:p>
            <a:pPr indent="-201374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0 -&gt; </a:t>
            </a:r>
            <a:r>
              <a:rPr b="0" i="0" lang="pt-BR" sz="2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sem câncer cervical.</a:t>
            </a:r>
            <a:endParaRPr sz="2350"/>
          </a:p>
          <a:p>
            <a:pPr indent="-211216" lvl="0" marL="228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7468"/>
              <a:buChar char="•"/>
            </a:pPr>
            <a:r>
              <a:rPr lang="pt-BR" sz="261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Disponível em: </a:t>
            </a:r>
            <a:r>
              <a:rPr lang="pt-BR" sz="2616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https://archive.ics.uci.edu/ml/datasets/Cervical+Cancer+Behavior+Risk</a:t>
            </a:r>
            <a:endParaRPr sz="261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1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1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ALGORITMOS UTILIZADOS</a:t>
            </a:r>
            <a:endParaRPr/>
          </a:p>
        </p:txBody>
      </p:sp>
      <p:sp>
        <p:nvSpPr>
          <p:cNvPr id="273" name="Google Shape;273;p5"/>
          <p:cNvSpPr txBox="1"/>
          <p:nvPr>
            <p:ph idx="1" type="body"/>
          </p:nvPr>
        </p:nvSpPr>
        <p:spPr>
          <a:xfrm>
            <a:off x="1141400" y="2249469"/>
            <a:ext cx="9906000" cy="289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b="0" i="0" lang="pt-BR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    algoritmo de aprendizado de máquina não supervisionado que procura avaliar e agrupar os dados de acordo com sua classificação.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b="0" i="0" lang="pt-BR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RLM (Regressão Linear Múltipla)       algoritmo de aprendizado de máquina supervisionado.</a:t>
            </a:r>
            <a:endParaRPr/>
          </a:p>
        </p:txBody>
      </p:sp>
      <p:cxnSp>
        <p:nvCxnSpPr>
          <p:cNvPr id="274" name="Google Shape;274;p5"/>
          <p:cNvCxnSpPr/>
          <p:nvPr/>
        </p:nvCxnSpPr>
        <p:spPr>
          <a:xfrm>
            <a:off x="2662407" y="2605472"/>
            <a:ext cx="170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p5"/>
          <p:cNvCxnSpPr/>
          <p:nvPr/>
        </p:nvCxnSpPr>
        <p:spPr>
          <a:xfrm>
            <a:off x="5925519" y="3699081"/>
            <a:ext cx="170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80a7af12a_0_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DIVISÃO DOS DADOS DAS TABELAS</a:t>
            </a:r>
            <a:endParaRPr/>
          </a:p>
        </p:txBody>
      </p:sp>
      <p:sp>
        <p:nvSpPr>
          <p:cNvPr id="281" name="Google Shape;281;g2080a7af12a_0_3"/>
          <p:cNvSpPr txBox="1"/>
          <p:nvPr>
            <p:ph idx="1" type="body"/>
          </p:nvPr>
        </p:nvSpPr>
        <p:spPr>
          <a:xfrm>
            <a:off x="1141400" y="1928825"/>
            <a:ext cx="9906000" cy="4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90525" lvl="0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pt-BR" sz="2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original contém 72 amostras tabulares.</a:t>
            </a:r>
            <a:endParaRPr sz="2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05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Roboto"/>
              <a:buAutoNum type="alphaLcPeriod"/>
            </a:pPr>
            <a:r>
              <a:rPr lang="pt-BR" sz="2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51 sem câncer</a:t>
            </a:r>
            <a:endParaRPr sz="2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05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Roboto"/>
              <a:buAutoNum type="alphaLcPeriod"/>
            </a:pPr>
            <a:r>
              <a:rPr lang="pt-BR" sz="2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 com câncer</a:t>
            </a:r>
            <a:endParaRPr sz="2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0525" lvl="0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pt-BR" sz="2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Separamos 21 amostras para teste (30%).</a:t>
            </a:r>
            <a:endParaRPr sz="2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05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Roboto"/>
              <a:buAutoNum type="alphaLcPeriod"/>
            </a:pPr>
            <a:r>
              <a:rPr lang="pt-BR" sz="2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 sem câncer</a:t>
            </a:r>
            <a:endParaRPr sz="2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05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Roboto"/>
              <a:buAutoNum type="alphaLcPeriod"/>
            </a:pPr>
            <a:r>
              <a:rPr lang="pt-BR" sz="2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 com câncer</a:t>
            </a:r>
            <a:endParaRPr sz="2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0525" lvl="0" marL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pt-BR" sz="2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Separamos 51 amostras para treinamento (70%).</a:t>
            </a:r>
            <a:endParaRPr sz="2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05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Roboto"/>
              <a:buAutoNum type="alphaLcPeriod"/>
            </a:pPr>
            <a:r>
              <a:rPr lang="pt-BR" sz="2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36 sem câncer</a:t>
            </a:r>
            <a:endParaRPr sz="2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05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Roboto"/>
              <a:buAutoNum type="alphaLcPeriod"/>
            </a:pPr>
            <a:r>
              <a:rPr lang="pt-BR" sz="25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 com câncer</a:t>
            </a:r>
            <a:endParaRPr sz="2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RESULTADOS </a:t>
            </a:r>
            <a:endParaRPr/>
          </a:p>
        </p:txBody>
      </p:sp>
      <p:sp>
        <p:nvSpPr>
          <p:cNvPr id="287" name="Google Shape;287;p6"/>
          <p:cNvSpPr txBox="1"/>
          <p:nvPr>
            <p:ph idx="1" type="body"/>
          </p:nvPr>
        </p:nvSpPr>
        <p:spPr>
          <a:xfrm>
            <a:off x="1141413" y="1771488"/>
            <a:ext cx="9906000" cy="4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9306"/>
              <a:buNone/>
            </a:pPr>
            <a:r>
              <a:rPr b="0" i="0" lang="pt-BR" sz="50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K-means: </a:t>
            </a:r>
            <a:r>
              <a:rPr b="1" i="1" lang="pt-BR" sz="5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71.43% de acurácia</a:t>
            </a:r>
            <a:endParaRPr b="1" i="1" sz="5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35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4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Verdadeiro positivo:  5</a:t>
            </a:r>
            <a:endParaRPr sz="4600"/>
          </a:p>
          <a:p>
            <a:pPr indent="-191135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4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Verdadeiro negativo:  10</a:t>
            </a:r>
            <a:endParaRPr sz="4600"/>
          </a:p>
          <a:p>
            <a:pPr indent="-191135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4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Falso positivo:  5</a:t>
            </a:r>
            <a:endParaRPr sz="4600"/>
          </a:p>
          <a:p>
            <a:pPr indent="-191135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4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Falso negativo:  1</a:t>
            </a:r>
            <a:endParaRPr sz="4600"/>
          </a:p>
          <a:p>
            <a:pPr indent="-67071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81643"/>
              <a:buNone/>
            </a:pPr>
            <a:r>
              <a:t/>
            </a:r>
            <a:endParaRPr b="1" i="1" sz="3368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69306"/>
              <a:buNone/>
            </a:pPr>
            <a:r>
              <a:rPr b="0" i="0" lang="pt-BR" sz="50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RLM: </a:t>
            </a:r>
            <a:r>
              <a:rPr b="1" i="1" lang="pt-BR" sz="5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90,47% de acurácia</a:t>
            </a:r>
            <a:endParaRPr b="1" i="1" sz="5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135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4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Verdadeiro positivo:  5</a:t>
            </a:r>
            <a:endParaRPr sz="4600"/>
          </a:p>
          <a:p>
            <a:pPr indent="-191135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4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Verdadeiro negativo:  14</a:t>
            </a:r>
            <a:endParaRPr sz="4600"/>
          </a:p>
          <a:p>
            <a:pPr indent="-191135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4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Falso positivo: 1</a:t>
            </a:r>
            <a:endParaRPr sz="4600"/>
          </a:p>
          <a:p>
            <a:pPr indent="-191135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4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Falso negativo: 1</a:t>
            </a:r>
            <a:endParaRPr sz="4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7071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 b="1" i="1" sz="2200">
              <a:solidFill>
                <a:srgbClr val="0C0C0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 b="1" i="1" sz="2800">
              <a:solidFill>
                <a:srgbClr val="0C0C0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CÓDIGOS</a:t>
            </a:r>
            <a:endParaRPr/>
          </a:p>
        </p:txBody>
      </p:sp>
      <p:sp>
        <p:nvSpPr>
          <p:cNvPr id="293" name="Google Shape;293;p7"/>
          <p:cNvSpPr txBox="1"/>
          <p:nvPr/>
        </p:nvSpPr>
        <p:spPr>
          <a:xfrm>
            <a:off x="1141425" y="1942200"/>
            <a:ext cx="8556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K-means: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https://colab.research.google.com/drive/1sBL9hXuFL544UnfsBJa9hBLpghortYzp?authuser=1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Twentieth Century"/>
                <a:ea typeface="Twentieth Century"/>
                <a:cs typeface="Twentieth Century"/>
                <a:sym typeface="Twentieth Century"/>
              </a:rPr>
              <a:t>Regressão Linear Múltipla: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https://colab.research.google.com/drive/15yM18NKWDyoAsFET_diDD4xWyjl6mZzo?authuser=1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2023-02-12T13:05:03Z</dcterms:created>
  <dc:creator>Nancy Rohrig</dc:creator>
</cp:coreProperties>
</file>